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9" r:id="rId2"/>
    <p:sldId id="271" r:id="rId3"/>
    <p:sldId id="270" r:id="rId4"/>
    <p:sldId id="272" r:id="rId5"/>
    <p:sldId id="273" r:id="rId6"/>
    <p:sldId id="274" r:id="rId7"/>
    <p:sldId id="275" r:id="rId8"/>
    <p:sldId id="27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87398" autoAdjust="0"/>
  </p:normalViewPr>
  <p:slideViewPr>
    <p:cSldViewPr snapToGrid="0" snapToObjects="1">
      <p:cViewPr varScale="1">
        <p:scale>
          <a:sx n="104" d="100"/>
          <a:sy n="104" d="100"/>
        </p:scale>
        <p:origin x="120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3AA2-1309-41C5-B025-97C16330D8B2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C1AEB-5520-4EB5-8C9A-7D4F23F59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56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1AEB-5520-4EB5-8C9A-7D4F23F591A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34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915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07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956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633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260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515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448C-5384-400E-907F-B073EE98328D}" type="datetime1">
              <a:rPr lang="ru-RU" smtClean="0"/>
              <a:t>25.03.2019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4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F88-05D7-44BE-AF6D-A1F3584F1EB9}" type="datetime1">
              <a:rPr lang="ru-RU" smtClean="0"/>
              <a:t>25.03.2019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2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F7A-15E0-49D4-9BAE-0B8F4845A217}" type="datetime1">
              <a:rPr lang="ru-RU" smtClean="0"/>
              <a:t>25.03.2019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1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52D-CAAE-4ED8-B157-86017AF03C7F}" type="datetime1">
              <a:rPr lang="ru-RU" smtClean="0"/>
              <a:t>25.03.2019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84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C28-E546-4432-897C-5B61CC1768CE}" type="datetime1">
              <a:rPr lang="ru-RU" smtClean="0"/>
              <a:t>25.03.2019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44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F48-428B-4C15-9475-299CD4DF702E}" type="datetime1">
              <a:rPr lang="ru-RU" smtClean="0"/>
              <a:t>25.03.2019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72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DDBF-92B9-4758-A15C-E6012A054503}" type="datetime1">
              <a:rPr lang="ru-RU" smtClean="0"/>
              <a:t>25.03.2019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06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9F1B-B283-4422-8B31-8F4557C7A6DB}" type="datetime1">
              <a:rPr lang="ru-RU" smtClean="0"/>
              <a:t>25.03.2019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7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4317-1949-490E-957F-BF5BA6A8DC99}" type="datetime1">
              <a:rPr lang="ru-RU" smtClean="0"/>
              <a:t>25.03.2019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99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AF68-0D9B-4A2E-BE47-EFB785EDDFDE}" type="datetime1">
              <a:rPr lang="ru-RU" smtClean="0"/>
              <a:t>25.03.2019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41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6480-DECE-42B1-89A8-88408D1FA14F}" type="datetime1">
              <a:rPr lang="ru-RU" smtClean="0"/>
              <a:t>25.03.2019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72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8BD4F-3C28-4D34-87D9-B6447916288D}" type="datetime1">
              <a:rPr lang="ru-RU" smtClean="0"/>
              <a:t>25.03.2019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5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2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5" Type="http://schemas.microsoft.com/office/2007/relationships/hdphoto" Target="../media/hdphoto4.wdp"/><Relationship Id="rId4" Type="http://schemas.microsoft.com/office/2007/relationships/hdphoto" Target="../media/hdphoto1.wdp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0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5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81.png"/><Relationship Id="rId5" Type="http://schemas.openxmlformats.org/officeDocument/2006/relationships/image" Target="../media/image17.png"/><Relationship Id="rId10" Type="http://schemas.openxmlformats.org/officeDocument/2006/relationships/image" Target="../media/image170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0" Type="http://schemas.openxmlformats.org/officeDocument/2006/relationships/image" Target="../media/image210.pn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10" Type="http://schemas.microsoft.com/office/2007/relationships/hdphoto" Target="../media/hdphoto9.wdp"/><Relationship Id="rId4" Type="http://schemas.microsoft.com/office/2007/relationships/hdphoto" Target="../media/hdphoto6.wdp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0669" y="2514156"/>
            <a:ext cx="6675120" cy="16162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  <a:latin typeface="Fedra Sans Pro Book" charset="0"/>
                <a:ea typeface="Fedra Sans Pro Book" charset="0"/>
                <a:cs typeface="Fedra Sans Pro Book" charset="0"/>
              </a:rPr>
              <a:t>Dynamic pricing of corporate deposits with deep reinforcement learning</a:t>
            </a:r>
            <a:endParaRPr lang="ru-RU" sz="2800" dirty="0">
              <a:solidFill>
                <a:schemeClr val="tx1"/>
              </a:solidFill>
              <a:latin typeface="Fedra Sans Pro Book" charset="0"/>
              <a:ea typeface="Fedra Sans Pro Book" charset="0"/>
              <a:cs typeface="Fedra Sans Pro Book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532710"/>
            <a:ext cx="12196763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2123335"/>
            <a:ext cx="12196763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7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636588" y="203820"/>
            <a:ext cx="6552852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Fedra Sans Pro Book" charset="0"/>
                <a:ea typeface="Fedra Sans Pro Book" charset="0"/>
                <a:cs typeface="Fedra Sans Pro Book" charset="0"/>
              </a:rPr>
              <a:t>Deposits pricing as an analogy to a self-driving car</a:t>
            </a:r>
            <a:endParaRPr lang="ru-RU" sz="1600" dirty="0">
              <a:solidFill>
                <a:schemeClr val="tx1"/>
              </a:solidFill>
              <a:latin typeface="Fedra Sans Pro Book" charset="0"/>
              <a:ea typeface="Fedra Sans Pro Book" charset="0"/>
              <a:cs typeface="Fedra Sans Pro Book" charset="0"/>
            </a:endParaRPr>
          </a:p>
        </p:txBody>
      </p:sp>
      <p:sp>
        <p:nvSpPr>
          <p:cNvPr id="11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875472-B8B4-764C-BFEB-F78B984A47A4}" type="slidenum">
              <a:rPr lang="ru-RU" smtClean="0"/>
              <a:t>2</a:t>
            </a:fld>
            <a:endParaRPr lang="ru-RU" dirty="0"/>
          </a:p>
        </p:txBody>
      </p:sp>
      <p:sp>
        <p:nvSpPr>
          <p:cNvPr id="114" name="Arrow: Right 4">
            <a:extLst>
              <a:ext uri="{FF2B5EF4-FFF2-40B4-BE49-F238E27FC236}">
                <a16:creationId xmlns:a16="http://schemas.microsoft.com/office/drawing/2014/main" id="{9CE2CB75-8B85-4712-8534-F0260C20649F}"/>
              </a:ext>
            </a:extLst>
          </p:cNvPr>
          <p:cNvSpPr/>
          <p:nvPr/>
        </p:nvSpPr>
        <p:spPr>
          <a:xfrm>
            <a:off x="8393270" y="2490842"/>
            <a:ext cx="429159" cy="321868"/>
          </a:xfrm>
          <a:prstGeom prst="rightArrow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Прямоугольник 17">
            <a:extLst>
              <a:ext uri="{FF2B5EF4-FFF2-40B4-BE49-F238E27FC236}">
                <a16:creationId xmlns:a16="http://schemas.microsoft.com/office/drawing/2014/main" id="{AC39E810-0393-425D-AB05-D1AFFBF7F4E6}"/>
              </a:ext>
            </a:extLst>
          </p:cNvPr>
          <p:cNvSpPr/>
          <p:nvPr/>
        </p:nvSpPr>
        <p:spPr>
          <a:xfrm>
            <a:off x="6739163" y="2346828"/>
            <a:ext cx="1554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</a:pPr>
            <a:r>
              <a:rPr lang="en-US" sz="1600" kern="0" dirty="0"/>
              <a:t>Liquidity requirements</a:t>
            </a:r>
            <a:endParaRPr lang="ru-RU" sz="1600" kern="0" dirty="0"/>
          </a:p>
        </p:txBody>
      </p:sp>
      <p:sp>
        <p:nvSpPr>
          <p:cNvPr id="118" name="Arrow: Right 9">
            <a:extLst>
              <a:ext uri="{FF2B5EF4-FFF2-40B4-BE49-F238E27FC236}">
                <a16:creationId xmlns:a16="http://schemas.microsoft.com/office/drawing/2014/main" id="{C9510963-4A7D-412B-970F-03D7882718D0}"/>
              </a:ext>
            </a:extLst>
          </p:cNvPr>
          <p:cNvSpPr/>
          <p:nvPr/>
        </p:nvSpPr>
        <p:spPr>
          <a:xfrm>
            <a:off x="8397752" y="3893357"/>
            <a:ext cx="429159" cy="321868"/>
          </a:xfrm>
          <a:prstGeom prst="rightArrow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Прямоугольник 17">
            <a:extLst>
              <a:ext uri="{FF2B5EF4-FFF2-40B4-BE49-F238E27FC236}">
                <a16:creationId xmlns:a16="http://schemas.microsoft.com/office/drawing/2014/main" id="{646491A0-5417-40A2-8FB4-481D5CE778D1}"/>
              </a:ext>
            </a:extLst>
          </p:cNvPr>
          <p:cNvSpPr/>
          <p:nvPr/>
        </p:nvSpPr>
        <p:spPr>
          <a:xfrm>
            <a:off x="6747638" y="3759962"/>
            <a:ext cx="1554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</a:pPr>
            <a:r>
              <a:rPr lang="en-US" sz="1600" kern="0" dirty="0"/>
              <a:t>Interest rate curve</a:t>
            </a:r>
            <a:endParaRPr lang="ru-RU" sz="1600" kern="0" dirty="0"/>
          </a:p>
        </p:txBody>
      </p:sp>
      <p:sp>
        <p:nvSpPr>
          <p:cNvPr id="121" name="Arrow: Right 12">
            <a:extLst>
              <a:ext uri="{FF2B5EF4-FFF2-40B4-BE49-F238E27FC236}">
                <a16:creationId xmlns:a16="http://schemas.microsoft.com/office/drawing/2014/main" id="{C82B0A60-0F88-410A-801D-6717DB845758}"/>
              </a:ext>
            </a:extLst>
          </p:cNvPr>
          <p:cNvSpPr/>
          <p:nvPr/>
        </p:nvSpPr>
        <p:spPr>
          <a:xfrm>
            <a:off x="8393270" y="5318207"/>
            <a:ext cx="429159" cy="321868"/>
          </a:xfrm>
          <a:prstGeom prst="rightArrow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Прямоугольник 17">
            <a:extLst>
              <a:ext uri="{FF2B5EF4-FFF2-40B4-BE49-F238E27FC236}">
                <a16:creationId xmlns:a16="http://schemas.microsoft.com/office/drawing/2014/main" id="{D2063602-7F05-4345-8E00-E9D314B81EA6}"/>
              </a:ext>
            </a:extLst>
          </p:cNvPr>
          <p:cNvSpPr/>
          <p:nvPr/>
        </p:nvSpPr>
        <p:spPr>
          <a:xfrm>
            <a:off x="6743156" y="5178513"/>
            <a:ext cx="1554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</a:pPr>
            <a:r>
              <a:rPr lang="en-US" sz="1600" kern="0" dirty="0"/>
              <a:t>Interest expense</a:t>
            </a:r>
            <a:endParaRPr lang="ru-RU" sz="1600" kern="0" dirty="0"/>
          </a:p>
        </p:txBody>
      </p:sp>
      <p:cxnSp>
        <p:nvCxnSpPr>
          <p:cNvPr id="123" name="Straight Connector 19">
            <a:extLst>
              <a:ext uri="{FF2B5EF4-FFF2-40B4-BE49-F238E27FC236}">
                <a16:creationId xmlns:a16="http://schemas.microsoft.com/office/drawing/2014/main" id="{8B42D983-B33C-4FAB-8C04-7333D47F739C}"/>
              </a:ext>
            </a:extLst>
          </p:cNvPr>
          <p:cNvCxnSpPr/>
          <p:nvPr/>
        </p:nvCxnSpPr>
        <p:spPr>
          <a:xfrm>
            <a:off x="5534004" y="3363724"/>
            <a:ext cx="612648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Straight Connector 21">
            <a:extLst>
              <a:ext uri="{FF2B5EF4-FFF2-40B4-BE49-F238E27FC236}">
                <a16:creationId xmlns:a16="http://schemas.microsoft.com/office/drawing/2014/main" id="{9CAAA0BC-56FD-4DFC-986E-0F5D1FEAB3A3}"/>
              </a:ext>
            </a:extLst>
          </p:cNvPr>
          <p:cNvCxnSpPr/>
          <p:nvPr/>
        </p:nvCxnSpPr>
        <p:spPr>
          <a:xfrm>
            <a:off x="5538735" y="4759663"/>
            <a:ext cx="612648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25" name="Picture 2" descr="Image result for road">
            <a:extLst>
              <a:ext uri="{FF2B5EF4-FFF2-40B4-BE49-F238E27FC236}">
                <a16:creationId xmlns:a16="http://schemas.microsoft.com/office/drawing/2014/main" id="{C0906AD2-450A-40F0-BD6D-561E808A9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098" y="2301471"/>
            <a:ext cx="731520" cy="72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8" descr="Image result for steering wheel">
            <a:extLst>
              <a:ext uri="{FF2B5EF4-FFF2-40B4-BE49-F238E27FC236}">
                <a16:creationId xmlns:a16="http://schemas.microsoft.com/office/drawing/2014/main" id="{FEB415A2-A979-41E8-9B2C-FC1EA981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016" y="3781518"/>
            <a:ext cx="593449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" descr="Image result for fuel tank">
            <a:extLst>
              <a:ext uri="{FF2B5EF4-FFF2-40B4-BE49-F238E27FC236}">
                <a16:creationId xmlns:a16="http://schemas.microsoft.com/office/drawing/2014/main" id="{EEEB4E94-0955-44CB-945C-FCFCD92AC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109" y="5174342"/>
            <a:ext cx="640080" cy="68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17">
                <a:extLst>
                  <a:ext uri="{FF2B5EF4-FFF2-40B4-BE49-F238E27FC236}">
                    <a16:creationId xmlns:a16="http://schemas.microsoft.com/office/drawing/2014/main" id="{CD289A0A-9F8D-48E1-8B29-CBE385DEB595}"/>
                  </a:ext>
                </a:extLst>
              </p:cNvPr>
              <p:cNvSpPr/>
              <p:nvPr/>
            </p:nvSpPr>
            <p:spPr>
              <a:xfrm>
                <a:off x="325620" y="1513245"/>
                <a:ext cx="3890471" cy="4062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</a:pPr>
                <a:r>
                  <a:rPr lang="en-US" sz="1600" b="1" kern="0" dirty="0"/>
                  <a:t>Problem</a:t>
                </a:r>
                <a:endParaRPr lang="ru-RU" sz="1600" b="1" kern="0" dirty="0"/>
              </a:p>
              <a:p>
                <a:pPr marL="227013" lvl="1" indent="-227013"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600" kern="0" dirty="0"/>
                  <a:t>Deposits are a source of liquid financing for a commercial bank</a:t>
                </a:r>
              </a:p>
              <a:p>
                <a:pPr marL="227013" lvl="1" indent="-227013"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600" kern="0" dirty="0"/>
                  <a:t>The volume of bank’s deposits portfolio depends on the offered interest rate</a:t>
                </a:r>
              </a:p>
              <a:p>
                <a:pPr marL="227013" lvl="1" indent="-227013"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600" kern="0" dirty="0"/>
                  <a:t>Thus, deposits should be priced to make total portfolio volume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1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kern="0" dirty="0"/>
                  <a:t> equal to bank’s liquidity requirements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600" kern="0" dirty="0">
                  <a:ea typeface="Cambria Math" panose="02040503050406030204" pitchFamily="18" charset="0"/>
                </a:endParaRPr>
              </a:p>
              <a:p>
                <a:pPr marL="227013" lvl="1" indent="-227013"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600" kern="0" dirty="0"/>
                  <a:t>In addition, the total cost of deposits portfolio should be minimized</a:t>
                </a:r>
              </a:p>
              <a:p>
                <a:pPr marL="227013" lvl="1" indent="-227013"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600" kern="0" dirty="0"/>
                  <a:t>An analogy could be drawn between dynamic pricing of deposits and a self-driving car</a:t>
                </a:r>
              </a:p>
            </p:txBody>
          </p:sp>
        </mc:Choice>
        <mc:Fallback xmlns="">
          <p:sp>
            <p:nvSpPr>
              <p:cNvPr id="69" name="Прямоугольник 17">
                <a:extLst>
                  <a:ext uri="{FF2B5EF4-FFF2-40B4-BE49-F238E27FC236}">
                    <a16:creationId xmlns:a16="http://schemas.microsoft.com/office/drawing/2014/main" id="{CD289A0A-9F8D-48E1-8B29-CBE385DEB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20" y="1513245"/>
                <a:ext cx="3890471" cy="4062651"/>
              </a:xfrm>
              <a:prstGeom prst="rect">
                <a:avLst/>
              </a:prstGeom>
              <a:blipFill>
                <a:blip r:embed="rId11"/>
                <a:stretch>
                  <a:fillRect l="-782" t="-450" b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7FF8FE76-595A-41CA-90E2-6328719604BC}"/>
              </a:ext>
            </a:extLst>
          </p:cNvPr>
          <p:cNvGrpSpPr>
            <a:grpSpLocks noChangeAspect="1"/>
          </p:cNvGrpSpPr>
          <p:nvPr/>
        </p:nvGrpSpPr>
        <p:grpSpPr>
          <a:xfrm>
            <a:off x="5688415" y="2034821"/>
            <a:ext cx="1005840" cy="1024318"/>
            <a:chOff x="3745552" y="1508631"/>
            <a:chExt cx="1777205" cy="1717798"/>
          </a:xfrm>
        </p:grpSpPr>
        <p:grpSp>
          <p:nvGrpSpPr>
            <p:cNvPr id="56" name="Group 37">
              <a:extLst>
                <a:ext uri="{FF2B5EF4-FFF2-40B4-BE49-F238E27FC236}">
                  <a16:creationId xmlns:a16="http://schemas.microsoft.com/office/drawing/2014/main" id="{241A1C60-A43A-4415-A81B-6565A746B763}"/>
                </a:ext>
              </a:extLst>
            </p:cNvPr>
            <p:cNvGrpSpPr/>
            <p:nvPr/>
          </p:nvGrpSpPr>
          <p:grpSpPr>
            <a:xfrm>
              <a:off x="3790170" y="1728643"/>
              <a:ext cx="1732587" cy="1311146"/>
              <a:chOff x="1547664" y="1995686"/>
              <a:chExt cx="2664296" cy="2016224"/>
            </a:xfrm>
          </p:grpSpPr>
          <p:grpSp>
            <p:nvGrpSpPr>
              <p:cNvPr id="60" name="Group 12">
                <a:extLst>
                  <a:ext uri="{FF2B5EF4-FFF2-40B4-BE49-F238E27FC236}">
                    <a16:creationId xmlns:a16="http://schemas.microsoft.com/office/drawing/2014/main" id="{4DACE401-A9EC-4493-A7B3-E7F06D28289E}"/>
                  </a:ext>
                </a:extLst>
              </p:cNvPr>
              <p:cNvGrpSpPr/>
              <p:nvPr/>
            </p:nvGrpSpPr>
            <p:grpSpPr>
              <a:xfrm>
                <a:off x="1547664" y="1995686"/>
                <a:ext cx="2664296" cy="2016224"/>
                <a:chOff x="1547664" y="1995686"/>
                <a:chExt cx="2664296" cy="2016224"/>
              </a:xfrm>
            </p:grpSpPr>
            <p:cxnSp>
              <p:nvCxnSpPr>
                <p:cNvPr id="70" name="Straight Arrow Connector 4">
                  <a:extLst>
                    <a:ext uri="{FF2B5EF4-FFF2-40B4-BE49-F238E27FC236}">
                      <a16:creationId xmlns:a16="http://schemas.microsoft.com/office/drawing/2014/main" id="{2CAA6D6E-3FDB-46D3-A95B-5E7AD79590E0}"/>
                    </a:ext>
                  </a:extLst>
                </p:cNvPr>
                <p:cNvCxnSpPr/>
                <p:nvPr/>
              </p:nvCxnSpPr>
              <p:spPr>
                <a:xfrm flipV="1">
                  <a:off x="1547664" y="1995686"/>
                  <a:ext cx="0" cy="20162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6">
                  <a:extLst>
                    <a:ext uri="{FF2B5EF4-FFF2-40B4-BE49-F238E27FC236}">
                      <a16:creationId xmlns:a16="http://schemas.microsoft.com/office/drawing/2014/main" id="{B0525DFB-ABCA-492D-B1AC-29692FE935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7664" y="4011910"/>
                  <a:ext cx="266429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11">
                <a:extLst>
                  <a:ext uri="{FF2B5EF4-FFF2-40B4-BE49-F238E27FC236}">
                    <a16:creationId xmlns:a16="http://schemas.microsoft.com/office/drawing/2014/main" id="{F72C17E7-C370-4AAC-8EC8-B0438526A5AD}"/>
                  </a:ext>
                </a:extLst>
              </p:cNvPr>
              <p:cNvCxnSpPr/>
              <p:nvPr/>
            </p:nvCxnSpPr>
            <p:spPr>
              <a:xfrm>
                <a:off x="1547668" y="2812561"/>
                <a:ext cx="59406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14">
                <a:extLst>
                  <a:ext uri="{FF2B5EF4-FFF2-40B4-BE49-F238E27FC236}">
                    <a16:creationId xmlns:a16="http://schemas.microsoft.com/office/drawing/2014/main" id="{33396A85-76FD-4455-A9A4-BFD0F112B4D5}"/>
                  </a:ext>
                </a:extLst>
              </p:cNvPr>
              <p:cNvCxnSpPr/>
              <p:nvPr/>
            </p:nvCxnSpPr>
            <p:spPr>
              <a:xfrm>
                <a:off x="2141731" y="3043992"/>
                <a:ext cx="59406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15">
                <a:extLst>
                  <a:ext uri="{FF2B5EF4-FFF2-40B4-BE49-F238E27FC236}">
                    <a16:creationId xmlns:a16="http://schemas.microsoft.com/office/drawing/2014/main" id="{37A9E588-066C-450F-8D2A-A2E8A6240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1735" y="2812557"/>
                <a:ext cx="0" cy="21797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20">
                <a:extLst>
                  <a:ext uri="{FF2B5EF4-FFF2-40B4-BE49-F238E27FC236}">
                    <a16:creationId xmlns:a16="http://schemas.microsoft.com/office/drawing/2014/main" id="{D0C16A44-07A1-4A7C-AF0F-AE669F388B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2340" y="2629723"/>
                <a:ext cx="0" cy="41426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26">
                <a:extLst>
                  <a:ext uri="{FF2B5EF4-FFF2-40B4-BE49-F238E27FC236}">
                    <a16:creationId xmlns:a16="http://schemas.microsoft.com/office/drawing/2014/main" id="{46736EBB-DBF7-452B-99F3-18B44D25DEE9}"/>
                  </a:ext>
                </a:extLst>
              </p:cNvPr>
              <p:cNvCxnSpPr/>
              <p:nvPr/>
            </p:nvCxnSpPr>
            <p:spPr>
              <a:xfrm>
                <a:off x="2735795" y="2629723"/>
                <a:ext cx="59406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27">
                <a:extLst>
                  <a:ext uri="{FF2B5EF4-FFF2-40B4-BE49-F238E27FC236}">
                    <a16:creationId xmlns:a16="http://schemas.microsoft.com/office/drawing/2014/main" id="{54BB9C78-7C8E-44BB-A23D-B72B45F1C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29863" y="2629723"/>
                <a:ext cx="0" cy="88475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29">
                <a:extLst>
                  <a:ext uri="{FF2B5EF4-FFF2-40B4-BE49-F238E27FC236}">
                    <a16:creationId xmlns:a16="http://schemas.microsoft.com/office/drawing/2014/main" id="{C85F1CDB-BD17-481E-AE87-D4F613653183}"/>
                  </a:ext>
                </a:extLst>
              </p:cNvPr>
              <p:cNvCxnSpPr/>
              <p:nvPr/>
            </p:nvCxnSpPr>
            <p:spPr>
              <a:xfrm>
                <a:off x="3329862" y="3514473"/>
                <a:ext cx="59406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35">
                <a:extLst>
                  <a:ext uri="{FF2B5EF4-FFF2-40B4-BE49-F238E27FC236}">
                    <a16:creationId xmlns:a16="http://schemas.microsoft.com/office/drawing/2014/main" id="{8B94C685-8C49-4F92-B141-F585293803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3929" y="3514471"/>
                <a:ext cx="0" cy="49406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00A7BEA5-4F93-4EEF-ABD0-EEF76A1D528E}"/>
                </a:ext>
              </a:extLst>
            </p:cNvPr>
            <p:cNvSpPr/>
            <p:nvPr/>
          </p:nvSpPr>
          <p:spPr>
            <a:xfrm>
              <a:off x="4657886" y="3042204"/>
              <a:ext cx="377568" cy="1801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200" kern="0" dirty="0"/>
                <a:t>weeks</a:t>
              </a:r>
              <a:endParaRPr lang="en-US" sz="1200" dirty="0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742F2AC1-B435-4093-96A7-3165856E5745}"/>
                </a:ext>
              </a:extLst>
            </p:cNvPr>
            <p:cNvSpPr/>
            <p:nvPr/>
          </p:nvSpPr>
          <p:spPr>
            <a:xfrm>
              <a:off x="3745552" y="3046297"/>
              <a:ext cx="175337" cy="1801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200" kern="0" dirty="0"/>
                <a:t>0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45">
                  <a:extLst>
                    <a:ext uri="{FF2B5EF4-FFF2-40B4-BE49-F238E27FC236}">
                      <a16:creationId xmlns:a16="http://schemas.microsoft.com/office/drawing/2014/main" id="{79482B9E-4DFF-4D27-9FD4-69258C6DC24A}"/>
                    </a:ext>
                  </a:extLst>
                </p:cNvPr>
                <p:cNvSpPr/>
                <p:nvPr/>
              </p:nvSpPr>
              <p:spPr>
                <a:xfrm>
                  <a:off x="3754248" y="1508631"/>
                  <a:ext cx="929791" cy="6134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kern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ru-RU" sz="1200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1200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9" name="Rectangle 45">
                  <a:extLst>
                    <a:ext uri="{FF2B5EF4-FFF2-40B4-BE49-F238E27FC236}">
                      <a16:creationId xmlns:a16="http://schemas.microsoft.com/office/drawing/2014/main" id="{79482B9E-4DFF-4D27-9FD4-69258C6DC2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248" y="1508631"/>
                  <a:ext cx="929791" cy="61341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C258593-117A-4702-9389-9EBBCBDC4D80}"/>
              </a:ext>
            </a:extLst>
          </p:cNvPr>
          <p:cNvGrpSpPr>
            <a:grpSpLocks noChangeAspect="1"/>
          </p:cNvGrpSpPr>
          <p:nvPr/>
        </p:nvGrpSpPr>
        <p:grpSpPr>
          <a:xfrm>
            <a:off x="5688676" y="3492827"/>
            <a:ext cx="1003862" cy="987552"/>
            <a:chOff x="10380842" y="3162673"/>
            <a:chExt cx="1329889" cy="1308285"/>
          </a:xfrm>
        </p:grpSpPr>
        <p:grpSp>
          <p:nvGrpSpPr>
            <p:cNvPr id="73" name="Group 12">
              <a:extLst>
                <a:ext uri="{FF2B5EF4-FFF2-40B4-BE49-F238E27FC236}">
                  <a16:creationId xmlns:a16="http://schemas.microsoft.com/office/drawing/2014/main" id="{3122CACB-A5B5-4EFB-B41B-804944A26074}"/>
                </a:ext>
              </a:extLst>
            </p:cNvPr>
            <p:cNvGrpSpPr/>
            <p:nvPr/>
          </p:nvGrpSpPr>
          <p:grpSpPr>
            <a:xfrm>
              <a:off x="10414230" y="3290090"/>
              <a:ext cx="1296501" cy="1033719"/>
              <a:chOff x="1547664" y="1995686"/>
              <a:chExt cx="2664296" cy="2016224"/>
            </a:xfrm>
          </p:grpSpPr>
          <p:cxnSp>
            <p:nvCxnSpPr>
              <p:cNvPr id="78" name="Straight Arrow Connector 4">
                <a:extLst>
                  <a:ext uri="{FF2B5EF4-FFF2-40B4-BE49-F238E27FC236}">
                    <a16:creationId xmlns:a16="http://schemas.microsoft.com/office/drawing/2014/main" id="{7D61F68B-5D3E-462A-9A6D-832A315893A2}"/>
                  </a:ext>
                </a:extLst>
              </p:cNvPr>
              <p:cNvCxnSpPr/>
              <p:nvPr/>
            </p:nvCxnSpPr>
            <p:spPr>
              <a:xfrm flipV="1">
                <a:off x="1547664" y="1995686"/>
                <a:ext cx="0" cy="20162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6">
                <a:extLst>
                  <a:ext uri="{FF2B5EF4-FFF2-40B4-BE49-F238E27FC236}">
                    <a16:creationId xmlns:a16="http://schemas.microsoft.com/office/drawing/2014/main" id="{C531D434-B803-4172-86AA-02EE980D0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664" y="4011910"/>
                <a:ext cx="26642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74" name="Rectangle 40">
              <a:extLst>
                <a:ext uri="{FF2B5EF4-FFF2-40B4-BE49-F238E27FC236}">
                  <a16:creationId xmlns:a16="http://schemas.microsoft.com/office/drawing/2014/main" id="{4AA59036-6454-44CA-AB23-249D4EDCA415}"/>
                </a:ext>
              </a:extLst>
            </p:cNvPr>
            <p:cNvSpPr/>
            <p:nvPr/>
          </p:nvSpPr>
          <p:spPr>
            <a:xfrm>
              <a:off x="11085569" y="4325713"/>
              <a:ext cx="282534" cy="14201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200" kern="0" dirty="0"/>
                <a:t>weeks</a:t>
              </a:r>
              <a:endParaRPr lang="en-US" sz="1200" dirty="0"/>
            </a:p>
          </p:txBody>
        </p:sp>
        <p:sp>
          <p:nvSpPr>
            <p:cNvPr id="75" name="Rectangle 41">
              <a:extLst>
                <a:ext uri="{FF2B5EF4-FFF2-40B4-BE49-F238E27FC236}">
                  <a16:creationId xmlns:a16="http://schemas.microsoft.com/office/drawing/2014/main" id="{E10A35E3-DD45-454F-AB02-12B25E013333}"/>
                </a:ext>
              </a:extLst>
            </p:cNvPr>
            <p:cNvSpPr/>
            <p:nvPr/>
          </p:nvSpPr>
          <p:spPr>
            <a:xfrm>
              <a:off x="10380842" y="4328940"/>
              <a:ext cx="131205" cy="1420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200" kern="0" dirty="0"/>
                <a:t>0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45">
                  <a:extLst>
                    <a:ext uri="{FF2B5EF4-FFF2-40B4-BE49-F238E27FC236}">
                      <a16:creationId xmlns:a16="http://schemas.microsoft.com/office/drawing/2014/main" id="{E8B6CEC2-CC11-4C33-BA39-9E394A303CAD}"/>
                    </a:ext>
                  </a:extLst>
                </p:cNvPr>
                <p:cNvSpPr/>
                <p:nvPr/>
              </p:nvSpPr>
              <p:spPr>
                <a:xfrm>
                  <a:off x="10469294" y="3162673"/>
                  <a:ext cx="29706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4" name="Rectangle 45">
                  <a:extLst>
                    <a:ext uri="{FF2B5EF4-FFF2-40B4-BE49-F238E27FC236}">
                      <a16:creationId xmlns:a16="http://schemas.microsoft.com/office/drawing/2014/main" id="{A4DD7766-78BB-43E1-BCDA-B5EE27BF01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9294" y="3162673"/>
                  <a:ext cx="297068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233F918-CDD6-4368-8102-1B8BA9B7D4D9}"/>
                </a:ext>
              </a:extLst>
            </p:cNvPr>
            <p:cNvSpPr/>
            <p:nvPr/>
          </p:nvSpPr>
          <p:spPr>
            <a:xfrm>
              <a:off x="10414230" y="3540128"/>
              <a:ext cx="1156339" cy="775599"/>
            </a:xfrm>
            <a:custGeom>
              <a:avLst/>
              <a:gdLst>
                <a:gd name="connsiteX0" fmla="*/ 0 w 1297517"/>
                <a:gd name="connsiteY0" fmla="*/ 941916 h 941916"/>
                <a:gd name="connsiteX1" fmla="*/ 857250 w 1297517"/>
                <a:gd name="connsiteY1" fmla="*/ 167216 h 941916"/>
                <a:gd name="connsiteX2" fmla="*/ 1297517 w 1297517"/>
                <a:gd name="connsiteY2" fmla="*/ 0 h 941916"/>
                <a:gd name="connsiteX0" fmla="*/ 0 w 1297517"/>
                <a:gd name="connsiteY0" fmla="*/ 941916 h 941916"/>
                <a:gd name="connsiteX1" fmla="*/ 686162 w 1297517"/>
                <a:gd name="connsiteY1" fmla="*/ 296399 h 941916"/>
                <a:gd name="connsiteX2" fmla="*/ 1297517 w 1297517"/>
                <a:gd name="connsiteY2" fmla="*/ 0 h 941916"/>
                <a:gd name="connsiteX0" fmla="*/ 0 w 1297517"/>
                <a:gd name="connsiteY0" fmla="*/ 941916 h 941916"/>
                <a:gd name="connsiteX1" fmla="*/ 843187 w 1297517"/>
                <a:gd name="connsiteY1" fmla="*/ 145685 h 941916"/>
                <a:gd name="connsiteX2" fmla="*/ 1297517 w 1297517"/>
                <a:gd name="connsiteY2" fmla="*/ 0 h 941916"/>
                <a:gd name="connsiteX0" fmla="*/ 0 w 1297517"/>
                <a:gd name="connsiteY0" fmla="*/ 941916 h 941916"/>
                <a:gd name="connsiteX1" fmla="*/ 721317 w 1297517"/>
                <a:gd name="connsiteY1" fmla="*/ 207200 h 941916"/>
                <a:gd name="connsiteX2" fmla="*/ 1297517 w 1297517"/>
                <a:gd name="connsiteY2" fmla="*/ 0 h 941916"/>
                <a:gd name="connsiteX0" fmla="*/ 0 w 1297517"/>
                <a:gd name="connsiteY0" fmla="*/ 989847 h 989847"/>
                <a:gd name="connsiteX1" fmla="*/ 721317 w 1297517"/>
                <a:gd name="connsiteY1" fmla="*/ 255131 h 989847"/>
                <a:gd name="connsiteX2" fmla="*/ 1297517 w 1297517"/>
                <a:gd name="connsiteY2" fmla="*/ 47931 h 989847"/>
                <a:gd name="connsiteX0" fmla="*/ 0 w 1297517"/>
                <a:gd name="connsiteY0" fmla="*/ 956280 h 956280"/>
                <a:gd name="connsiteX1" fmla="*/ 721317 w 1297517"/>
                <a:gd name="connsiteY1" fmla="*/ 221564 h 956280"/>
                <a:gd name="connsiteX2" fmla="*/ 1297517 w 1297517"/>
                <a:gd name="connsiteY2" fmla="*/ 14364 h 956280"/>
                <a:gd name="connsiteX0" fmla="*/ 0 w 1325641"/>
                <a:gd name="connsiteY0" fmla="*/ 1031115 h 1031115"/>
                <a:gd name="connsiteX1" fmla="*/ 721317 w 1325641"/>
                <a:gd name="connsiteY1" fmla="*/ 296399 h 1031115"/>
                <a:gd name="connsiteX2" fmla="*/ 1325641 w 1325641"/>
                <a:gd name="connsiteY2" fmla="*/ 0 h 1031115"/>
                <a:gd name="connsiteX0" fmla="*/ 0 w 1325641"/>
                <a:gd name="connsiteY0" fmla="*/ 1031115 h 1031115"/>
                <a:gd name="connsiteX1" fmla="*/ 721317 w 1325641"/>
                <a:gd name="connsiteY1" fmla="*/ 296399 h 1031115"/>
                <a:gd name="connsiteX2" fmla="*/ 1325641 w 1325641"/>
                <a:gd name="connsiteY2" fmla="*/ 0 h 1031115"/>
                <a:gd name="connsiteX0" fmla="*/ 0 w 1349078"/>
                <a:gd name="connsiteY0" fmla="*/ 898855 h 898855"/>
                <a:gd name="connsiteX1" fmla="*/ 721317 w 1349078"/>
                <a:gd name="connsiteY1" fmla="*/ 164139 h 898855"/>
                <a:gd name="connsiteX2" fmla="*/ 1349078 w 1349078"/>
                <a:gd name="connsiteY2" fmla="*/ 0 h 898855"/>
                <a:gd name="connsiteX0" fmla="*/ 0 w 1349078"/>
                <a:gd name="connsiteY0" fmla="*/ 898855 h 898855"/>
                <a:gd name="connsiteX1" fmla="*/ 721317 w 1349078"/>
                <a:gd name="connsiteY1" fmla="*/ 164139 h 898855"/>
                <a:gd name="connsiteX2" fmla="*/ 1349078 w 1349078"/>
                <a:gd name="connsiteY2" fmla="*/ 0 h 898855"/>
                <a:gd name="connsiteX0" fmla="*/ 0 w 1349078"/>
                <a:gd name="connsiteY0" fmla="*/ 898855 h 898855"/>
                <a:gd name="connsiteX1" fmla="*/ 721317 w 1349078"/>
                <a:gd name="connsiteY1" fmla="*/ 164139 h 898855"/>
                <a:gd name="connsiteX2" fmla="*/ 1349078 w 1349078"/>
                <a:gd name="connsiteY2" fmla="*/ 0 h 898855"/>
                <a:gd name="connsiteX0" fmla="*/ 0 w 1349078"/>
                <a:gd name="connsiteY0" fmla="*/ 898855 h 898855"/>
                <a:gd name="connsiteX1" fmla="*/ 564292 w 1349078"/>
                <a:gd name="connsiteY1" fmla="*/ 314854 h 898855"/>
                <a:gd name="connsiteX2" fmla="*/ 1349078 w 1349078"/>
                <a:gd name="connsiteY2" fmla="*/ 0 h 898855"/>
                <a:gd name="connsiteX0" fmla="*/ 0 w 1349078"/>
                <a:gd name="connsiteY0" fmla="*/ 898855 h 898855"/>
                <a:gd name="connsiteX1" fmla="*/ 564292 w 1349078"/>
                <a:gd name="connsiteY1" fmla="*/ 314854 h 898855"/>
                <a:gd name="connsiteX2" fmla="*/ 1349078 w 1349078"/>
                <a:gd name="connsiteY2" fmla="*/ 0 h 898855"/>
                <a:gd name="connsiteX0" fmla="*/ 0 w 1349078"/>
                <a:gd name="connsiteY0" fmla="*/ 898855 h 898855"/>
                <a:gd name="connsiteX1" fmla="*/ 505701 w 1349078"/>
                <a:gd name="connsiteY1" fmla="*/ 305627 h 898855"/>
                <a:gd name="connsiteX2" fmla="*/ 1349078 w 1349078"/>
                <a:gd name="connsiteY2" fmla="*/ 0 h 898855"/>
                <a:gd name="connsiteX0" fmla="*/ 0 w 1349078"/>
                <a:gd name="connsiteY0" fmla="*/ 898855 h 898855"/>
                <a:gd name="connsiteX1" fmla="*/ 498670 w 1349078"/>
                <a:gd name="connsiteY1" fmla="*/ 330232 h 898855"/>
                <a:gd name="connsiteX2" fmla="*/ 1349078 w 1349078"/>
                <a:gd name="connsiteY2" fmla="*/ 0 h 898855"/>
                <a:gd name="connsiteX0" fmla="*/ 0 w 1349078"/>
                <a:gd name="connsiteY0" fmla="*/ 898855 h 898855"/>
                <a:gd name="connsiteX1" fmla="*/ 498670 w 1349078"/>
                <a:gd name="connsiteY1" fmla="*/ 330232 h 898855"/>
                <a:gd name="connsiteX2" fmla="*/ 1349078 w 1349078"/>
                <a:gd name="connsiteY2" fmla="*/ 0 h 898855"/>
                <a:gd name="connsiteX0" fmla="*/ 0 w 1349078"/>
                <a:gd name="connsiteY0" fmla="*/ 889628 h 889628"/>
                <a:gd name="connsiteX1" fmla="*/ 498670 w 1349078"/>
                <a:gd name="connsiteY1" fmla="*/ 330232 h 889628"/>
                <a:gd name="connsiteX2" fmla="*/ 1349078 w 1349078"/>
                <a:gd name="connsiteY2" fmla="*/ 0 h 889628"/>
                <a:gd name="connsiteX0" fmla="*/ 0 w 1349078"/>
                <a:gd name="connsiteY0" fmla="*/ 889628 h 889628"/>
                <a:gd name="connsiteX1" fmla="*/ 498670 w 1349078"/>
                <a:gd name="connsiteY1" fmla="*/ 330232 h 889628"/>
                <a:gd name="connsiteX2" fmla="*/ 1349078 w 1349078"/>
                <a:gd name="connsiteY2" fmla="*/ 0 h 889628"/>
                <a:gd name="connsiteX0" fmla="*/ 0 w 1349078"/>
                <a:gd name="connsiteY0" fmla="*/ 889628 h 889628"/>
                <a:gd name="connsiteX1" fmla="*/ 648664 w 1349078"/>
                <a:gd name="connsiteY1" fmla="*/ 207202 h 889628"/>
                <a:gd name="connsiteX2" fmla="*/ 1349078 w 1349078"/>
                <a:gd name="connsiteY2" fmla="*/ 0 h 889628"/>
                <a:gd name="connsiteX0" fmla="*/ 0 w 1349078"/>
                <a:gd name="connsiteY0" fmla="*/ 889628 h 889628"/>
                <a:gd name="connsiteX1" fmla="*/ 648664 w 1349078"/>
                <a:gd name="connsiteY1" fmla="*/ 207202 h 889628"/>
                <a:gd name="connsiteX2" fmla="*/ 1349078 w 1349078"/>
                <a:gd name="connsiteY2" fmla="*/ 0 h 889628"/>
                <a:gd name="connsiteX0" fmla="*/ 0 w 1349078"/>
                <a:gd name="connsiteY0" fmla="*/ 889628 h 889628"/>
                <a:gd name="connsiteX1" fmla="*/ 648664 w 1349078"/>
                <a:gd name="connsiteY1" fmla="*/ 207202 h 889628"/>
                <a:gd name="connsiteX2" fmla="*/ 1349078 w 1349078"/>
                <a:gd name="connsiteY2" fmla="*/ 0 h 88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9078" h="889628">
                  <a:moveTo>
                    <a:pt x="0" y="889628"/>
                  </a:moveTo>
                  <a:cubicBezTo>
                    <a:pt x="254876" y="550013"/>
                    <a:pt x="454286" y="333941"/>
                    <a:pt x="648664" y="207202"/>
                  </a:cubicBezTo>
                  <a:cubicBezTo>
                    <a:pt x="843042" y="80463"/>
                    <a:pt x="1082390" y="20493"/>
                    <a:pt x="1349078" y="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14" descr="Image result for expenses">
            <a:extLst>
              <a:ext uri="{FF2B5EF4-FFF2-40B4-BE49-F238E27FC236}">
                <a16:creationId xmlns:a16="http://schemas.microsoft.com/office/drawing/2014/main" id="{CD1B2549-3379-4323-8D46-2B2828B95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058" y="5103933"/>
            <a:ext cx="737807" cy="73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Прямоугольник 17">
            <a:extLst>
              <a:ext uri="{FF2B5EF4-FFF2-40B4-BE49-F238E27FC236}">
                <a16:creationId xmlns:a16="http://schemas.microsoft.com/office/drawing/2014/main" id="{7B7C959E-BAB4-443D-BC7F-0D6406F9B8E7}"/>
              </a:ext>
            </a:extLst>
          </p:cNvPr>
          <p:cNvSpPr/>
          <p:nvPr/>
        </p:nvSpPr>
        <p:spPr>
          <a:xfrm>
            <a:off x="8987566" y="2482294"/>
            <a:ext cx="1554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</a:pPr>
            <a:r>
              <a:rPr lang="en-US" sz="1600" kern="0" dirty="0"/>
              <a:t>Road</a:t>
            </a:r>
            <a:endParaRPr lang="ru-RU" sz="1600" kern="0" dirty="0"/>
          </a:p>
        </p:txBody>
      </p:sp>
      <p:sp>
        <p:nvSpPr>
          <p:cNvPr id="82" name="Прямоугольник 17">
            <a:extLst>
              <a:ext uri="{FF2B5EF4-FFF2-40B4-BE49-F238E27FC236}">
                <a16:creationId xmlns:a16="http://schemas.microsoft.com/office/drawing/2014/main" id="{10C5FD34-5955-4DA0-A8EE-2BBC8DD46A49}"/>
              </a:ext>
            </a:extLst>
          </p:cNvPr>
          <p:cNvSpPr/>
          <p:nvPr/>
        </p:nvSpPr>
        <p:spPr>
          <a:xfrm>
            <a:off x="8992481" y="3756741"/>
            <a:ext cx="1554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</a:pPr>
            <a:r>
              <a:rPr lang="en-US" sz="1600" kern="0" dirty="0"/>
              <a:t>Steering wheel and pedals</a:t>
            </a:r>
            <a:endParaRPr lang="ru-RU" sz="1600" kern="0" dirty="0"/>
          </a:p>
        </p:txBody>
      </p:sp>
      <p:sp>
        <p:nvSpPr>
          <p:cNvPr id="83" name="Прямоугольник 17">
            <a:extLst>
              <a:ext uri="{FF2B5EF4-FFF2-40B4-BE49-F238E27FC236}">
                <a16:creationId xmlns:a16="http://schemas.microsoft.com/office/drawing/2014/main" id="{724BEC52-579C-4A07-B0DD-958C57A2D668}"/>
              </a:ext>
            </a:extLst>
          </p:cNvPr>
          <p:cNvSpPr/>
          <p:nvPr/>
        </p:nvSpPr>
        <p:spPr>
          <a:xfrm>
            <a:off x="8991560" y="5178513"/>
            <a:ext cx="1554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</a:pPr>
            <a:r>
              <a:rPr lang="en-US" sz="1600" kern="0" dirty="0"/>
              <a:t>Fuel consumption</a:t>
            </a:r>
          </a:p>
        </p:txBody>
      </p:sp>
      <p:sp>
        <p:nvSpPr>
          <p:cNvPr id="87" name="Arrow: Chevron 86">
            <a:extLst>
              <a:ext uri="{FF2B5EF4-FFF2-40B4-BE49-F238E27FC236}">
                <a16:creationId xmlns:a16="http://schemas.microsoft.com/office/drawing/2014/main" id="{1255DC67-1001-4A20-BA85-6F12D09CD2CA}"/>
              </a:ext>
            </a:extLst>
          </p:cNvPr>
          <p:cNvSpPr/>
          <p:nvPr/>
        </p:nvSpPr>
        <p:spPr>
          <a:xfrm>
            <a:off x="4614052" y="3423929"/>
            <a:ext cx="397931" cy="1116248"/>
          </a:xfrm>
          <a:prstGeom prst="chevron">
            <a:avLst>
              <a:gd name="adj" fmla="val 55544"/>
            </a:avLst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Прямоугольник 17">
            <a:extLst>
              <a:ext uri="{FF2B5EF4-FFF2-40B4-BE49-F238E27FC236}">
                <a16:creationId xmlns:a16="http://schemas.microsoft.com/office/drawing/2014/main" id="{FFD165B0-EAB7-44AC-A16F-BC8DC53B0FF4}"/>
              </a:ext>
            </a:extLst>
          </p:cNvPr>
          <p:cNvSpPr/>
          <p:nvPr/>
        </p:nvSpPr>
        <p:spPr>
          <a:xfrm>
            <a:off x="5538734" y="1513244"/>
            <a:ext cx="6121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</a:pPr>
            <a:r>
              <a:rPr lang="en-US" sz="1600" b="1" kern="0" dirty="0"/>
              <a:t>Analogy to a self-driving car</a:t>
            </a:r>
            <a:endParaRPr lang="ru-RU" sz="1600" b="1" kern="0" dirty="0"/>
          </a:p>
        </p:txBody>
      </p:sp>
      <p:cxnSp>
        <p:nvCxnSpPr>
          <p:cNvPr id="91" name="Straight Connector 19">
            <a:extLst>
              <a:ext uri="{FF2B5EF4-FFF2-40B4-BE49-F238E27FC236}">
                <a16:creationId xmlns:a16="http://schemas.microsoft.com/office/drawing/2014/main" id="{051F8D8A-5516-474B-8311-6EC74490561C}"/>
              </a:ext>
            </a:extLst>
          </p:cNvPr>
          <p:cNvCxnSpPr/>
          <p:nvPr/>
        </p:nvCxnSpPr>
        <p:spPr>
          <a:xfrm>
            <a:off x="5543062" y="1941322"/>
            <a:ext cx="612648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Straight Connector 21">
            <a:extLst>
              <a:ext uri="{FF2B5EF4-FFF2-40B4-BE49-F238E27FC236}">
                <a16:creationId xmlns:a16="http://schemas.microsoft.com/office/drawing/2014/main" id="{817C2E3A-8740-4878-95B5-53098960C007}"/>
              </a:ext>
            </a:extLst>
          </p:cNvPr>
          <p:cNvCxnSpPr/>
          <p:nvPr/>
        </p:nvCxnSpPr>
        <p:spPr>
          <a:xfrm>
            <a:off x="5538617" y="6198870"/>
            <a:ext cx="612648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1092821"/>
            <a:ext cx="12196763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636588" y="203820"/>
            <a:ext cx="6552852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Fedra Sans Pro Book" charset="0"/>
                <a:ea typeface="Fedra Sans Pro Book" charset="0"/>
                <a:cs typeface="Fedra Sans Pro Book" charset="0"/>
              </a:rPr>
              <a:t>Trade-off between short-term and long-term deposits</a:t>
            </a:r>
            <a:endParaRPr lang="ru-RU" sz="1600" dirty="0">
              <a:solidFill>
                <a:schemeClr val="tx1"/>
              </a:solidFill>
              <a:latin typeface="Fedra Sans Pro Book" charset="0"/>
              <a:ea typeface="Fedra Sans Pro Book" charset="0"/>
              <a:cs typeface="Fedra Sans Pro Book" charset="0"/>
            </a:endParaRPr>
          </a:p>
        </p:txBody>
      </p:sp>
      <p:sp>
        <p:nvSpPr>
          <p:cNvPr id="11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875472-B8B4-764C-BFEB-F78B984A47A4}" type="slidenum">
              <a:rPr lang="ru-RU" smtClean="0"/>
              <a:t>3</a:t>
            </a:fld>
            <a:endParaRPr lang="ru-RU" dirty="0"/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1EDDB7BA-569E-4EF9-923B-A64FBC7E8A2C}"/>
              </a:ext>
            </a:extLst>
          </p:cNvPr>
          <p:cNvSpPr/>
          <p:nvPr/>
        </p:nvSpPr>
        <p:spPr>
          <a:xfrm rot="5400000">
            <a:off x="5817403" y="3391575"/>
            <a:ext cx="397931" cy="1116248"/>
          </a:xfrm>
          <a:prstGeom prst="chevron">
            <a:avLst>
              <a:gd name="adj" fmla="val 55544"/>
            </a:avLst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Прямоугольник 63">
            <a:extLst>
              <a:ext uri="{FF2B5EF4-FFF2-40B4-BE49-F238E27FC236}">
                <a16:creationId xmlns:a16="http://schemas.microsoft.com/office/drawing/2014/main" id="{B3AD2AE4-3D6C-4106-B093-252D4324E176}"/>
              </a:ext>
            </a:extLst>
          </p:cNvPr>
          <p:cNvSpPr/>
          <p:nvPr/>
        </p:nvSpPr>
        <p:spPr>
          <a:xfrm>
            <a:off x="248708" y="1468211"/>
            <a:ext cx="11705826" cy="1955990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endParaRPr lang="ru-RU" sz="160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9327F9-8EC0-4950-8A1B-CB3215598F2C}"/>
              </a:ext>
            </a:extLst>
          </p:cNvPr>
          <p:cNvGrpSpPr/>
          <p:nvPr/>
        </p:nvGrpSpPr>
        <p:grpSpPr>
          <a:xfrm>
            <a:off x="3778849" y="1558048"/>
            <a:ext cx="1908000" cy="1659404"/>
            <a:chOff x="9866400" y="1558048"/>
            <a:chExt cx="1908000" cy="1659404"/>
          </a:xfrm>
        </p:grpSpPr>
        <p:sp>
          <p:nvSpPr>
            <p:cNvPr id="39" name="Rectangle 75">
              <a:extLst>
                <a:ext uri="{FF2B5EF4-FFF2-40B4-BE49-F238E27FC236}">
                  <a16:creationId xmlns:a16="http://schemas.microsoft.com/office/drawing/2014/main" id="{297BD6F6-CB88-44C2-A533-135BEC0F525F}"/>
                </a:ext>
              </a:extLst>
            </p:cNvPr>
            <p:cNvSpPr/>
            <p:nvPr/>
          </p:nvSpPr>
          <p:spPr>
            <a:xfrm>
              <a:off x="11083540" y="2730725"/>
              <a:ext cx="352639" cy="2777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4" name="Group 80">
              <a:extLst>
                <a:ext uri="{FF2B5EF4-FFF2-40B4-BE49-F238E27FC236}">
                  <a16:creationId xmlns:a16="http://schemas.microsoft.com/office/drawing/2014/main" id="{616CFF4E-FD6B-4EFF-877B-D1CC3E0D0381}"/>
                </a:ext>
              </a:extLst>
            </p:cNvPr>
            <p:cNvGrpSpPr/>
            <p:nvPr/>
          </p:nvGrpSpPr>
          <p:grpSpPr>
            <a:xfrm>
              <a:off x="9911018" y="1719661"/>
              <a:ext cx="1732587" cy="1311150"/>
              <a:chOff x="1547664" y="1995686"/>
              <a:chExt cx="2664296" cy="2016224"/>
            </a:xfrm>
          </p:grpSpPr>
          <p:grpSp>
            <p:nvGrpSpPr>
              <p:cNvPr id="51" name="Group 87">
                <a:extLst>
                  <a:ext uri="{FF2B5EF4-FFF2-40B4-BE49-F238E27FC236}">
                    <a16:creationId xmlns:a16="http://schemas.microsoft.com/office/drawing/2014/main" id="{82C43289-981B-4348-976A-F7B8FB4D66CE}"/>
                  </a:ext>
                </a:extLst>
              </p:cNvPr>
              <p:cNvGrpSpPr/>
              <p:nvPr/>
            </p:nvGrpSpPr>
            <p:grpSpPr>
              <a:xfrm>
                <a:off x="1547664" y="1995686"/>
                <a:ext cx="2664296" cy="2016224"/>
                <a:chOff x="1547664" y="1995686"/>
                <a:chExt cx="2664296" cy="2016224"/>
              </a:xfrm>
            </p:grpSpPr>
            <p:cxnSp>
              <p:nvCxnSpPr>
                <p:cNvPr id="60" name="Straight Arrow Connector 96">
                  <a:extLst>
                    <a:ext uri="{FF2B5EF4-FFF2-40B4-BE49-F238E27FC236}">
                      <a16:creationId xmlns:a16="http://schemas.microsoft.com/office/drawing/2014/main" id="{309EB58D-CAEB-4F45-B8AA-DA14D1F36A28}"/>
                    </a:ext>
                  </a:extLst>
                </p:cNvPr>
                <p:cNvCxnSpPr/>
                <p:nvPr/>
              </p:nvCxnSpPr>
              <p:spPr>
                <a:xfrm flipV="1">
                  <a:off x="1547664" y="1995686"/>
                  <a:ext cx="0" cy="20162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97">
                  <a:extLst>
                    <a:ext uri="{FF2B5EF4-FFF2-40B4-BE49-F238E27FC236}">
                      <a16:creationId xmlns:a16="http://schemas.microsoft.com/office/drawing/2014/main" id="{37177A1D-E6D5-42BE-89CC-D901F18D08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7664" y="4011910"/>
                  <a:ext cx="266429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88">
                <a:extLst>
                  <a:ext uri="{FF2B5EF4-FFF2-40B4-BE49-F238E27FC236}">
                    <a16:creationId xmlns:a16="http://schemas.microsoft.com/office/drawing/2014/main" id="{758843D1-8901-43C2-926C-152CE2590943}"/>
                  </a:ext>
                </a:extLst>
              </p:cNvPr>
              <p:cNvCxnSpPr/>
              <p:nvPr/>
            </p:nvCxnSpPr>
            <p:spPr>
              <a:xfrm>
                <a:off x="1547664" y="2650378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89">
                <a:extLst>
                  <a:ext uri="{FF2B5EF4-FFF2-40B4-BE49-F238E27FC236}">
                    <a16:creationId xmlns:a16="http://schemas.microsoft.com/office/drawing/2014/main" id="{14EBD6D5-1D82-4CC5-96D2-D901E3D8A7A1}"/>
                  </a:ext>
                </a:extLst>
              </p:cNvPr>
              <p:cNvCxnSpPr/>
              <p:nvPr/>
            </p:nvCxnSpPr>
            <p:spPr>
              <a:xfrm>
                <a:off x="2141730" y="3043993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90">
                <a:extLst>
                  <a:ext uri="{FF2B5EF4-FFF2-40B4-BE49-F238E27FC236}">
                    <a16:creationId xmlns:a16="http://schemas.microsoft.com/office/drawing/2014/main" id="{96252774-2A6B-46E1-BAF7-FACA1AE8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1730" y="2650378"/>
                <a:ext cx="0" cy="393615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91">
                <a:extLst>
                  <a:ext uri="{FF2B5EF4-FFF2-40B4-BE49-F238E27FC236}">
                    <a16:creationId xmlns:a16="http://schemas.microsoft.com/office/drawing/2014/main" id="{E2456F82-A114-4E41-B745-B2A87CCCC1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2341" y="2283720"/>
                <a:ext cx="0" cy="760273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92">
                <a:extLst>
                  <a:ext uri="{FF2B5EF4-FFF2-40B4-BE49-F238E27FC236}">
                    <a16:creationId xmlns:a16="http://schemas.microsoft.com/office/drawing/2014/main" id="{F4FAAEC7-DE63-423C-8AA3-3A762AA216A7}"/>
                  </a:ext>
                </a:extLst>
              </p:cNvPr>
              <p:cNvCxnSpPr/>
              <p:nvPr/>
            </p:nvCxnSpPr>
            <p:spPr>
              <a:xfrm>
                <a:off x="2735796" y="2283718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93">
                <a:extLst>
                  <a:ext uri="{FF2B5EF4-FFF2-40B4-BE49-F238E27FC236}">
                    <a16:creationId xmlns:a16="http://schemas.microsoft.com/office/drawing/2014/main" id="{C76FB94D-F8B4-496A-8D48-2F5FAA5D27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29862" y="2287093"/>
                <a:ext cx="0" cy="1227381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94">
                <a:extLst>
                  <a:ext uri="{FF2B5EF4-FFF2-40B4-BE49-F238E27FC236}">
                    <a16:creationId xmlns:a16="http://schemas.microsoft.com/office/drawing/2014/main" id="{33E501B2-1FE6-493B-B07D-4F5EA4068E0D}"/>
                  </a:ext>
                </a:extLst>
              </p:cNvPr>
              <p:cNvCxnSpPr/>
              <p:nvPr/>
            </p:nvCxnSpPr>
            <p:spPr>
              <a:xfrm>
                <a:off x="3329862" y="3514474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95">
                <a:extLst>
                  <a:ext uri="{FF2B5EF4-FFF2-40B4-BE49-F238E27FC236}">
                    <a16:creationId xmlns:a16="http://schemas.microsoft.com/office/drawing/2014/main" id="{AF07DF05-71F3-4FE8-BF33-DF102EBAFB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3928" y="3514474"/>
                <a:ext cx="0" cy="494062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81">
              <a:extLst>
                <a:ext uri="{FF2B5EF4-FFF2-40B4-BE49-F238E27FC236}">
                  <a16:creationId xmlns:a16="http://schemas.microsoft.com/office/drawing/2014/main" id="{6045B694-23F3-430D-BF00-AA5A8075424E}"/>
                </a:ext>
              </a:extLst>
            </p:cNvPr>
            <p:cNvSpPr/>
            <p:nvPr/>
          </p:nvSpPr>
          <p:spPr>
            <a:xfrm>
              <a:off x="11396832" y="3033227"/>
              <a:ext cx="377568" cy="1801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kern="0" dirty="0"/>
                <a:t>weeks</a:t>
              </a:r>
              <a:endParaRPr lang="en-US" sz="1200" dirty="0"/>
            </a:p>
          </p:txBody>
        </p:sp>
        <p:sp>
          <p:nvSpPr>
            <p:cNvPr id="46" name="Rectangle 82">
              <a:extLst>
                <a:ext uri="{FF2B5EF4-FFF2-40B4-BE49-F238E27FC236}">
                  <a16:creationId xmlns:a16="http://schemas.microsoft.com/office/drawing/2014/main" id="{B3E1AF42-C711-4AE7-8D64-6FC8003DDA7D}"/>
                </a:ext>
              </a:extLst>
            </p:cNvPr>
            <p:cNvSpPr/>
            <p:nvPr/>
          </p:nvSpPr>
          <p:spPr>
            <a:xfrm>
              <a:off x="9866400" y="3037320"/>
              <a:ext cx="175337" cy="1801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200" kern="0" dirty="0"/>
                <a:t>0</a:t>
              </a:r>
              <a:endParaRPr lang="en-US" sz="1200" dirty="0"/>
            </a:p>
          </p:txBody>
        </p:sp>
        <p:sp>
          <p:nvSpPr>
            <p:cNvPr id="47" name="Rectangle 83">
              <a:extLst>
                <a:ext uri="{FF2B5EF4-FFF2-40B4-BE49-F238E27FC236}">
                  <a16:creationId xmlns:a16="http://schemas.microsoft.com/office/drawing/2014/main" id="{DB442CD2-CD69-4254-B6DD-69DA27FDC3E5}"/>
                </a:ext>
              </a:extLst>
            </p:cNvPr>
            <p:cNvSpPr/>
            <p:nvPr/>
          </p:nvSpPr>
          <p:spPr>
            <a:xfrm>
              <a:off x="10215562" y="3037320"/>
              <a:ext cx="163553" cy="18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kern="0" dirty="0"/>
                <a:t>1</a:t>
              </a:r>
              <a:endParaRPr lang="en-US" sz="1200" dirty="0"/>
            </a:p>
          </p:txBody>
        </p:sp>
        <p:sp>
          <p:nvSpPr>
            <p:cNvPr id="48" name="Rectangle 84">
              <a:extLst>
                <a:ext uri="{FF2B5EF4-FFF2-40B4-BE49-F238E27FC236}">
                  <a16:creationId xmlns:a16="http://schemas.microsoft.com/office/drawing/2014/main" id="{118CB86E-4387-4812-B73A-07F9638D1542}"/>
                </a:ext>
              </a:extLst>
            </p:cNvPr>
            <p:cNvSpPr/>
            <p:nvPr/>
          </p:nvSpPr>
          <p:spPr>
            <a:xfrm>
              <a:off x="10599635" y="3035567"/>
              <a:ext cx="163553" cy="18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kern="0" dirty="0"/>
                <a:t>2</a:t>
              </a:r>
              <a:endParaRPr lang="en-US" sz="1200" dirty="0"/>
            </a:p>
          </p:txBody>
        </p:sp>
        <p:sp>
          <p:nvSpPr>
            <p:cNvPr id="49" name="Rectangle 85">
              <a:extLst>
                <a:ext uri="{FF2B5EF4-FFF2-40B4-BE49-F238E27FC236}">
                  <a16:creationId xmlns:a16="http://schemas.microsoft.com/office/drawing/2014/main" id="{640D7294-0BDB-4096-8990-7FE4208C7CFE}"/>
                </a:ext>
              </a:extLst>
            </p:cNvPr>
            <p:cNvSpPr/>
            <p:nvPr/>
          </p:nvSpPr>
          <p:spPr>
            <a:xfrm>
              <a:off x="10990853" y="3035283"/>
              <a:ext cx="163553" cy="18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kern="0" dirty="0"/>
                <a:t>3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86">
                  <a:extLst>
                    <a:ext uri="{FF2B5EF4-FFF2-40B4-BE49-F238E27FC236}">
                      <a16:creationId xmlns:a16="http://schemas.microsoft.com/office/drawing/2014/main" id="{372B93DD-0C64-409C-910E-978D250FEC94}"/>
                    </a:ext>
                  </a:extLst>
                </p:cNvPr>
                <p:cNvSpPr/>
                <p:nvPr/>
              </p:nvSpPr>
              <p:spPr>
                <a:xfrm>
                  <a:off x="9911018" y="1558048"/>
                  <a:ext cx="558451" cy="1801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200" dirty="0"/>
                    <a:t>,</a:t>
                  </a:r>
                  <a:r>
                    <a:rPr lang="en-US" sz="1200" kern="0" dirty="0"/>
                    <a:t> </a:t>
                  </a:r>
                  <a14:m>
                    <m:oMath xmlns:m="http://schemas.openxmlformats.org/officeDocument/2006/math"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12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1200" i="1" ker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0" name="Rectangle 86">
                  <a:extLst>
                    <a:ext uri="{FF2B5EF4-FFF2-40B4-BE49-F238E27FC236}">
                      <a16:creationId xmlns:a16="http://schemas.microsoft.com/office/drawing/2014/main" id="{372B93DD-0C64-409C-910E-978D250FE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1018" y="1558048"/>
                  <a:ext cx="558451" cy="180132"/>
                </a:xfrm>
                <a:prstGeom prst="rect">
                  <a:avLst/>
                </a:prstGeom>
                <a:blipFill>
                  <a:blip r:embed="rId8"/>
                  <a:stretch>
                    <a:fillRect t="-3448" r="-47253" b="-8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77">
              <a:extLst>
                <a:ext uri="{FF2B5EF4-FFF2-40B4-BE49-F238E27FC236}">
                  <a16:creationId xmlns:a16="http://schemas.microsoft.com/office/drawing/2014/main" id="{6C4B3B70-B67D-41E5-A0E1-42A1FE3C72CC}"/>
                </a:ext>
              </a:extLst>
            </p:cNvPr>
            <p:cNvSpPr/>
            <p:nvPr/>
          </p:nvSpPr>
          <p:spPr>
            <a:xfrm>
              <a:off x="9930956" y="2169431"/>
              <a:ext cx="344739" cy="8390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78">
              <a:extLst>
                <a:ext uri="{FF2B5EF4-FFF2-40B4-BE49-F238E27FC236}">
                  <a16:creationId xmlns:a16="http://schemas.microsoft.com/office/drawing/2014/main" id="{323175AC-8680-422E-B904-CDD808ED1313}"/>
                </a:ext>
              </a:extLst>
            </p:cNvPr>
            <p:cNvSpPr/>
            <p:nvPr/>
          </p:nvSpPr>
          <p:spPr>
            <a:xfrm>
              <a:off x="10311932" y="2427682"/>
              <a:ext cx="356674" cy="5813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79">
              <a:extLst>
                <a:ext uri="{FF2B5EF4-FFF2-40B4-BE49-F238E27FC236}">
                  <a16:creationId xmlns:a16="http://schemas.microsoft.com/office/drawing/2014/main" id="{DF10FEF0-677A-4439-B3EA-9DD6EF2685EC}"/>
                </a:ext>
              </a:extLst>
            </p:cNvPr>
            <p:cNvSpPr/>
            <p:nvPr/>
          </p:nvSpPr>
          <p:spPr>
            <a:xfrm>
              <a:off x="10705152" y="1931577"/>
              <a:ext cx="343566" cy="107688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17">
                <a:extLst>
                  <a:ext uri="{FF2B5EF4-FFF2-40B4-BE49-F238E27FC236}">
                    <a16:creationId xmlns:a16="http://schemas.microsoft.com/office/drawing/2014/main" id="{C95684F6-44AD-4E6F-8E76-34AF9EB2FB89}"/>
                  </a:ext>
                </a:extLst>
              </p:cNvPr>
              <p:cNvSpPr/>
              <p:nvPr/>
            </p:nvSpPr>
            <p:spPr>
              <a:xfrm>
                <a:off x="358936" y="1549143"/>
                <a:ext cx="3291840" cy="1779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</a:pPr>
                <a:r>
                  <a:rPr lang="en-US" sz="1400" b="1" kern="0" dirty="0"/>
                  <a:t>Strategy </a:t>
                </a:r>
                <a:r>
                  <a:rPr lang="ru-RU" sz="1400" b="1" kern="0" dirty="0"/>
                  <a:t>1</a:t>
                </a:r>
                <a:r>
                  <a:rPr lang="en-US" sz="1400" b="1" kern="0" dirty="0"/>
                  <a:t> – short-term deposits</a:t>
                </a:r>
                <a:endParaRPr lang="ru-RU" sz="1400" b="1" kern="0" dirty="0"/>
              </a:p>
              <a:p>
                <a:pPr marL="227013" lvl="1" indent="-227013"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400" kern="0" dirty="0"/>
                  <a:t>Amount of funds equal to </a:t>
                </a:r>
                <a14:m>
                  <m:oMath xmlns:m="http://schemas.openxmlformats.org/officeDocument/2006/math">
                    <m:r>
                      <a:rPr lang="en-US" sz="1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kern="0" dirty="0"/>
                  <a:t> can be raised by taking a new portfolio of short-term deposits every period </a:t>
                </a:r>
                <a14:m>
                  <m:oMath xmlns:m="http://schemas.openxmlformats.org/officeDocument/2006/math">
                    <m:r>
                      <a:rPr lang="en-US" sz="1400" ker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400" kern="0" dirty="0"/>
              </a:p>
              <a:p>
                <a:pPr marL="227013" lvl="1" indent="-227013"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400" kern="0" dirty="0"/>
                  <a:t>Short-term deposits are cheaper, but mature quick and so have to be rolled over</a:t>
                </a:r>
              </a:p>
            </p:txBody>
          </p:sp>
        </mc:Choice>
        <mc:Fallback xmlns="">
          <p:sp>
            <p:nvSpPr>
              <p:cNvPr id="62" name="Прямоугольник 17">
                <a:extLst>
                  <a:ext uri="{FF2B5EF4-FFF2-40B4-BE49-F238E27FC236}">
                    <a16:creationId xmlns:a16="http://schemas.microsoft.com/office/drawing/2014/main" id="{C95684F6-44AD-4E6F-8E76-34AF9EB2F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6" y="1549143"/>
                <a:ext cx="3291840" cy="1779461"/>
              </a:xfrm>
              <a:prstGeom prst="rect">
                <a:avLst/>
              </a:prstGeom>
              <a:blipFill>
                <a:blip r:embed="rId9"/>
                <a:stretch>
                  <a:fillRect l="-556" t="-685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/>
              <p:cNvSpPr/>
              <p:nvPr/>
            </p:nvSpPr>
            <p:spPr>
              <a:xfrm>
                <a:off x="6421637" y="1544749"/>
                <a:ext cx="3291840" cy="1856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</a:pPr>
                <a:r>
                  <a:rPr lang="en-US" sz="1400" b="1" kern="0" dirty="0"/>
                  <a:t>Strategy </a:t>
                </a:r>
                <a:r>
                  <a:rPr lang="ru-RU" sz="1400" b="1" kern="0" dirty="0"/>
                  <a:t>2</a:t>
                </a:r>
                <a:r>
                  <a:rPr lang="en-US" sz="1400" b="1" kern="0" dirty="0"/>
                  <a:t> – long-term deposits</a:t>
                </a:r>
                <a:endParaRPr lang="ru-RU" sz="1400" b="1" kern="0" dirty="0"/>
              </a:p>
              <a:p>
                <a:pPr marL="227013" lvl="1" indent="-227013"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400" kern="0" dirty="0"/>
                  <a:t>Another strategy is to initially take such long-term deposits that will certainly meet all expected liquidity needs </a:t>
                </a:r>
                <a14:m>
                  <m:oMath xmlns:m="http://schemas.openxmlformats.org/officeDocument/2006/math">
                    <m:r>
                      <a:rPr lang="en-US" sz="1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1400" kern="0" dirty="0"/>
                  <a:t> </a:t>
                </a:r>
                <a:endParaRPr lang="en-US" sz="1400" kern="0" dirty="0"/>
              </a:p>
              <a:p>
                <a:pPr marL="227013" lvl="1" indent="-227013"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400" kern="0" dirty="0"/>
                  <a:t>Long-term deposits are more expensive</a:t>
                </a:r>
              </a:p>
              <a:p>
                <a:pPr marL="227013" lvl="1" indent="-227013"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400" kern="0" dirty="0"/>
                  <a:t>Excessive funds can be reinvested through money market</a:t>
                </a:r>
                <a:endParaRPr lang="ru-RU" sz="1400" kern="0" dirty="0"/>
              </a:p>
            </p:txBody>
          </p:sp>
        </mc:Choice>
        <mc:Fallback xmlns="">
          <p:sp>
            <p:nvSpPr>
              <p:cNvPr id="64" name="Прямоугольник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37" y="1544749"/>
                <a:ext cx="3291840" cy="1856406"/>
              </a:xfrm>
              <a:prstGeom prst="rect">
                <a:avLst/>
              </a:prstGeom>
              <a:blipFill>
                <a:blip r:embed="rId10"/>
                <a:stretch>
                  <a:fillRect l="-556" t="-328" r="-1296" b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6EDE24F-0312-4E35-B4B0-73B1550E3A0A}"/>
              </a:ext>
            </a:extLst>
          </p:cNvPr>
          <p:cNvGrpSpPr/>
          <p:nvPr/>
        </p:nvGrpSpPr>
        <p:grpSpPr>
          <a:xfrm>
            <a:off x="9841569" y="1557381"/>
            <a:ext cx="1908000" cy="1653054"/>
            <a:chOff x="3745552" y="4215925"/>
            <a:chExt cx="1908000" cy="1653054"/>
          </a:xfrm>
        </p:grpSpPr>
        <p:sp>
          <p:nvSpPr>
            <p:cNvPr id="69" name="Rectangle 191">
              <a:extLst>
                <a:ext uri="{FF2B5EF4-FFF2-40B4-BE49-F238E27FC236}">
                  <a16:creationId xmlns:a16="http://schemas.microsoft.com/office/drawing/2014/main" id="{81F293C4-63A3-4716-9A29-B0BFDC9DFE20}"/>
                </a:ext>
              </a:extLst>
            </p:cNvPr>
            <p:cNvSpPr/>
            <p:nvPr/>
          </p:nvSpPr>
          <p:spPr>
            <a:xfrm>
              <a:off x="3817717" y="4580722"/>
              <a:ext cx="1109230" cy="76448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189">
              <a:extLst>
                <a:ext uri="{FF2B5EF4-FFF2-40B4-BE49-F238E27FC236}">
                  <a16:creationId xmlns:a16="http://schemas.microsoft.com/office/drawing/2014/main" id="{E34D61CA-30A4-4D4D-9BDB-07E5341C3312}"/>
                </a:ext>
              </a:extLst>
            </p:cNvPr>
            <p:cNvSpPr/>
            <p:nvPr/>
          </p:nvSpPr>
          <p:spPr>
            <a:xfrm>
              <a:off x="3817718" y="5382252"/>
              <a:ext cx="1495550" cy="2777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192">
              <a:extLst>
                <a:ext uri="{FF2B5EF4-FFF2-40B4-BE49-F238E27FC236}">
                  <a16:creationId xmlns:a16="http://schemas.microsoft.com/office/drawing/2014/main" id="{FB8FFBAD-2DFD-47C3-B013-4BA7C02937E0}"/>
                </a:ext>
              </a:extLst>
            </p:cNvPr>
            <p:cNvGrpSpPr/>
            <p:nvPr/>
          </p:nvGrpSpPr>
          <p:grpSpPr>
            <a:xfrm>
              <a:off x="3790170" y="4371188"/>
              <a:ext cx="1732587" cy="1311150"/>
              <a:chOff x="1547664" y="1995686"/>
              <a:chExt cx="2664296" cy="2016224"/>
            </a:xfrm>
          </p:grpSpPr>
          <p:grpSp>
            <p:nvGrpSpPr>
              <p:cNvPr id="77" name="Group 199">
                <a:extLst>
                  <a:ext uri="{FF2B5EF4-FFF2-40B4-BE49-F238E27FC236}">
                    <a16:creationId xmlns:a16="http://schemas.microsoft.com/office/drawing/2014/main" id="{41D0DC03-C3EE-4564-B636-E42FC1EDF0A7}"/>
                  </a:ext>
                </a:extLst>
              </p:cNvPr>
              <p:cNvGrpSpPr/>
              <p:nvPr/>
            </p:nvGrpSpPr>
            <p:grpSpPr>
              <a:xfrm>
                <a:off x="1547664" y="1995686"/>
                <a:ext cx="2664296" cy="2016224"/>
                <a:chOff x="1547664" y="1995686"/>
                <a:chExt cx="2664296" cy="2016224"/>
              </a:xfrm>
            </p:grpSpPr>
            <p:cxnSp>
              <p:nvCxnSpPr>
                <p:cNvPr id="86" name="Straight Arrow Connector 208">
                  <a:extLst>
                    <a:ext uri="{FF2B5EF4-FFF2-40B4-BE49-F238E27FC236}">
                      <a16:creationId xmlns:a16="http://schemas.microsoft.com/office/drawing/2014/main" id="{DF7C4883-2AA6-4E37-91AC-F3BAFCC1791A}"/>
                    </a:ext>
                  </a:extLst>
                </p:cNvPr>
                <p:cNvCxnSpPr/>
                <p:nvPr/>
              </p:nvCxnSpPr>
              <p:spPr>
                <a:xfrm flipV="1">
                  <a:off x="1547664" y="1995686"/>
                  <a:ext cx="0" cy="20162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209">
                  <a:extLst>
                    <a:ext uri="{FF2B5EF4-FFF2-40B4-BE49-F238E27FC236}">
                      <a16:creationId xmlns:a16="http://schemas.microsoft.com/office/drawing/2014/main" id="{488B7A5C-7B82-4D9D-8941-573CB4471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7664" y="4011910"/>
                  <a:ext cx="266429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Connector 200">
                <a:extLst>
                  <a:ext uri="{FF2B5EF4-FFF2-40B4-BE49-F238E27FC236}">
                    <a16:creationId xmlns:a16="http://schemas.microsoft.com/office/drawing/2014/main" id="{3CC03F0E-4148-4F01-8A18-F2FEFFF0C8C3}"/>
                  </a:ext>
                </a:extLst>
              </p:cNvPr>
              <p:cNvCxnSpPr/>
              <p:nvPr/>
            </p:nvCxnSpPr>
            <p:spPr>
              <a:xfrm>
                <a:off x="1547664" y="2650378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201">
                <a:extLst>
                  <a:ext uri="{FF2B5EF4-FFF2-40B4-BE49-F238E27FC236}">
                    <a16:creationId xmlns:a16="http://schemas.microsoft.com/office/drawing/2014/main" id="{630E2351-EB87-4287-9D25-8EAE1D1C1778}"/>
                  </a:ext>
                </a:extLst>
              </p:cNvPr>
              <p:cNvCxnSpPr/>
              <p:nvPr/>
            </p:nvCxnSpPr>
            <p:spPr>
              <a:xfrm>
                <a:off x="2141730" y="3043993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202">
                <a:extLst>
                  <a:ext uri="{FF2B5EF4-FFF2-40B4-BE49-F238E27FC236}">
                    <a16:creationId xmlns:a16="http://schemas.microsoft.com/office/drawing/2014/main" id="{4F8FC40F-E789-46C3-B2DE-F7A53ADEB1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1730" y="2650378"/>
                <a:ext cx="0" cy="393615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203">
                <a:extLst>
                  <a:ext uri="{FF2B5EF4-FFF2-40B4-BE49-F238E27FC236}">
                    <a16:creationId xmlns:a16="http://schemas.microsoft.com/office/drawing/2014/main" id="{ABAD1204-C002-499B-8BA4-387E994765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2341" y="2283720"/>
                <a:ext cx="0" cy="760273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204">
                <a:extLst>
                  <a:ext uri="{FF2B5EF4-FFF2-40B4-BE49-F238E27FC236}">
                    <a16:creationId xmlns:a16="http://schemas.microsoft.com/office/drawing/2014/main" id="{87F46187-124C-4690-8308-E9E81EF987AA}"/>
                  </a:ext>
                </a:extLst>
              </p:cNvPr>
              <p:cNvCxnSpPr/>
              <p:nvPr/>
            </p:nvCxnSpPr>
            <p:spPr>
              <a:xfrm>
                <a:off x="2735796" y="2283718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205">
                <a:extLst>
                  <a:ext uri="{FF2B5EF4-FFF2-40B4-BE49-F238E27FC236}">
                    <a16:creationId xmlns:a16="http://schemas.microsoft.com/office/drawing/2014/main" id="{DF820131-9F87-4E5A-A78A-07D70699E8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29862" y="2287093"/>
                <a:ext cx="0" cy="1227381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06">
                <a:extLst>
                  <a:ext uri="{FF2B5EF4-FFF2-40B4-BE49-F238E27FC236}">
                    <a16:creationId xmlns:a16="http://schemas.microsoft.com/office/drawing/2014/main" id="{28480DDA-E3CB-447C-9D24-11E5FCEB7C7E}"/>
                  </a:ext>
                </a:extLst>
              </p:cNvPr>
              <p:cNvCxnSpPr/>
              <p:nvPr/>
            </p:nvCxnSpPr>
            <p:spPr>
              <a:xfrm>
                <a:off x="3329862" y="3514474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207">
                <a:extLst>
                  <a:ext uri="{FF2B5EF4-FFF2-40B4-BE49-F238E27FC236}">
                    <a16:creationId xmlns:a16="http://schemas.microsoft.com/office/drawing/2014/main" id="{CE937E57-E12E-4CF1-B827-4119FE3B02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3928" y="3514474"/>
                <a:ext cx="0" cy="494062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193">
              <a:extLst>
                <a:ext uri="{FF2B5EF4-FFF2-40B4-BE49-F238E27FC236}">
                  <a16:creationId xmlns:a16="http://schemas.microsoft.com/office/drawing/2014/main" id="{A2DA81E2-46E4-4EDB-BBB9-02FFDAEF8580}"/>
                </a:ext>
              </a:extLst>
            </p:cNvPr>
            <p:cNvSpPr/>
            <p:nvPr/>
          </p:nvSpPr>
          <p:spPr>
            <a:xfrm>
              <a:off x="5275984" y="5684754"/>
              <a:ext cx="377568" cy="1801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kern="0" dirty="0"/>
                <a:t>weeks</a:t>
              </a:r>
              <a:endParaRPr lang="en-US" sz="1200" dirty="0"/>
            </a:p>
          </p:txBody>
        </p:sp>
        <p:sp>
          <p:nvSpPr>
            <p:cNvPr id="72" name="Rectangle 194">
              <a:extLst>
                <a:ext uri="{FF2B5EF4-FFF2-40B4-BE49-F238E27FC236}">
                  <a16:creationId xmlns:a16="http://schemas.microsoft.com/office/drawing/2014/main" id="{D2D16384-0635-4C6A-8D21-C6BBE2015792}"/>
                </a:ext>
              </a:extLst>
            </p:cNvPr>
            <p:cNvSpPr/>
            <p:nvPr/>
          </p:nvSpPr>
          <p:spPr>
            <a:xfrm>
              <a:off x="3745552" y="5688847"/>
              <a:ext cx="175337" cy="1801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200" kern="0" dirty="0"/>
                <a:t>0</a:t>
              </a:r>
              <a:endParaRPr lang="en-US" sz="1200" dirty="0"/>
            </a:p>
          </p:txBody>
        </p:sp>
        <p:sp>
          <p:nvSpPr>
            <p:cNvPr id="73" name="Rectangle 195">
              <a:extLst>
                <a:ext uri="{FF2B5EF4-FFF2-40B4-BE49-F238E27FC236}">
                  <a16:creationId xmlns:a16="http://schemas.microsoft.com/office/drawing/2014/main" id="{B1DA97D7-3E9B-495A-9FD2-1C13FDC6D59A}"/>
                </a:ext>
              </a:extLst>
            </p:cNvPr>
            <p:cNvSpPr/>
            <p:nvPr/>
          </p:nvSpPr>
          <p:spPr>
            <a:xfrm>
              <a:off x="4094714" y="5688847"/>
              <a:ext cx="163553" cy="18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kern="0" dirty="0"/>
                <a:t>1</a:t>
              </a:r>
              <a:endParaRPr lang="en-US" sz="1200" dirty="0"/>
            </a:p>
          </p:txBody>
        </p:sp>
        <p:sp>
          <p:nvSpPr>
            <p:cNvPr id="74" name="Rectangle 196">
              <a:extLst>
                <a:ext uri="{FF2B5EF4-FFF2-40B4-BE49-F238E27FC236}">
                  <a16:creationId xmlns:a16="http://schemas.microsoft.com/office/drawing/2014/main" id="{D96D2969-69D7-4856-ABB7-E161D15A4E04}"/>
                </a:ext>
              </a:extLst>
            </p:cNvPr>
            <p:cNvSpPr/>
            <p:nvPr/>
          </p:nvSpPr>
          <p:spPr>
            <a:xfrm>
              <a:off x="4478787" y="5687094"/>
              <a:ext cx="163553" cy="18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kern="0" dirty="0"/>
                <a:t>2</a:t>
              </a:r>
              <a:endParaRPr lang="en-US" sz="1200" dirty="0"/>
            </a:p>
          </p:txBody>
        </p:sp>
        <p:sp>
          <p:nvSpPr>
            <p:cNvPr id="75" name="Rectangle 197">
              <a:extLst>
                <a:ext uri="{FF2B5EF4-FFF2-40B4-BE49-F238E27FC236}">
                  <a16:creationId xmlns:a16="http://schemas.microsoft.com/office/drawing/2014/main" id="{39DAFFEA-1A16-46EA-9FEE-7D5F6921DE67}"/>
                </a:ext>
              </a:extLst>
            </p:cNvPr>
            <p:cNvSpPr/>
            <p:nvPr/>
          </p:nvSpPr>
          <p:spPr>
            <a:xfrm>
              <a:off x="4870005" y="5686810"/>
              <a:ext cx="163553" cy="18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kern="0" dirty="0"/>
                <a:t>3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198">
                  <a:extLst>
                    <a:ext uri="{FF2B5EF4-FFF2-40B4-BE49-F238E27FC236}">
                      <a16:creationId xmlns:a16="http://schemas.microsoft.com/office/drawing/2014/main" id="{29C10637-7AA3-4A51-AA15-9FCD9DA6C190}"/>
                    </a:ext>
                  </a:extLst>
                </p:cNvPr>
                <p:cNvSpPr/>
                <p:nvPr/>
              </p:nvSpPr>
              <p:spPr>
                <a:xfrm>
                  <a:off x="3790170" y="4215925"/>
                  <a:ext cx="586596" cy="1801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200" dirty="0"/>
                          <m:t>,</m:t>
                        </m:r>
                        <m:r>
                          <m:rPr>
                            <m:nor/>
                          </m:rPr>
                          <a:rPr lang="en-US" sz="1200" kern="0" dirty="0"/>
                          <m:t> 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ru-RU" sz="1200" i="1" ker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1200" i="1" ker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6" name="Rectangle 198">
                  <a:extLst>
                    <a:ext uri="{FF2B5EF4-FFF2-40B4-BE49-F238E27FC236}">
                      <a16:creationId xmlns:a16="http://schemas.microsoft.com/office/drawing/2014/main" id="{29C10637-7AA3-4A51-AA15-9FCD9DA6C1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170" y="4215925"/>
                  <a:ext cx="586596" cy="180132"/>
                </a:xfrm>
                <a:prstGeom prst="rect">
                  <a:avLst/>
                </a:prstGeom>
                <a:blipFill>
                  <a:blip r:embed="rId11"/>
                  <a:stretch>
                    <a:fillRect r="-39583" b="-6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Прямоугольник 63">
            <a:extLst>
              <a:ext uri="{FF2B5EF4-FFF2-40B4-BE49-F238E27FC236}">
                <a16:creationId xmlns:a16="http://schemas.microsoft.com/office/drawing/2014/main" id="{A7451803-F6F0-41A1-9F90-10E9DA82826F}"/>
              </a:ext>
            </a:extLst>
          </p:cNvPr>
          <p:cNvSpPr/>
          <p:nvPr/>
        </p:nvSpPr>
        <p:spPr>
          <a:xfrm>
            <a:off x="3056465" y="4461248"/>
            <a:ext cx="5952067" cy="1964951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endParaRPr lang="ru-RU" sz="1600">
              <a:solidFill>
                <a:schemeClr val="tx1"/>
              </a:solidFill>
            </a:endParaRPr>
          </a:p>
        </p:txBody>
      </p:sp>
      <p:sp>
        <p:nvSpPr>
          <p:cNvPr id="65" name="Прямоугольник 17">
            <a:extLst>
              <a:ext uri="{FF2B5EF4-FFF2-40B4-BE49-F238E27FC236}">
                <a16:creationId xmlns:a16="http://schemas.microsoft.com/office/drawing/2014/main" id="{C95684F6-44AD-4E6F-8E76-34AF9EB2FB89}"/>
              </a:ext>
            </a:extLst>
          </p:cNvPr>
          <p:cNvSpPr/>
          <p:nvPr/>
        </p:nvSpPr>
        <p:spPr>
          <a:xfrm>
            <a:off x="3208865" y="4525999"/>
            <a:ext cx="34253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</a:pPr>
            <a:r>
              <a:rPr lang="en-US" sz="1400" b="1" kern="0" dirty="0"/>
              <a:t>Optimal strategy</a:t>
            </a:r>
            <a:endParaRPr lang="ru-RU" sz="1400" b="1" kern="0" dirty="0"/>
          </a:p>
          <a:p>
            <a:pPr marL="227013" lvl="1" indent="-227013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kern="0" dirty="0"/>
              <a:t>Optimal strategy that minimizes total cost of portfolio while fulfilling liquidity constraints is some superposition of strategy 1 and strategy 2</a:t>
            </a:r>
          </a:p>
          <a:p>
            <a:pPr marL="227013" lvl="1" indent="-227013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kern="0" dirty="0"/>
              <a:t>Relative weights of two strategies depend on market conditions</a:t>
            </a:r>
            <a:endParaRPr lang="ru-RU" sz="1400" kern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2BB05-CD90-42DD-A9F3-DD1F779CB229}"/>
              </a:ext>
            </a:extLst>
          </p:cNvPr>
          <p:cNvGrpSpPr/>
          <p:nvPr/>
        </p:nvGrpSpPr>
        <p:grpSpPr>
          <a:xfrm>
            <a:off x="6810723" y="4546748"/>
            <a:ext cx="1908000" cy="1659404"/>
            <a:chOff x="9884126" y="4216547"/>
            <a:chExt cx="1908000" cy="1659404"/>
          </a:xfrm>
        </p:grpSpPr>
        <p:sp>
          <p:nvSpPr>
            <p:cNvPr id="89" name="Rectangle 259">
              <a:extLst>
                <a:ext uri="{FF2B5EF4-FFF2-40B4-BE49-F238E27FC236}">
                  <a16:creationId xmlns:a16="http://schemas.microsoft.com/office/drawing/2014/main" id="{10742655-4E47-4A0E-9AE2-9763B8CEF31E}"/>
                </a:ext>
              </a:extLst>
            </p:cNvPr>
            <p:cNvSpPr/>
            <p:nvPr/>
          </p:nvSpPr>
          <p:spPr>
            <a:xfrm>
              <a:off x="9952058" y="5389224"/>
              <a:ext cx="1499782" cy="2777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4" name="Group 264">
              <a:extLst>
                <a:ext uri="{FF2B5EF4-FFF2-40B4-BE49-F238E27FC236}">
                  <a16:creationId xmlns:a16="http://schemas.microsoft.com/office/drawing/2014/main" id="{D7114603-9203-47A8-8EAF-D98F3D58C31D}"/>
                </a:ext>
              </a:extLst>
            </p:cNvPr>
            <p:cNvGrpSpPr/>
            <p:nvPr/>
          </p:nvGrpSpPr>
          <p:grpSpPr>
            <a:xfrm>
              <a:off x="9928744" y="4378160"/>
              <a:ext cx="1732587" cy="1311150"/>
              <a:chOff x="1547664" y="1995686"/>
              <a:chExt cx="2664296" cy="2016224"/>
            </a:xfrm>
          </p:grpSpPr>
          <p:grpSp>
            <p:nvGrpSpPr>
              <p:cNvPr id="101" name="Group 271">
                <a:extLst>
                  <a:ext uri="{FF2B5EF4-FFF2-40B4-BE49-F238E27FC236}">
                    <a16:creationId xmlns:a16="http://schemas.microsoft.com/office/drawing/2014/main" id="{2DE8FA6B-ED5B-4D1E-9B4E-F9CF675D09E7}"/>
                  </a:ext>
                </a:extLst>
              </p:cNvPr>
              <p:cNvGrpSpPr/>
              <p:nvPr/>
            </p:nvGrpSpPr>
            <p:grpSpPr>
              <a:xfrm>
                <a:off x="1547664" y="1995686"/>
                <a:ext cx="2664296" cy="2016224"/>
                <a:chOff x="1547664" y="1995686"/>
                <a:chExt cx="2664296" cy="2016224"/>
              </a:xfrm>
            </p:grpSpPr>
            <p:cxnSp>
              <p:nvCxnSpPr>
                <p:cNvPr id="110" name="Straight Arrow Connector 280">
                  <a:extLst>
                    <a:ext uri="{FF2B5EF4-FFF2-40B4-BE49-F238E27FC236}">
                      <a16:creationId xmlns:a16="http://schemas.microsoft.com/office/drawing/2014/main" id="{D1DA2DED-3EAD-460F-BDDA-B5123A073D34}"/>
                    </a:ext>
                  </a:extLst>
                </p:cNvPr>
                <p:cNvCxnSpPr/>
                <p:nvPr/>
              </p:nvCxnSpPr>
              <p:spPr>
                <a:xfrm flipV="1">
                  <a:off x="1547664" y="1995686"/>
                  <a:ext cx="0" cy="20162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281">
                  <a:extLst>
                    <a:ext uri="{FF2B5EF4-FFF2-40B4-BE49-F238E27FC236}">
                      <a16:creationId xmlns:a16="http://schemas.microsoft.com/office/drawing/2014/main" id="{CF407442-A01E-487F-83EC-572A78DC0F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7664" y="4011910"/>
                  <a:ext cx="266429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Straight Connector 272">
                <a:extLst>
                  <a:ext uri="{FF2B5EF4-FFF2-40B4-BE49-F238E27FC236}">
                    <a16:creationId xmlns:a16="http://schemas.microsoft.com/office/drawing/2014/main" id="{3C75A924-9386-40E0-BDA7-DDE8E54AA5F6}"/>
                  </a:ext>
                </a:extLst>
              </p:cNvPr>
              <p:cNvCxnSpPr/>
              <p:nvPr/>
            </p:nvCxnSpPr>
            <p:spPr>
              <a:xfrm>
                <a:off x="1547664" y="2650378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273">
                <a:extLst>
                  <a:ext uri="{FF2B5EF4-FFF2-40B4-BE49-F238E27FC236}">
                    <a16:creationId xmlns:a16="http://schemas.microsoft.com/office/drawing/2014/main" id="{0B365E95-C677-431C-9015-DEB8896A621D}"/>
                  </a:ext>
                </a:extLst>
              </p:cNvPr>
              <p:cNvCxnSpPr/>
              <p:nvPr/>
            </p:nvCxnSpPr>
            <p:spPr>
              <a:xfrm>
                <a:off x="2141730" y="3043993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274">
                <a:extLst>
                  <a:ext uri="{FF2B5EF4-FFF2-40B4-BE49-F238E27FC236}">
                    <a16:creationId xmlns:a16="http://schemas.microsoft.com/office/drawing/2014/main" id="{15B9EDBA-05D0-4BA8-894D-920188AB2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1730" y="2650378"/>
                <a:ext cx="0" cy="393615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275">
                <a:extLst>
                  <a:ext uri="{FF2B5EF4-FFF2-40B4-BE49-F238E27FC236}">
                    <a16:creationId xmlns:a16="http://schemas.microsoft.com/office/drawing/2014/main" id="{DF8A9693-B1DA-4CA5-8E3B-7A83D843BE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2341" y="2283720"/>
                <a:ext cx="0" cy="760273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276">
                <a:extLst>
                  <a:ext uri="{FF2B5EF4-FFF2-40B4-BE49-F238E27FC236}">
                    <a16:creationId xmlns:a16="http://schemas.microsoft.com/office/drawing/2014/main" id="{70D7BBA1-EBA9-4A02-B9B2-50826BCDC492}"/>
                  </a:ext>
                </a:extLst>
              </p:cNvPr>
              <p:cNvCxnSpPr/>
              <p:nvPr/>
            </p:nvCxnSpPr>
            <p:spPr>
              <a:xfrm>
                <a:off x="2735796" y="2283718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277">
                <a:extLst>
                  <a:ext uri="{FF2B5EF4-FFF2-40B4-BE49-F238E27FC236}">
                    <a16:creationId xmlns:a16="http://schemas.microsoft.com/office/drawing/2014/main" id="{8E237706-CA21-4DB4-BF69-3B44A5647E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29862" y="2287093"/>
                <a:ext cx="0" cy="1227381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278">
                <a:extLst>
                  <a:ext uri="{FF2B5EF4-FFF2-40B4-BE49-F238E27FC236}">
                    <a16:creationId xmlns:a16="http://schemas.microsoft.com/office/drawing/2014/main" id="{23FE757E-0CF9-4169-ABB8-57EF320410F9}"/>
                  </a:ext>
                </a:extLst>
              </p:cNvPr>
              <p:cNvCxnSpPr/>
              <p:nvPr/>
            </p:nvCxnSpPr>
            <p:spPr>
              <a:xfrm>
                <a:off x="3329862" y="3514474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279">
                <a:extLst>
                  <a:ext uri="{FF2B5EF4-FFF2-40B4-BE49-F238E27FC236}">
                    <a16:creationId xmlns:a16="http://schemas.microsoft.com/office/drawing/2014/main" id="{5BFD9E3F-5C98-44A5-A8A8-D9C9C4D92B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3928" y="3514474"/>
                <a:ext cx="0" cy="494062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5" name="Rectangle 265">
              <a:extLst>
                <a:ext uri="{FF2B5EF4-FFF2-40B4-BE49-F238E27FC236}">
                  <a16:creationId xmlns:a16="http://schemas.microsoft.com/office/drawing/2014/main" id="{CA5B555E-C197-4BCE-AB8E-8C78DC1448E5}"/>
                </a:ext>
              </a:extLst>
            </p:cNvPr>
            <p:cNvSpPr/>
            <p:nvPr/>
          </p:nvSpPr>
          <p:spPr>
            <a:xfrm>
              <a:off x="11414558" y="5691726"/>
              <a:ext cx="377568" cy="1801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kern="0" dirty="0"/>
                <a:t>weeks</a:t>
              </a:r>
              <a:endParaRPr lang="en-US" sz="1200" dirty="0"/>
            </a:p>
          </p:txBody>
        </p:sp>
        <p:sp>
          <p:nvSpPr>
            <p:cNvPr id="96" name="Rectangle 266">
              <a:extLst>
                <a:ext uri="{FF2B5EF4-FFF2-40B4-BE49-F238E27FC236}">
                  <a16:creationId xmlns:a16="http://schemas.microsoft.com/office/drawing/2014/main" id="{A3FDF9B7-4218-4AF6-847C-783C7901C782}"/>
                </a:ext>
              </a:extLst>
            </p:cNvPr>
            <p:cNvSpPr/>
            <p:nvPr/>
          </p:nvSpPr>
          <p:spPr>
            <a:xfrm>
              <a:off x="9884126" y="5695819"/>
              <a:ext cx="175337" cy="1801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200" kern="0" dirty="0"/>
                <a:t>0</a:t>
              </a:r>
              <a:endParaRPr lang="en-US" sz="1200" dirty="0"/>
            </a:p>
          </p:txBody>
        </p:sp>
        <p:sp>
          <p:nvSpPr>
            <p:cNvPr id="97" name="Rectangle 267">
              <a:extLst>
                <a:ext uri="{FF2B5EF4-FFF2-40B4-BE49-F238E27FC236}">
                  <a16:creationId xmlns:a16="http://schemas.microsoft.com/office/drawing/2014/main" id="{36B96769-CCA4-401E-B12F-E26AC127819A}"/>
                </a:ext>
              </a:extLst>
            </p:cNvPr>
            <p:cNvSpPr/>
            <p:nvPr/>
          </p:nvSpPr>
          <p:spPr>
            <a:xfrm>
              <a:off x="10233288" y="5695819"/>
              <a:ext cx="163553" cy="18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kern="0" dirty="0"/>
                <a:t>1</a:t>
              </a:r>
              <a:endParaRPr lang="en-US" sz="1200" dirty="0"/>
            </a:p>
          </p:txBody>
        </p:sp>
        <p:sp>
          <p:nvSpPr>
            <p:cNvPr id="98" name="Rectangle 268">
              <a:extLst>
                <a:ext uri="{FF2B5EF4-FFF2-40B4-BE49-F238E27FC236}">
                  <a16:creationId xmlns:a16="http://schemas.microsoft.com/office/drawing/2014/main" id="{8EE0E26D-2772-4E2F-A3F9-86AB2E79AE1B}"/>
                </a:ext>
              </a:extLst>
            </p:cNvPr>
            <p:cNvSpPr/>
            <p:nvPr/>
          </p:nvSpPr>
          <p:spPr>
            <a:xfrm>
              <a:off x="10617361" y="5694066"/>
              <a:ext cx="163553" cy="18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kern="0" dirty="0"/>
                <a:t>2</a:t>
              </a:r>
              <a:endParaRPr lang="en-US" sz="1200" dirty="0"/>
            </a:p>
          </p:txBody>
        </p:sp>
        <p:sp>
          <p:nvSpPr>
            <p:cNvPr id="99" name="Rectangle 269">
              <a:extLst>
                <a:ext uri="{FF2B5EF4-FFF2-40B4-BE49-F238E27FC236}">
                  <a16:creationId xmlns:a16="http://schemas.microsoft.com/office/drawing/2014/main" id="{C990A517-08A9-4881-B117-E1DAE69E736D}"/>
                </a:ext>
              </a:extLst>
            </p:cNvPr>
            <p:cNvSpPr/>
            <p:nvPr/>
          </p:nvSpPr>
          <p:spPr>
            <a:xfrm>
              <a:off x="11008579" y="5693782"/>
              <a:ext cx="163553" cy="18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kern="0" dirty="0"/>
                <a:t>3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270">
                  <a:extLst>
                    <a:ext uri="{FF2B5EF4-FFF2-40B4-BE49-F238E27FC236}">
                      <a16:creationId xmlns:a16="http://schemas.microsoft.com/office/drawing/2014/main" id="{CE34F583-203C-48AA-A599-5FBEE3747FD4}"/>
                    </a:ext>
                  </a:extLst>
                </p:cNvPr>
                <p:cNvSpPr/>
                <p:nvPr/>
              </p:nvSpPr>
              <p:spPr>
                <a:xfrm>
                  <a:off x="9928744" y="4216547"/>
                  <a:ext cx="586596" cy="1801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200" dirty="0"/>
                          <m:t>,</m:t>
                        </m:r>
                        <m:r>
                          <m:rPr>
                            <m:nor/>
                          </m:rPr>
                          <a:rPr lang="en-US" sz="1200" kern="0" dirty="0"/>
                          <m:t> 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ru-RU" sz="1200" i="1" ker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1200" i="1" ker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0" name="Rectangle 270">
                  <a:extLst>
                    <a:ext uri="{FF2B5EF4-FFF2-40B4-BE49-F238E27FC236}">
                      <a16:creationId xmlns:a16="http://schemas.microsoft.com/office/drawing/2014/main" id="{CE34F583-203C-48AA-A599-5FBEE3747F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8744" y="4216547"/>
                  <a:ext cx="586596" cy="180132"/>
                </a:xfrm>
                <a:prstGeom prst="rect">
                  <a:avLst/>
                </a:prstGeom>
                <a:blipFill>
                  <a:blip r:embed="rId11"/>
                  <a:stretch>
                    <a:fillRect r="-39583" b="-6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Rectangle 261">
              <a:extLst>
                <a:ext uri="{FF2B5EF4-FFF2-40B4-BE49-F238E27FC236}">
                  <a16:creationId xmlns:a16="http://schemas.microsoft.com/office/drawing/2014/main" id="{D0459F66-3A9D-476A-8287-1EBE0F1C2FA8}"/>
                </a:ext>
              </a:extLst>
            </p:cNvPr>
            <p:cNvSpPr/>
            <p:nvPr/>
          </p:nvSpPr>
          <p:spPr>
            <a:xfrm>
              <a:off x="9950006" y="4827104"/>
              <a:ext cx="345480" cy="2261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Rectangle 262">
              <a:extLst>
                <a:ext uri="{FF2B5EF4-FFF2-40B4-BE49-F238E27FC236}">
                  <a16:creationId xmlns:a16="http://schemas.microsoft.com/office/drawing/2014/main" id="{64435724-A7B6-456E-B550-E488649A0328}"/>
                </a:ext>
              </a:extLst>
            </p:cNvPr>
            <p:cNvSpPr/>
            <p:nvPr/>
          </p:nvSpPr>
          <p:spPr>
            <a:xfrm>
              <a:off x="9950006" y="5091729"/>
              <a:ext cx="1116438" cy="2598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Rectangle 263">
              <a:extLst>
                <a:ext uri="{FF2B5EF4-FFF2-40B4-BE49-F238E27FC236}">
                  <a16:creationId xmlns:a16="http://schemas.microsoft.com/office/drawing/2014/main" id="{CFB943DE-91B4-4824-938A-0CFD9822D942}"/>
                </a:ext>
              </a:extLst>
            </p:cNvPr>
            <p:cNvSpPr/>
            <p:nvPr/>
          </p:nvSpPr>
          <p:spPr>
            <a:xfrm>
              <a:off x="10722878" y="4589043"/>
              <a:ext cx="343566" cy="4641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12" name="Straight Connector 111"/>
          <p:cNvCxnSpPr/>
          <p:nvPr/>
        </p:nvCxnSpPr>
        <p:spPr>
          <a:xfrm>
            <a:off x="0" y="1092821"/>
            <a:ext cx="12196763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3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636588" y="203820"/>
            <a:ext cx="6552852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Fedra Sans Pro Book" charset="0"/>
                <a:ea typeface="Fedra Sans Pro Book" charset="0"/>
                <a:cs typeface="Fedra Sans Pro Book" charset="0"/>
              </a:rPr>
              <a:t>Pricing of deposits as an optimal control problem</a:t>
            </a:r>
            <a:endParaRPr lang="ru-RU" sz="1600" dirty="0">
              <a:solidFill>
                <a:schemeClr val="tx1"/>
              </a:solidFill>
              <a:latin typeface="Fedra Sans Pro Book" charset="0"/>
              <a:ea typeface="Fedra Sans Pro Book" charset="0"/>
              <a:cs typeface="Fedra Sans Pro Book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4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Прямоугольник 66"/>
              <p:cNvSpPr/>
              <p:nvPr/>
            </p:nvSpPr>
            <p:spPr>
              <a:xfrm>
                <a:off x="901984" y="1395047"/>
                <a:ext cx="101495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ctr"/>
                <a:r>
                  <a:rPr lang="en-US" sz="1600" dirty="0"/>
                  <a:t>Optimal control problem setup for managing portfolio of deposits with maturity terms</a:t>
                </a:r>
                <a14:m>
                  <m:oMath xmlns:m="http://schemas.openxmlformats.org/officeDocument/2006/math">
                    <m:r>
                      <a:rPr lang="en-US" sz="1600" dirty="0">
                        <a:latin typeface="Cambria Math"/>
                      </a:rPr>
                      <m:t> </m:t>
                    </m:r>
                    <m:r>
                      <a:rPr lang="en-US" sz="1600" dirty="0">
                        <a:latin typeface="Cambria Math"/>
                      </a:rPr>
                      <m:t>𝜃</m:t>
                    </m:r>
                    <m:r>
                      <a:rPr lang="en-US" sz="1600" dirty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dirty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/>
                  <a:t>during a </a:t>
                </a:r>
                <a14:m>
                  <m:oMath xmlns:m="http://schemas.openxmlformats.org/officeDocument/2006/math">
                    <m:r>
                      <a:rPr lang="en-US" sz="1600" b="0" i="1" kern="0" dirty="0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–</a:t>
                </a:r>
                <a:r>
                  <a:rPr lang="en-US" sz="1600" dirty="0"/>
                  <a:t>day period</a:t>
                </a:r>
                <a:endParaRPr lang="ru-RU" sz="1600" dirty="0"/>
              </a:p>
            </p:txBody>
          </p:sp>
        </mc:Choice>
        <mc:Fallback xmlns="">
          <p:sp>
            <p:nvSpPr>
              <p:cNvPr id="67" name="Прямоугольник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4" y="1395047"/>
                <a:ext cx="10149539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Прямоугольник 45"/>
          <p:cNvSpPr/>
          <p:nvPr/>
        </p:nvSpPr>
        <p:spPr>
          <a:xfrm>
            <a:off x="1585352" y="2397236"/>
            <a:ext cx="831425" cy="499721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endParaRPr lang="ru-RU" sz="160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1016316" y="1980729"/>
            <a:ext cx="285375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kern="0" dirty="0">
                <a:solidFill>
                  <a:schemeClr val="accent2">
                    <a:lumMod val="75000"/>
                  </a:schemeClr>
                </a:solidFill>
              </a:rPr>
              <a:t>Discounted financial result for day t</a:t>
            </a:r>
            <a:endParaRPr lang="ru-RU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1883803" y="3190754"/>
            <a:ext cx="108164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kern="0" dirty="0">
                <a:solidFill>
                  <a:schemeClr val="accent2">
                    <a:lumMod val="75000"/>
                  </a:schemeClr>
                </a:solidFill>
              </a:rPr>
              <a:t>Interest expense</a:t>
            </a:r>
            <a:endParaRPr lang="ru-RU" sz="130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3467522" y="3190754"/>
            <a:ext cx="182787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kern="0" dirty="0">
                <a:solidFill>
                  <a:schemeClr val="accent2">
                    <a:lumMod val="75000"/>
                  </a:schemeClr>
                </a:solidFill>
              </a:rPr>
              <a:t>Reinvestment income due to excess liquidity</a:t>
            </a:r>
            <a:endParaRPr lang="ru-RU" sz="130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610350" y="3190754"/>
            <a:ext cx="167259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kern="0" dirty="0">
                <a:solidFill>
                  <a:schemeClr val="accent2">
                    <a:lumMod val="75000"/>
                  </a:schemeClr>
                </a:solidFill>
              </a:rPr>
              <a:t>Borrowing cost due to liquidity shortage </a:t>
            </a:r>
            <a:endParaRPr lang="ru-RU" sz="130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9837236" y="3190754"/>
            <a:ext cx="100013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kern="0">
                <a:solidFill>
                  <a:schemeClr val="accent2">
                    <a:lumMod val="75000"/>
                  </a:schemeClr>
                </a:solidFill>
              </a:rPr>
              <a:t>Risk-norm </a:t>
            </a:r>
            <a:r>
              <a:rPr lang="en-US" sz="1300" kern="0" dirty="0">
                <a:solidFill>
                  <a:schemeClr val="accent2">
                    <a:lumMod val="75000"/>
                  </a:schemeClr>
                </a:solidFill>
              </a:rPr>
              <a:t>constraints</a:t>
            </a:r>
            <a:endParaRPr lang="ru-RU" sz="130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4711699" y="4952387"/>
            <a:ext cx="161709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kern="0" dirty="0">
                <a:solidFill>
                  <a:schemeClr val="accent2">
                    <a:lumMod val="75000"/>
                  </a:schemeClr>
                </a:solidFill>
              </a:rPr>
              <a:t>Dynamics of portfolio volume</a:t>
            </a:r>
            <a:endParaRPr lang="ru-RU" sz="130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7632699" y="4954681"/>
            <a:ext cx="244203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kern="0" dirty="0">
                <a:solidFill>
                  <a:schemeClr val="accent2">
                    <a:lumMod val="75000"/>
                  </a:schemeClr>
                </a:solidFill>
              </a:rPr>
              <a:t>Dynamics of portfolio weighted-average interest rate</a:t>
            </a:r>
            <a:endParaRPr lang="ru-RU" sz="130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1799053" y="4954681"/>
            <a:ext cx="164264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kern="0" dirty="0">
                <a:solidFill>
                  <a:schemeClr val="accent2">
                    <a:lumMod val="75000"/>
                  </a:schemeClr>
                </a:solidFill>
              </a:rPr>
              <a:t>Deposits daily addition volume</a:t>
            </a:r>
            <a:endParaRPr lang="ru-RU" sz="130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4852973" y="1980729"/>
            <a:ext cx="58320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kern="0" dirty="0">
                <a:solidFill>
                  <a:schemeClr val="accent2">
                    <a:lumMod val="75000"/>
                  </a:schemeClr>
                </a:solidFill>
              </a:rPr>
              <a:t>Interest rate constraints based on the model applicability range</a:t>
            </a:r>
            <a:endParaRPr lang="ru-RU" sz="130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7">
                <a:extLst>
                  <a:ext uri="{FF2B5EF4-FFF2-40B4-BE49-F238E27FC236}">
                    <a16:creationId xmlns:a16="http://schemas.microsoft.com/office/drawing/2014/main" id="{FB035A7F-7B0A-4930-BE56-9A2F5E11AD12}"/>
                  </a:ext>
                </a:extLst>
              </p:cNvPr>
              <p:cNvSpPr/>
              <p:nvPr/>
            </p:nvSpPr>
            <p:spPr>
              <a:xfrm>
                <a:off x="1128143" y="2234550"/>
                <a:ext cx="2099742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kern="0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600" b="0" i="1" kern="0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l-GR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6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6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b="0" i="1" kern="0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sz="1600" b="0" i="1" kern="0" smtClean="0">
                              <a:latin typeface="Cambria Math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B035A7F-7B0A-4930-BE56-9A2F5E11A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143" y="2234550"/>
                <a:ext cx="2099742" cy="78470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4711699" y="5485521"/>
            <a:ext cx="1752601" cy="699378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endParaRPr lang="ru-RU" sz="1600">
              <a:solidFill>
                <a:schemeClr val="tx1"/>
              </a:solidFill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7632700" y="5484006"/>
            <a:ext cx="3067050" cy="700893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endParaRPr lang="ru-RU" sz="160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1799053" y="5485521"/>
            <a:ext cx="1642648" cy="699378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endParaRPr lang="ru-RU" sz="160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4852972" y="2397237"/>
            <a:ext cx="5846778" cy="499721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endParaRPr lang="ru-RU" sz="160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883802" y="3728141"/>
            <a:ext cx="1361346" cy="972000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endParaRPr lang="ru-RU" sz="160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467522" y="3728141"/>
            <a:ext cx="2861270" cy="972000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endParaRPr lang="ru-RU" sz="160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6610350" y="3728141"/>
            <a:ext cx="2883986" cy="972000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endParaRPr lang="ru-RU" sz="1600">
              <a:solidFill>
                <a:schemeClr val="tx1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9837235" y="3728141"/>
            <a:ext cx="862515" cy="972000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endParaRPr lang="ru-RU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832194" y="2449281"/>
                <a:ext cx="5881290" cy="375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i="1" kern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kern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1600" i="1" ker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kern="0" smtClean="0">
                              <a:latin typeface="Cambria Math"/>
                              <a:ea typeface="Cambria Math"/>
                            </a:rPr>
                            <m:t>𝑙𝑜𝑤𝑒𝑟</m:t>
                          </m:r>
                          <m:r>
                            <a:rPr lang="en-US" sz="1600" b="0" i="1" kern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600" b="0" i="1" kern="0" smtClean="0">
                              <a:latin typeface="Cambria Math"/>
                              <a:ea typeface="Cambria Math"/>
                            </a:rPr>
                            <m:t>𝑏𝑜𝑢𝑛𝑑</m:t>
                          </m:r>
                        </m:sub>
                      </m:sSub>
                      <m:r>
                        <a:rPr lang="en-US" sz="1600" b="0" i="1" kern="0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600" b="0" i="1" kern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kern="0" smtClean="0">
                              <a:latin typeface="Cambria Math"/>
                              <a:ea typeface="Cambria Math"/>
                            </a:rPr>
                            <m:t>𝑢𝑝𝑝𝑒𝑟</m:t>
                          </m:r>
                          <m:r>
                            <a:rPr lang="en-US" sz="1600" b="0" i="1" kern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600" b="0" i="1" kern="0" smtClean="0">
                              <a:latin typeface="Cambria Math"/>
                              <a:ea typeface="Cambria Math"/>
                            </a:rPr>
                            <m:t>𝑏𝑜𝑢𝑛𝑑</m:t>
                          </m:r>
                        </m:sub>
                      </m:sSub>
                      <m:r>
                        <a:rPr lang="en-US" sz="1600" b="0" i="1" kern="0" smtClean="0">
                          <a:latin typeface="Cambria Math"/>
                          <a:ea typeface="Cambria Math"/>
                        </a:rPr>
                        <m:t>]</m:t>
                      </m:r>
                      <m:r>
                        <a:rPr lang="en-US" sz="1600" b="0" i="0" kern="0" smtClean="0">
                          <a:latin typeface="Cambria Math"/>
                          <a:ea typeface="Cambria Math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600" i="1" kern="0" dirty="0"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 kern="0"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sz="1600" i="1" kern="0" dirty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600" i="1" kern="0">
                              <a:latin typeface="Cambria Math"/>
                              <a:ea typeface="Cambria Math"/>
                            </a:rPr>
                            <m:t>𝑑𝑒𝑙𝑡𝑎</m:t>
                          </m:r>
                          <m:r>
                            <a:rPr lang="en-US" sz="1600" i="1" ker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600" i="1" kern="0">
                              <a:latin typeface="Cambria Math"/>
                              <a:ea typeface="Cambria Math"/>
                            </a:rPr>
                            <m:t>𝑏𝑜𝑢𝑛𝑑</m:t>
                          </m:r>
                        </m:sub>
                      </m:sSub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94" y="2449281"/>
                <a:ext cx="5881290" cy="375167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6">
                <a:extLst>
                  <a:ext uri="{FF2B5EF4-FFF2-40B4-BE49-F238E27FC236}">
                    <a16:creationId xmlns:a16="http://schemas.microsoft.com/office/drawing/2014/main" id="{F6EBA438-8D03-4B85-995F-8F63FA96FEDA}"/>
                  </a:ext>
                </a:extLst>
              </p:cNvPr>
              <p:cNvSpPr/>
              <p:nvPr/>
            </p:nvSpPr>
            <p:spPr>
              <a:xfrm>
                <a:off x="1151578" y="3694165"/>
                <a:ext cx="10030772" cy="1012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kern="0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kern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l-GR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̃"/>
                              <m:ctrlP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ker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 ker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 ker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600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600" b="0" i="1" kern="0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kern="0" smtClean="0">
                              <a:latin typeface="Cambria Math"/>
                            </a:rPr>
                            <m:t>  </m:t>
                          </m:r>
                        </m:e>
                      </m:nary>
                      <m:sSub>
                        <m:sSubPr>
                          <m:ctrlP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ru-RU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ru-RU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600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1600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sz="1600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ker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600" i="1" ker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 kern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sz="1600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 ker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16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ker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1600" i="1" ker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sz="1600" b="0" i="1" kern="0" smtClean="0">
                          <a:latin typeface="Cambria Math"/>
                        </a:rPr>
                        <m:t>  </m:t>
                      </m:r>
                      <m:r>
                        <a:rPr lang="en-US" sz="1600" i="1" ker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kern="0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ru-RU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ru-RU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60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ker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1600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sz="1600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ker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600" i="1" ker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 kern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600" b="0" i="1" kern="0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d>
                      <m:r>
                        <a:rPr lang="en-US" sz="1600" b="0" i="1" kern="0" smtClean="0">
                          <a:latin typeface="Cambria Math"/>
                        </a:rPr>
                        <m:t>   </m:t>
                      </m:r>
                      <m:r>
                        <a:rPr lang="en-US" sz="1600" i="1" ker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kern="0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600" i="1" ker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i="1" ker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6">
                <a:extLst>
                  <a:ext uri="{FF2B5EF4-FFF2-40B4-BE49-F238E27FC236}">
                    <a16:creationId xmlns:a16="http://schemas.microsoft.com/office/drawing/2014/main" id="{F6EBA438-8D03-4B85-995F-8F63FA96F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78" y="3694165"/>
                <a:ext cx="10030772" cy="10120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3">
                <a:extLst>
                  <a:ext uri="{FF2B5EF4-FFF2-40B4-BE49-F238E27FC236}">
                    <a16:creationId xmlns:a16="http://schemas.microsoft.com/office/drawing/2014/main" id="{0C9D9588-7D4E-4384-B6B2-5E91F75D5026}"/>
                  </a:ext>
                </a:extLst>
              </p:cNvPr>
              <p:cNvSpPr/>
              <p:nvPr/>
            </p:nvSpPr>
            <p:spPr>
              <a:xfrm>
                <a:off x="4041146" y="5629614"/>
                <a:ext cx="2508507" cy="383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kern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b="0" i="1" kern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sz="1600" b="0" i="1" kern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ru-RU" sz="1600" kern="0" dirty="0"/>
              </a:p>
            </p:txBody>
          </p:sp>
        </mc:Choice>
        <mc:Fallback xmlns="">
          <p:sp>
            <p:nvSpPr>
              <p:cNvPr id="58" name="Rectang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C9D9588-7D4E-4384-B6B2-5E91F75D50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146" y="5629614"/>
                <a:ext cx="2508507" cy="38356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12">
                <a:extLst>
                  <a:ext uri="{FF2B5EF4-FFF2-40B4-BE49-F238E27FC236}">
                    <a16:creationId xmlns:a16="http://schemas.microsoft.com/office/drawing/2014/main" id="{DD768286-09CA-4DD5-AFB1-9627B93BBA9D}"/>
                  </a:ext>
                </a:extLst>
              </p:cNvPr>
              <p:cNvSpPr/>
              <p:nvPr/>
            </p:nvSpPr>
            <p:spPr>
              <a:xfrm>
                <a:off x="6991403" y="5464956"/>
                <a:ext cx="3697551" cy="674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600" i="1" kern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r>
                        <a:rPr lang="en-US" sz="1600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r>
                        <a:rPr lang="en-US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6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ru-RU" sz="16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6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den>
                      </m:f>
                      <m:r>
                        <a:rPr lang="en-US" sz="1600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6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Rectangle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D768286-09CA-4DD5-AFB1-9627B93BB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403" y="5464956"/>
                <a:ext cx="3697551" cy="67415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3">
                <a:extLst>
                  <a:ext uri="{FF2B5EF4-FFF2-40B4-BE49-F238E27FC236}">
                    <a16:creationId xmlns:a16="http://schemas.microsoft.com/office/drawing/2014/main" id="{0C9D9588-7D4E-4384-B6B2-5E91F75D5026}"/>
                  </a:ext>
                </a:extLst>
              </p:cNvPr>
              <p:cNvSpPr/>
              <p:nvPr/>
            </p:nvSpPr>
            <p:spPr>
              <a:xfrm>
                <a:off x="1118646" y="5609676"/>
                <a:ext cx="2377574" cy="403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 ker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sz="1600" i="1" kern="0">
                              <a:latin typeface="Cambria Math"/>
                            </a:rPr>
                            <m:t>𝑖𝑛</m:t>
                          </m:r>
                        </m:sup>
                      </m:sSubSup>
                      <m:r>
                        <a:rPr lang="en-US" sz="1600" i="1" ker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 ker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 kern="0">
                              <a:latin typeface="Cambria Math"/>
                            </a:rPr>
                            <m:t>𝑙𝑎𝑠𝑡𝑖𝑐𝑖𝑡𝑦</m:t>
                          </m:r>
                        </m:sup>
                      </m:sSubSup>
                      <m:r>
                        <a:rPr lang="en-US" sz="1600" i="1" ker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kern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i="1" ker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kern="0" smtClean="0">
                          <a:latin typeface="Cambria Math"/>
                        </a:rPr>
                        <m:t>…</m:t>
                      </m:r>
                      <m:r>
                        <a:rPr lang="en-US" sz="1600" i="1" ker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kern="0" dirty="0"/>
              </a:p>
            </p:txBody>
          </p:sp>
        </mc:Choice>
        <mc:Fallback xmlns="">
          <p:sp>
            <p:nvSpPr>
              <p:cNvPr id="65" name="Rectang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C9D9588-7D4E-4384-B6B2-5E91F75D50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646" y="5609676"/>
                <a:ext cx="2377574" cy="403572"/>
              </a:xfrm>
              <a:prstGeom prst="rect">
                <a:avLst/>
              </a:prstGeom>
              <a:blipFill rotWithShape="1">
                <a:blip r:embed="rId1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0" y="1092821"/>
            <a:ext cx="12196763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0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636588" y="203820"/>
            <a:ext cx="6552852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Fedra Sans Pro Book" charset="0"/>
                <a:ea typeface="Fedra Sans Pro Book" charset="0"/>
                <a:cs typeface="Fedra Sans Pro Book" charset="0"/>
              </a:rPr>
              <a:t>Elasticity model of deposits daily addition volume</a:t>
            </a:r>
            <a:endParaRPr lang="ru-RU" sz="1600" dirty="0">
              <a:solidFill>
                <a:schemeClr val="tx1"/>
              </a:solidFill>
              <a:latin typeface="Fedra Sans Pro Book" charset="0"/>
              <a:ea typeface="Fedra Sans Pro Book" charset="0"/>
              <a:cs typeface="Fedra Sans Pro 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 bwMode="auto">
              <a:xfrm>
                <a:off x="555838" y="1562734"/>
                <a:ext cx="3780000" cy="1962151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1800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b="1" dirty="0"/>
                  <a:t>Inputs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kern="0" dirty="0">
                    <a:ea typeface="Cambria Math" panose="02040503050406030204" pitchFamily="18" charset="0"/>
                  </a:rPr>
                  <a:t>–</a:t>
                </a:r>
                <a:r>
                  <a:rPr lang="en-US" sz="1600" dirty="0"/>
                  <a:t> interest rate for term </a:t>
                </a:r>
                <a14:m>
                  <m:oMath xmlns:m="http://schemas.openxmlformats.org/officeDocument/2006/math">
                    <m:r>
                      <a:rPr lang="en-US" sz="16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Current portfolio statistics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Money market indicators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Broader market indicators</a:t>
                </a:r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Seasonal effects</a:t>
                </a:r>
                <a:endParaRPr lang="ru-RU" sz="1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838" y="1562734"/>
                <a:ext cx="3780000" cy="1962151"/>
              </a:xfrm>
              <a:prstGeom prst="rect">
                <a:avLst/>
              </a:prstGeom>
              <a:blipFill>
                <a:blip r:embed="rId6"/>
                <a:stretch>
                  <a:fillRect l="-482"/>
                </a:stretch>
              </a:blip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 стрелкой 9"/>
          <p:cNvCxnSpPr>
            <a:stCxn id="12" idx="3"/>
            <a:endCxn id="34" idx="1"/>
          </p:cNvCxnSpPr>
          <p:nvPr/>
        </p:nvCxnSpPr>
        <p:spPr bwMode="auto">
          <a:xfrm>
            <a:off x="7174849" y="2543809"/>
            <a:ext cx="686700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Прямая со стрелкой 10"/>
          <p:cNvCxnSpPr>
            <a:stCxn id="6" idx="3"/>
            <a:endCxn id="12" idx="1"/>
          </p:cNvCxnSpPr>
          <p:nvPr/>
        </p:nvCxnSpPr>
        <p:spPr bwMode="auto">
          <a:xfrm flipV="1">
            <a:off x="4335838" y="2543809"/>
            <a:ext cx="68669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Скругленный прямоугольник 11"/>
          <p:cNvSpPr/>
          <p:nvPr/>
        </p:nvSpPr>
        <p:spPr bwMode="auto">
          <a:xfrm>
            <a:off x="5022535" y="2096644"/>
            <a:ext cx="2152314" cy="894330"/>
          </a:xfrm>
          <a:prstGeom prst="roundRect">
            <a:avLst>
              <a:gd name="adj" fmla="val 31275"/>
            </a:avLst>
          </a:prstGeom>
          <a:solidFill>
            <a:schemeClr val="bg1">
              <a:lumMod val="95000"/>
              <a:alpha val="67000"/>
            </a:schemeClr>
          </a:solidFill>
          <a:ln w="19050" algn="ctr">
            <a:solidFill>
              <a:srgbClr val="00B050"/>
            </a:solidFill>
            <a:round/>
            <a:headEnd/>
            <a:tailEnd/>
          </a:ln>
        </p:spPr>
        <p:txBody>
          <a:bodyPr lIns="36000" tIns="0" rIns="36000" bIns="0" anchor="ctr"/>
          <a:lstStyle/>
          <a:p>
            <a:pPr algn="ctr"/>
            <a:r>
              <a:rPr lang="en-US" sz="1600" b="1" dirty="0"/>
              <a:t>Gaussian Process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5</a:t>
            </a:fld>
            <a:endParaRPr lang="ru-RU" dirty="0"/>
          </a:p>
        </p:txBody>
      </p:sp>
      <p:cxnSp>
        <p:nvCxnSpPr>
          <p:cNvPr id="27" name="Прямая со стрелкой 26"/>
          <p:cNvCxnSpPr>
            <a:stCxn id="6" idx="2"/>
          </p:cNvCxnSpPr>
          <p:nvPr/>
        </p:nvCxnSpPr>
        <p:spPr bwMode="auto">
          <a:xfrm>
            <a:off x="2445838" y="3524885"/>
            <a:ext cx="0" cy="428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 bwMode="auto">
              <a:xfrm>
                <a:off x="7861549" y="1562734"/>
                <a:ext cx="3780000" cy="1962151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1800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b="1" dirty="0"/>
                  <a:t>Output</a:t>
                </a:r>
              </a:p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/>
                  <a:t>Probabilistic distribution for daily addition volume of deposits with term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1549" y="1562734"/>
                <a:ext cx="3780000" cy="19621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Прямоугольник 54"/>
          <p:cNvSpPr/>
          <p:nvPr/>
        </p:nvSpPr>
        <p:spPr bwMode="auto">
          <a:xfrm>
            <a:off x="555838" y="3952933"/>
            <a:ext cx="11085711" cy="2249747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endParaRPr lang="ru-RU" sz="1600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559647" y="4157341"/>
            <a:ext cx="11074283" cy="1828655"/>
            <a:chOff x="298661" y="4115431"/>
            <a:chExt cx="11518574" cy="1828655"/>
          </a:xfrm>
        </p:grpSpPr>
        <p:sp>
          <p:nvSpPr>
            <p:cNvPr id="13" name="TextBox 12"/>
            <p:cNvSpPr txBox="1"/>
            <p:nvPr/>
          </p:nvSpPr>
          <p:spPr>
            <a:xfrm>
              <a:off x="298661" y="4128204"/>
              <a:ext cx="287999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Current portfolio statistics</a:t>
              </a:r>
              <a:r>
                <a:rPr lang="en-US" sz="16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Portfolio size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Matured volume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Amount of embedded options</a:t>
              </a:r>
            </a:p>
            <a:p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78661" y="4116812"/>
              <a:ext cx="2880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Money market indicators</a:t>
              </a:r>
              <a:r>
                <a:rPr lang="en-US" sz="16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Central Bank auctions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Tax calendar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Federal Treasury balance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Monetary base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Finance Ministry interventions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57234" y="4115431"/>
              <a:ext cx="2880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Broader market indicators</a:t>
              </a:r>
              <a:r>
                <a:rPr lang="en-US" sz="16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FX rates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Oil and natural gas prices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Gold price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Stock market indices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Bond market indices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Volatility indices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37235" y="4115431"/>
              <a:ext cx="2880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Seasonal effects</a:t>
              </a:r>
              <a:r>
                <a:rPr lang="en-US" sz="16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Monthly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Weekly (ends of quarters)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Daily (near weekends and public holidays)</a:t>
              </a:r>
            </a:p>
          </p:txBody>
        </p:sp>
      </p:grpSp>
      <p:grpSp>
        <p:nvGrpSpPr>
          <p:cNvPr id="77" name="Группа 76"/>
          <p:cNvGrpSpPr/>
          <p:nvPr/>
        </p:nvGrpSpPr>
        <p:grpSpPr>
          <a:xfrm>
            <a:off x="8888471" y="2735888"/>
            <a:ext cx="1928353" cy="515312"/>
            <a:chOff x="9251211" y="2685088"/>
            <a:chExt cx="1928353" cy="51531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1211" y="2685088"/>
              <a:ext cx="1724708" cy="515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Прямоугольник 74"/>
                <p:cNvSpPr/>
                <p:nvPr/>
              </p:nvSpPr>
              <p:spPr>
                <a:xfrm>
                  <a:off x="10500812" y="2739579"/>
                  <a:ext cx="678752" cy="4417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lang="en-US" sz="1600" kern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5" name="Прямоугольник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0812" y="2739579"/>
                  <a:ext cx="678752" cy="44172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Straight Connector 21"/>
          <p:cNvCxnSpPr/>
          <p:nvPr/>
        </p:nvCxnSpPr>
        <p:spPr>
          <a:xfrm>
            <a:off x="0" y="1092821"/>
            <a:ext cx="12196763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636588" y="203820"/>
            <a:ext cx="8151812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Fedra Sans Pro Book" charset="0"/>
                <a:ea typeface="Fedra Sans Pro Book" charset="0"/>
                <a:cs typeface="Fedra Sans Pro Book" charset="0"/>
              </a:rPr>
              <a:t>Looking for right pricing with deep deterministic policy gradient</a:t>
            </a:r>
            <a:endParaRPr lang="ru-RU" sz="1600" dirty="0">
              <a:solidFill>
                <a:schemeClr val="tx1"/>
              </a:solidFill>
              <a:latin typeface="Fedra Sans Pro Book" charset="0"/>
              <a:ea typeface="Fedra Sans Pro Book" charset="0"/>
              <a:cs typeface="Fedra Sans Pro Book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Прямоугольник 17">
                <a:extLst>
                  <a:ext uri="{FF2B5EF4-FFF2-40B4-BE49-F238E27FC236}">
                    <a16:creationId xmlns:a16="http://schemas.microsoft.com/office/drawing/2014/main" id="{B740083E-2DA4-456C-AB1D-293D59912932}"/>
                  </a:ext>
                </a:extLst>
              </p:cNvPr>
              <p:cNvSpPr/>
              <p:nvPr/>
            </p:nvSpPr>
            <p:spPr>
              <a:xfrm>
                <a:off x="9738260" y="4269404"/>
                <a:ext cx="8255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ctr">
                  <a:buClr>
                    <a:schemeClr val="tx2"/>
                  </a:buClr>
                </a:pPr>
                <a:r>
                  <a:rPr lang="en-US" sz="1400" kern="0" dirty="0"/>
                  <a:t>Q-values</a:t>
                </a: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0">
                          <a:latin typeface="Cambria Math"/>
                        </a:rPr>
                        <m:t>𝑡</m:t>
                      </m:r>
                      <m:r>
                        <a:rPr lang="en-US" sz="1400" b="0" i="0" kern="0" smtClean="0">
                          <a:latin typeface="Cambria Math"/>
                        </a:rPr>
                        <m:t>+</m:t>
                      </m:r>
                      <m:r>
                        <a:rPr lang="en-US" sz="1400" ker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ru-RU" sz="1400" kern="0" dirty="0"/>
              </a:p>
            </p:txBody>
          </p:sp>
        </mc:Choice>
        <mc:Fallback xmlns="">
          <p:sp>
            <p:nvSpPr>
              <p:cNvPr id="139" name="Прямоугольник 17">
                <a:extLst>
                  <a:ext uri="{FF2B5EF4-FFF2-40B4-BE49-F238E27FC236}">
                    <a16:creationId xmlns:a16="http://schemas.microsoft.com/office/drawing/2014/main" id="{B740083E-2DA4-456C-AB1D-293D5991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260" y="4269404"/>
                <a:ext cx="825500" cy="523220"/>
              </a:xfrm>
              <a:prstGeom prst="rect">
                <a:avLst/>
              </a:prstGeom>
              <a:blipFill>
                <a:blip r:embed="rId5"/>
                <a:stretch>
                  <a:fillRect l="-1471" t="-1163" r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Прямоугольник 100"/>
          <p:cNvSpPr/>
          <p:nvPr/>
        </p:nvSpPr>
        <p:spPr>
          <a:xfrm>
            <a:off x="6611754" y="1428883"/>
            <a:ext cx="45420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Stacking of base models through time</a:t>
            </a:r>
            <a:endParaRPr lang="ru-RU" sz="1600" dirty="0"/>
          </a:p>
        </p:txBody>
      </p:sp>
      <p:cxnSp>
        <p:nvCxnSpPr>
          <p:cNvPr id="129" name="Straight Arrow Connector 11">
            <a:extLst>
              <a:ext uri="{FF2B5EF4-FFF2-40B4-BE49-F238E27FC236}">
                <a16:creationId xmlns:a16="http://schemas.microsoft.com/office/drawing/2014/main" id="{19860A6B-131F-4EE5-B29A-B2AF164ECE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28310" y="2673743"/>
            <a:ext cx="12700" cy="1116000"/>
          </a:xfrm>
          <a:prstGeom prst="bentConnector3">
            <a:avLst>
              <a:gd name="adj1" fmla="val 246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Straight Arrow Connector 11">
            <a:extLst>
              <a:ext uri="{FF2B5EF4-FFF2-40B4-BE49-F238E27FC236}">
                <a16:creationId xmlns:a16="http://schemas.microsoft.com/office/drawing/2014/main" id="{19860A6B-131F-4EE5-B29A-B2AF164ECE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31200" y="3988490"/>
            <a:ext cx="12700" cy="1116000"/>
          </a:xfrm>
          <a:prstGeom prst="bentConnector3">
            <a:avLst>
              <a:gd name="adj1" fmla="val 246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5" name="Straight Arrow Connector 11">
            <a:extLst>
              <a:ext uri="{FF2B5EF4-FFF2-40B4-BE49-F238E27FC236}">
                <a16:creationId xmlns:a16="http://schemas.microsoft.com/office/drawing/2014/main" id="{19860A6B-131F-4EE5-B29A-B2AF164ECEB2}"/>
              </a:ext>
            </a:extLst>
          </p:cNvPr>
          <p:cNvCxnSpPr>
            <a:cxnSpLocks/>
          </p:cNvCxnSpPr>
          <p:nvPr/>
        </p:nvCxnSpPr>
        <p:spPr>
          <a:xfrm flipV="1">
            <a:off x="9423400" y="3988490"/>
            <a:ext cx="12700" cy="1116000"/>
          </a:xfrm>
          <a:prstGeom prst="bentConnector3">
            <a:avLst>
              <a:gd name="adj1" fmla="val 246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6" name="Straight Arrow Connector 11">
            <a:extLst>
              <a:ext uri="{FF2B5EF4-FFF2-40B4-BE49-F238E27FC236}">
                <a16:creationId xmlns:a16="http://schemas.microsoft.com/office/drawing/2014/main" id="{19860A6B-131F-4EE5-B29A-B2AF164ECEB2}"/>
              </a:ext>
            </a:extLst>
          </p:cNvPr>
          <p:cNvCxnSpPr>
            <a:cxnSpLocks/>
          </p:cNvCxnSpPr>
          <p:nvPr/>
        </p:nvCxnSpPr>
        <p:spPr>
          <a:xfrm flipV="1">
            <a:off x="9420510" y="2673743"/>
            <a:ext cx="12700" cy="1116000"/>
          </a:xfrm>
          <a:prstGeom prst="bentConnector3">
            <a:avLst>
              <a:gd name="adj1" fmla="val 246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Прямоугольник 93"/>
              <p:cNvSpPr/>
              <p:nvPr/>
            </p:nvSpPr>
            <p:spPr bwMode="auto">
              <a:xfrm>
                <a:off x="8341010" y="2265327"/>
                <a:ext cx="1080000" cy="612000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72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dirty="0"/>
                  <a:t>RL model</a:t>
                </a: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0">
                          <a:latin typeface="Cambria Math"/>
                        </a:rPr>
                        <m:t>𝑡</m:t>
                      </m:r>
                      <m:r>
                        <a:rPr lang="en-US" sz="1400" b="0" i="0" kern="0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ru-RU" sz="1400" kern="0" dirty="0"/>
              </a:p>
            </p:txBody>
          </p:sp>
        </mc:Choice>
        <mc:Fallback xmlns="">
          <p:sp>
            <p:nvSpPr>
              <p:cNvPr id="94" name="Прямоугольник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1010" y="2265327"/>
                <a:ext cx="1080000" cy="61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Прямоугольник 121"/>
              <p:cNvSpPr/>
              <p:nvPr/>
            </p:nvSpPr>
            <p:spPr bwMode="auto">
              <a:xfrm>
                <a:off x="8341010" y="3570103"/>
                <a:ext cx="1080000" cy="612000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72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dirty="0"/>
                  <a:t>RL model</a:t>
                </a: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ru-RU" sz="1400" kern="0" dirty="0"/>
              </a:p>
            </p:txBody>
          </p:sp>
        </mc:Choice>
        <mc:Fallback xmlns="">
          <p:sp>
            <p:nvSpPr>
              <p:cNvPr id="122" name="Прямоугольник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1010" y="3570103"/>
                <a:ext cx="1080000" cy="612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Прямоугольник 122"/>
              <p:cNvSpPr/>
              <p:nvPr/>
            </p:nvSpPr>
            <p:spPr bwMode="auto">
              <a:xfrm>
                <a:off x="8341010" y="4871172"/>
                <a:ext cx="1080000" cy="612000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72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dirty="0"/>
                  <a:t>RL model</a:t>
                </a: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0">
                          <a:latin typeface="Cambria Math"/>
                        </a:rPr>
                        <m:t>𝑡</m:t>
                      </m:r>
                      <m:r>
                        <a:rPr lang="en-US" sz="1400" b="0" i="0" kern="0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ru-RU" sz="1400" kern="0" dirty="0"/>
              </a:p>
            </p:txBody>
          </p:sp>
        </mc:Choice>
        <mc:Fallback xmlns="">
          <p:sp>
            <p:nvSpPr>
              <p:cNvPr id="123" name="Прямоугольник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1010" y="4871172"/>
                <a:ext cx="1080000" cy="61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Прямоугольник 17">
                <a:extLst>
                  <a:ext uri="{FF2B5EF4-FFF2-40B4-BE49-F238E27FC236}">
                    <a16:creationId xmlns:a16="http://schemas.microsoft.com/office/drawing/2014/main" id="{B740083E-2DA4-456C-AB1D-293D59912932}"/>
                  </a:ext>
                </a:extLst>
              </p:cNvPr>
              <p:cNvSpPr/>
              <p:nvPr/>
            </p:nvSpPr>
            <p:spPr>
              <a:xfrm>
                <a:off x="9741970" y="2960833"/>
                <a:ext cx="8255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ctr">
                  <a:buClr>
                    <a:schemeClr val="tx2"/>
                  </a:buClr>
                </a:pPr>
                <a:r>
                  <a:rPr lang="en-US" sz="1400" kern="0" dirty="0"/>
                  <a:t>Q-values</a:t>
                </a: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ru-RU" sz="1400" kern="0" dirty="0"/>
              </a:p>
            </p:txBody>
          </p:sp>
        </mc:Choice>
        <mc:Fallback xmlns="">
          <p:sp>
            <p:nvSpPr>
              <p:cNvPr id="140" name="Прямоугольник 17">
                <a:extLst>
                  <a:ext uri="{FF2B5EF4-FFF2-40B4-BE49-F238E27FC236}">
                    <a16:creationId xmlns:a16="http://schemas.microsoft.com/office/drawing/2014/main" id="{B740083E-2DA4-456C-AB1D-293D5991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970" y="2960833"/>
                <a:ext cx="825500" cy="523220"/>
              </a:xfrm>
              <a:prstGeom prst="rect">
                <a:avLst/>
              </a:prstGeom>
              <a:blipFill>
                <a:blip r:embed="rId9"/>
                <a:stretch>
                  <a:fillRect l="-1471" t="-2326" r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Прямоугольник 17">
                <a:extLst>
                  <a:ext uri="{FF2B5EF4-FFF2-40B4-BE49-F238E27FC236}">
                    <a16:creationId xmlns:a16="http://schemas.microsoft.com/office/drawing/2014/main" id="{B740083E-2DA4-456C-AB1D-293D59912932}"/>
                  </a:ext>
                </a:extLst>
              </p:cNvPr>
              <p:cNvSpPr/>
              <p:nvPr/>
            </p:nvSpPr>
            <p:spPr>
              <a:xfrm>
                <a:off x="7201970" y="2960833"/>
                <a:ext cx="8255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ctr">
                  <a:buClr>
                    <a:schemeClr val="tx2"/>
                  </a:buClr>
                </a:pPr>
                <a:r>
                  <a:rPr lang="en-US" sz="1400" kern="0" dirty="0"/>
                  <a:t>Portfolio</a:t>
                </a: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0">
                          <a:latin typeface="Cambria Math"/>
                        </a:rPr>
                        <m:t>𝑡</m:t>
                      </m:r>
                      <m:r>
                        <a:rPr lang="en-US" sz="1400" ker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ru-RU" sz="1400" kern="0" dirty="0"/>
              </a:p>
            </p:txBody>
          </p:sp>
        </mc:Choice>
        <mc:Fallback xmlns="">
          <p:sp>
            <p:nvSpPr>
              <p:cNvPr id="141" name="Прямоугольник 17">
                <a:extLst>
                  <a:ext uri="{FF2B5EF4-FFF2-40B4-BE49-F238E27FC236}">
                    <a16:creationId xmlns:a16="http://schemas.microsoft.com/office/drawing/2014/main" id="{B740083E-2DA4-456C-AB1D-293D5991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970" y="2960833"/>
                <a:ext cx="825500" cy="523220"/>
              </a:xfrm>
              <a:prstGeom prst="rect">
                <a:avLst/>
              </a:prstGeom>
              <a:blipFill>
                <a:blip r:embed="rId10"/>
                <a:stretch>
                  <a:fillRect l="-1471" t="-2326" r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Прямоугольник 17">
                <a:extLst>
                  <a:ext uri="{FF2B5EF4-FFF2-40B4-BE49-F238E27FC236}">
                    <a16:creationId xmlns:a16="http://schemas.microsoft.com/office/drawing/2014/main" id="{B740083E-2DA4-456C-AB1D-293D59912932}"/>
                  </a:ext>
                </a:extLst>
              </p:cNvPr>
              <p:cNvSpPr/>
              <p:nvPr/>
            </p:nvSpPr>
            <p:spPr>
              <a:xfrm>
                <a:off x="7201970" y="4269404"/>
                <a:ext cx="8255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ctr">
                  <a:buClr>
                    <a:schemeClr val="tx2"/>
                  </a:buClr>
                </a:pPr>
                <a:r>
                  <a:rPr lang="en-US" sz="1400" kern="0" dirty="0"/>
                  <a:t>Portfolio</a:t>
                </a: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ru-RU" sz="1400" kern="0" dirty="0"/>
              </a:p>
            </p:txBody>
          </p:sp>
        </mc:Choice>
        <mc:Fallback xmlns="">
          <p:sp>
            <p:nvSpPr>
              <p:cNvPr id="142" name="Прямоугольник 17">
                <a:extLst>
                  <a:ext uri="{FF2B5EF4-FFF2-40B4-BE49-F238E27FC236}">
                    <a16:creationId xmlns:a16="http://schemas.microsoft.com/office/drawing/2014/main" id="{B740083E-2DA4-456C-AB1D-293D5991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970" y="4269404"/>
                <a:ext cx="825500" cy="523220"/>
              </a:xfrm>
              <a:prstGeom prst="rect">
                <a:avLst/>
              </a:prstGeom>
              <a:blipFill>
                <a:blip r:embed="rId11"/>
                <a:stretch>
                  <a:fillRect l="-1471" t="-1163" r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1">
            <a:extLst>
              <a:ext uri="{FF2B5EF4-FFF2-40B4-BE49-F238E27FC236}">
                <a16:creationId xmlns:a16="http://schemas.microsoft.com/office/drawing/2014/main" id="{19860A6B-131F-4EE5-B29A-B2AF164ECEB2}"/>
              </a:ext>
            </a:extLst>
          </p:cNvPr>
          <p:cNvCxnSpPr>
            <a:cxnSpLocks/>
            <a:stCxn id="59" idx="3"/>
            <a:endCxn id="55" idx="3"/>
          </p:cNvCxnSpPr>
          <p:nvPr/>
        </p:nvCxnSpPr>
        <p:spPr>
          <a:xfrm flipV="1">
            <a:off x="4509134" y="2785754"/>
            <a:ext cx="1" cy="2360564"/>
          </a:xfrm>
          <a:prstGeom prst="bentConnector3">
            <a:avLst>
              <a:gd name="adj1" fmla="val 228601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Прямоугольник 17">
            <a:extLst>
              <a:ext uri="{FF2B5EF4-FFF2-40B4-BE49-F238E27FC236}">
                <a16:creationId xmlns:a16="http://schemas.microsoft.com/office/drawing/2014/main" id="{A66AE17A-B5AD-4596-AF0F-E5E74A481356}"/>
              </a:ext>
            </a:extLst>
          </p:cNvPr>
          <p:cNvSpPr/>
          <p:nvPr/>
        </p:nvSpPr>
        <p:spPr>
          <a:xfrm>
            <a:off x="908664" y="3004151"/>
            <a:ext cx="1309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</a:pPr>
            <a:r>
              <a:rPr lang="en-US" sz="1400" kern="0" dirty="0"/>
              <a:t>Current portfolio</a:t>
            </a:r>
          </a:p>
        </p:txBody>
      </p:sp>
      <p:sp>
        <p:nvSpPr>
          <p:cNvPr id="28" name="Прямоугольник 17">
            <a:extLst>
              <a:ext uri="{FF2B5EF4-FFF2-40B4-BE49-F238E27FC236}">
                <a16:creationId xmlns:a16="http://schemas.microsoft.com/office/drawing/2014/main" id="{5AD9BD43-EA9D-4A0B-93CC-C76275031637}"/>
              </a:ext>
            </a:extLst>
          </p:cNvPr>
          <p:cNvSpPr/>
          <p:nvPr/>
        </p:nvSpPr>
        <p:spPr>
          <a:xfrm>
            <a:off x="908664" y="3884272"/>
            <a:ext cx="1315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</a:pPr>
            <a:r>
              <a:rPr lang="en-US" sz="1400" kern="0" dirty="0" smtClean="0"/>
              <a:t>Liquidity </a:t>
            </a:r>
            <a:r>
              <a:rPr lang="en-US" sz="1400" kern="0" dirty="0"/>
              <a:t>requirements</a:t>
            </a:r>
            <a:endParaRPr lang="ru-RU" sz="1400" kern="0" dirty="0"/>
          </a:p>
        </p:txBody>
      </p:sp>
      <p:cxnSp>
        <p:nvCxnSpPr>
          <p:cNvPr id="32" name="Straight Arrow Connector 11">
            <a:extLst>
              <a:ext uri="{FF2B5EF4-FFF2-40B4-BE49-F238E27FC236}">
                <a16:creationId xmlns:a16="http://schemas.microsoft.com/office/drawing/2014/main" id="{19860A6B-131F-4EE5-B29A-B2AF164ECEB2}"/>
              </a:ext>
            </a:extLst>
          </p:cNvPr>
          <p:cNvCxnSpPr>
            <a:cxnSpLocks/>
          </p:cNvCxnSpPr>
          <p:nvPr/>
        </p:nvCxnSpPr>
        <p:spPr>
          <a:xfrm>
            <a:off x="908664" y="3525806"/>
            <a:ext cx="1800000" cy="1620000"/>
          </a:xfrm>
          <a:prstGeom prst="bentConnector3">
            <a:avLst>
              <a:gd name="adj1" fmla="val 7301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Прямоугольник 17">
            <a:extLst>
              <a:ext uri="{FF2B5EF4-FFF2-40B4-BE49-F238E27FC236}">
                <a16:creationId xmlns:a16="http://schemas.microsoft.com/office/drawing/2014/main" id="{C71A6265-00C6-498B-960F-8C84E6CD57C7}"/>
              </a:ext>
            </a:extLst>
          </p:cNvPr>
          <p:cNvSpPr/>
          <p:nvPr/>
        </p:nvSpPr>
        <p:spPr>
          <a:xfrm>
            <a:off x="2641600" y="3748044"/>
            <a:ext cx="962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</a:pPr>
            <a:r>
              <a:rPr lang="en-US" sz="1400" kern="0" dirty="0"/>
              <a:t>Interest rate curve</a:t>
            </a:r>
            <a:endParaRPr lang="ru-RU" sz="1400" kern="0" dirty="0"/>
          </a:p>
        </p:txBody>
      </p:sp>
      <p:sp>
        <p:nvSpPr>
          <p:cNvPr id="38" name="Прямоугольник 17">
            <a:extLst>
              <a:ext uri="{FF2B5EF4-FFF2-40B4-BE49-F238E27FC236}">
                <a16:creationId xmlns:a16="http://schemas.microsoft.com/office/drawing/2014/main" id="{B740083E-2DA4-456C-AB1D-293D59912932}"/>
              </a:ext>
            </a:extLst>
          </p:cNvPr>
          <p:cNvSpPr/>
          <p:nvPr/>
        </p:nvSpPr>
        <p:spPr>
          <a:xfrm>
            <a:off x="4740309" y="3855765"/>
            <a:ext cx="825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buClr>
                <a:schemeClr val="tx2"/>
              </a:buClr>
            </a:pPr>
            <a:r>
              <a:rPr lang="en-US" sz="1400" kern="0" dirty="0"/>
              <a:t>Q-values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2707160" y="2011971"/>
            <a:ext cx="1801975" cy="1547565"/>
            <a:chOff x="5821200" y="2008434"/>
            <a:chExt cx="1801975" cy="1547565"/>
          </a:xfrm>
        </p:grpSpPr>
        <p:sp>
          <p:nvSpPr>
            <p:cNvPr id="55" name="Прямоугольник 54"/>
            <p:cNvSpPr/>
            <p:nvPr/>
          </p:nvSpPr>
          <p:spPr bwMode="auto">
            <a:xfrm>
              <a:off x="5821200" y="2008434"/>
              <a:ext cx="1801975" cy="1547565"/>
            </a:xfrm>
            <a:prstGeom prst="rect">
              <a:avLst/>
            </a:prstGeom>
            <a:solidFill>
              <a:schemeClr val="bg1">
                <a:lumMod val="95000"/>
                <a:alpha val="67000"/>
              </a:schemeClr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72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/>
                <a:t>Policy network</a:t>
              </a:r>
              <a:endParaRPr lang="ru-RU" sz="1400" dirty="0"/>
            </a:p>
          </p:txBody>
        </p:sp>
        <p:grpSp>
          <p:nvGrpSpPr>
            <p:cNvPr id="56" name="Группа 55"/>
            <p:cNvGrpSpPr/>
            <p:nvPr/>
          </p:nvGrpSpPr>
          <p:grpSpPr>
            <a:xfrm>
              <a:off x="5936751" y="2391721"/>
              <a:ext cx="1686424" cy="1048787"/>
              <a:chOff x="6101851" y="2283771"/>
              <a:chExt cx="1686424" cy="1048787"/>
            </a:xfrm>
          </p:grpSpPr>
          <p:sp>
            <p:nvSpPr>
              <p:cNvPr id="34" name="Прямоугольник 33"/>
              <p:cNvSpPr/>
              <p:nvPr/>
            </p:nvSpPr>
            <p:spPr bwMode="auto">
              <a:xfrm>
                <a:off x="6101851" y="2283771"/>
                <a:ext cx="1369710" cy="150633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dirty="0"/>
                  <a:t>Input layer</a:t>
                </a:r>
              </a:p>
            </p:txBody>
          </p:sp>
          <p:sp>
            <p:nvSpPr>
              <p:cNvPr id="42" name="Прямоугольник 41"/>
              <p:cNvSpPr/>
              <p:nvPr/>
            </p:nvSpPr>
            <p:spPr bwMode="auto">
              <a:xfrm>
                <a:off x="6103754" y="2552862"/>
                <a:ext cx="1369710" cy="150633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dirty="0"/>
                  <a:t>Dense layer</a:t>
                </a:r>
              </a:p>
            </p:txBody>
          </p:sp>
          <p:sp>
            <p:nvSpPr>
              <p:cNvPr id="43" name="Прямоугольник 42"/>
              <p:cNvSpPr/>
              <p:nvPr/>
            </p:nvSpPr>
            <p:spPr bwMode="auto">
              <a:xfrm>
                <a:off x="6103754" y="2745277"/>
                <a:ext cx="1367806" cy="150633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dirty="0"/>
                  <a:t>Parametric </a:t>
                </a:r>
                <a:r>
                  <a:rPr lang="en-US" sz="1100" dirty="0" err="1"/>
                  <a:t>ReLU</a:t>
                </a:r>
                <a:endParaRPr lang="en-US" sz="1100" dirty="0"/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7546433" y="2603396"/>
                <a:ext cx="241842" cy="241980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0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dirty="0"/>
                  <a:t>3x</a:t>
                </a:r>
              </a:p>
            </p:txBody>
          </p:sp>
          <p:sp>
            <p:nvSpPr>
              <p:cNvPr id="46" name="Прямоугольник 45"/>
              <p:cNvSpPr/>
              <p:nvPr/>
            </p:nvSpPr>
            <p:spPr bwMode="auto">
              <a:xfrm>
                <a:off x="6103754" y="2989510"/>
                <a:ext cx="1369710" cy="150633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dirty="0"/>
                  <a:t>Dense layer</a:t>
                </a:r>
              </a:p>
            </p:txBody>
          </p:sp>
          <p:sp>
            <p:nvSpPr>
              <p:cNvPr id="47" name="Прямоугольник 46"/>
              <p:cNvSpPr/>
              <p:nvPr/>
            </p:nvSpPr>
            <p:spPr bwMode="auto">
              <a:xfrm>
                <a:off x="6103754" y="3181925"/>
                <a:ext cx="1369710" cy="150633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dirty="0" err="1"/>
                  <a:t>Tanh</a:t>
                </a:r>
                <a:endParaRPr lang="en-US" sz="1100" dirty="0"/>
              </a:p>
            </p:txBody>
          </p:sp>
          <p:cxnSp>
            <p:nvCxnSpPr>
              <p:cNvPr id="53" name="Скругленная соединительная линия 52"/>
              <p:cNvCxnSpPr>
                <a:stCxn id="42" idx="3"/>
                <a:endCxn id="43" idx="3"/>
              </p:cNvCxnSpPr>
              <p:nvPr/>
            </p:nvCxnSpPr>
            <p:spPr>
              <a:xfrm flipH="1">
                <a:off x="7471560" y="2628179"/>
                <a:ext cx="1904" cy="192415"/>
              </a:xfrm>
              <a:prstGeom prst="curvedConnector3">
                <a:avLst>
                  <a:gd name="adj1" fmla="val -450236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Группа 57"/>
          <p:cNvGrpSpPr/>
          <p:nvPr/>
        </p:nvGrpSpPr>
        <p:grpSpPr>
          <a:xfrm>
            <a:off x="2707159" y="4459773"/>
            <a:ext cx="1801975" cy="1373090"/>
            <a:chOff x="5821200" y="2008435"/>
            <a:chExt cx="1801975" cy="1373090"/>
          </a:xfrm>
        </p:grpSpPr>
        <p:sp>
          <p:nvSpPr>
            <p:cNvPr id="59" name="Прямоугольник 58"/>
            <p:cNvSpPr/>
            <p:nvPr/>
          </p:nvSpPr>
          <p:spPr bwMode="auto">
            <a:xfrm>
              <a:off x="5821200" y="2008435"/>
              <a:ext cx="1801975" cy="1373090"/>
            </a:xfrm>
            <a:prstGeom prst="rect">
              <a:avLst/>
            </a:prstGeom>
            <a:solidFill>
              <a:schemeClr val="bg1">
                <a:lumMod val="95000"/>
                <a:alpha val="67000"/>
              </a:schemeClr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72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/>
                <a:t>Q-network</a:t>
              </a:r>
              <a:endParaRPr lang="ru-RU" sz="1400" dirty="0"/>
            </a:p>
          </p:txBody>
        </p:sp>
        <p:grpSp>
          <p:nvGrpSpPr>
            <p:cNvPr id="60" name="Группа 59"/>
            <p:cNvGrpSpPr/>
            <p:nvPr/>
          </p:nvGrpSpPr>
          <p:grpSpPr>
            <a:xfrm>
              <a:off x="5938654" y="2391721"/>
              <a:ext cx="1684521" cy="856372"/>
              <a:chOff x="6103754" y="2283771"/>
              <a:chExt cx="1684521" cy="856372"/>
            </a:xfrm>
          </p:grpSpPr>
          <p:sp>
            <p:nvSpPr>
              <p:cNvPr id="61" name="Прямоугольник 60"/>
              <p:cNvSpPr/>
              <p:nvPr/>
            </p:nvSpPr>
            <p:spPr bwMode="auto">
              <a:xfrm>
                <a:off x="6104231" y="2283771"/>
                <a:ext cx="1367329" cy="150633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dirty="0"/>
                  <a:t>Input layer</a:t>
                </a:r>
              </a:p>
            </p:txBody>
          </p:sp>
          <p:sp>
            <p:nvSpPr>
              <p:cNvPr id="64" name="Прямоугольник 63"/>
              <p:cNvSpPr/>
              <p:nvPr/>
            </p:nvSpPr>
            <p:spPr>
              <a:xfrm>
                <a:off x="7546433" y="2603396"/>
                <a:ext cx="241842" cy="241980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0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dirty="0"/>
                  <a:t>3x</a:t>
                </a:r>
              </a:p>
            </p:txBody>
          </p:sp>
          <p:sp>
            <p:nvSpPr>
              <p:cNvPr id="65" name="Прямоугольник 64"/>
              <p:cNvSpPr/>
              <p:nvPr/>
            </p:nvSpPr>
            <p:spPr bwMode="auto">
              <a:xfrm>
                <a:off x="6103754" y="2989510"/>
                <a:ext cx="1369710" cy="150633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dirty="0"/>
                  <a:t>Dense layer</a:t>
                </a:r>
              </a:p>
            </p:txBody>
          </p:sp>
        </p:grpSp>
      </p:grpSp>
      <p:cxnSp>
        <p:nvCxnSpPr>
          <p:cNvPr id="68" name="Прямая со стрелкой 67"/>
          <p:cNvCxnSpPr/>
          <p:nvPr/>
        </p:nvCxnSpPr>
        <p:spPr bwMode="auto">
          <a:xfrm>
            <a:off x="3609417" y="3559536"/>
            <a:ext cx="0" cy="9002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11">
            <a:extLst>
              <a:ext uri="{FF2B5EF4-FFF2-40B4-BE49-F238E27FC236}">
                <a16:creationId xmlns:a16="http://schemas.microsoft.com/office/drawing/2014/main" id="{19860A6B-131F-4EE5-B29A-B2AF164ECEB2}"/>
              </a:ext>
            </a:extLst>
          </p:cNvPr>
          <p:cNvCxnSpPr>
            <a:cxnSpLocks/>
          </p:cNvCxnSpPr>
          <p:nvPr/>
        </p:nvCxnSpPr>
        <p:spPr>
          <a:xfrm flipV="1">
            <a:off x="903900" y="2785754"/>
            <a:ext cx="1800000" cy="1620000"/>
          </a:xfrm>
          <a:prstGeom prst="bentConnector3">
            <a:avLst>
              <a:gd name="adj1" fmla="val 7328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Прямоугольник 99"/>
          <p:cNvSpPr/>
          <p:nvPr/>
        </p:nvSpPr>
        <p:spPr>
          <a:xfrm>
            <a:off x="1111250" y="1428883"/>
            <a:ext cx="4997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Base reinforcement learning model architecture</a:t>
            </a:r>
            <a:endParaRPr lang="ru-RU" sz="1600" dirty="0"/>
          </a:p>
        </p:txBody>
      </p:sp>
      <p:sp>
        <p:nvSpPr>
          <p:cNvPr id="157" name="Прямоугольник 156"/>
          <p:cNvSpPr/>
          <p:nvPr/>
        </p:nvSpPr>
        <p:spPr bwMode="auto">
          <a:xfrm>
            <a:off x="2825091" y="5112149"/>
            <a:ext cx="1369710" cy="150633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100" dirty="0"/>
              <a:t>Dense layer</a:t>
            </a:r>
          </a:p>
        </p:txBody>
      </p:sp>
      <p:sp>
        <p:nvSpPr>
          <p:cNvPr id="158" name="Прямоугольник 157"/>
          <p:cNvSpPr/>
          <p:nvPr/>
        </p:nvSpPr>
        <p:spPr bwMode="auto">
          <a:xfrm>
            <a:off x="2825091" y="5304564"/>
            <a:ext cx="1367806" cy="150633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100" dirty="0"/>
              <a:t>Parametric </a:t>
            </a:r>
            <a:r>
              <a:rPr lang="en-US" sz="1100" dirty="0" err="1"/>
              <a:t>ReLU</a:t>
            </a:r>
            <a:endParaRPr lang="en-US" sz="1100" dirty="0"/>
          </a:p>
        </p:txBody>
      </p:sp>
      <p:cxnSp>
        <p:nvCxnSpPr>
          <p:cNvPr id="159" name="Скругленная соединительная линия 158"/>
          <p:cNvCxnSpPr>
            <a:stCxn id="157" idx="3"/>
            <a:endCxn id="158" idx="3"/>
          </p:cNvCxnSpPr>
          <p:nvPr/>
        </p:nvCxnSpPr>
        <p:spPr>
          <a:xfrm flipH="1">
            <a:off x="4192897" y="5187466"/>
            <a:ext cx="1904" cy="192415"/>
          </a:xfrm>
          <a:prstGeom prst="curvedConnector3">
            <a:avLst>
              <a:gd name="adj1" fmla="val -45023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1549395" y="6097118"/>
            <a:ext cx="79671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lvl="1" indent="-227013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kern="0" dirty="0"/>
              <a:t>Exploration process</a:t>
            </a:r>
            <a:r>
              <a:rPr lang="ru-RU" sz="1400" kern="0" dirty="0"/>
              <a:t> </a:t>
            </a:r>
            <a:r>
              <a:rPr lang="en-US" sz="1400" kern="0" dirty="0"/>
              <a:t>is done according to a truncated normal distribution with shrinking variance</a:t>
            </a:r>
            <a:endParaRPr lang="ru-RU" sz="1400" kern="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0" y="1092821"/>
            <a:ext cx="12196763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636588" y="203820"/>
            <a:ext cx="8151812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Fedra Sans Pro Book" charset="0"/>
                <a:ea typeface="Fedra Sans Pro Book" charset="0"/>
                <a:cs typeface="Fedra Sans Pro Book" charset="0"/>
              </a:rPr>
              <a:t>An example of corporate deposits </a:t>
            </a:r>
            <a:r>
              <a:rPr lang="en-US" sz="1600" dirty="0" smtClean="0">
                <a:solidFill>
                  <a:schemeClr val="tx1"/>
                </a:solidFill>
                <a:latin typeface="Fedra Sans Pro Book" charset="0"/>
                <a:ea typeface="Fedra Sans Pro Book" charset="0"/>
                <a:cs typeface="Fedra Sans Pro Book" charset="0"/>
              </a:rPr>
              <a:t>pricing</a:t>
            </a:r>
            <a:endParaRPr lang="ru-RU" sz="1600" dirty="0">
              <a:solidFill>
                <a:schemeClr val="tx1"/>
              </a:solidFill>
              <a:latin typeface="Fedra Sans Pro Book" charset="0"/>
              <a:ea typeface="Fedra Sans Pro Book" charset="0"/>
              <a:cs typeface="Fedra Sans Pro Book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7</a:t>
            </a:fld>
            <a:endParaRPr lang="ru-RU" dirty="0"/>
          </a:p>
        </p:txBody>
      </p:sp>
      <p:sp>
        <p:nvSpPr>
          <p:cNvPr id="48" name="Прямоугольник 17">
            <a:extLst>
              <a:ext uri="{FF2B5EF4-FFF2-40B4-BE49-F238E27FC236}">
                <a16:creationId xmlns:a16="http://schemas.microsoft.com/office/drawing/2014/main" id="{A66AE17A-B5AD-4596-AF0F-E5E74A481356}"/>
              </a:ext>
            </a:extLst>
          </p:cNvPr>
          <p:cNvSpPr/>
          <p:nvPr/>
        </p:nvSpPr>
        <p:spPr>
          <a:xfrm>
            <a:off x="775855" y="1579455"/>
            <a:ext cx="696421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Lets consider the problem of pricing short-term ruble-denominated large corporate client deposits on a daily basis</a:t>
            </a:r>
          </a:p>
          <a:p>
            <a:pPr marL="171450" lvl="1" indent="-17145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Terms of new deposits are split into 6 buckets of roughly same size for simplification</a:t>
            </a:r>
          </a:p>
          <a:p>
            <a:pPr marL="171450" lvl="1" indent="-17145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What should be interest rate curve as of the pricing date (7</a:t>
            </a:r>
            <a:r>
              <a:rPr lang="en-US" sz="1400" baseline="30000" dirty="0"/>
              <a:t>th</a:t>
            </a:r>
            <a:r>
              <a:rPr lang="en-US" sz="1400" dirty="0"/>
              <a:t> June 2018) given the expected liquidity requirements of the bank?</a:t>
            </a:r>
          </a:p>
          <a:p>
            <a:pPr marL="171450" lvl="1" indent="-17145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What is expected portfolio volume and structure given this pricing?</a:t>
            </a: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58656"/>
              </p:ext>
            </p:extLst>
          </p:nvPr>
        </p:nvGraphicFramePr>
        <p:xfrm>
          <a:off x="8228288" y="1631054"/>
          <a:ext cx="3042920" cy="1529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425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1D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day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1W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lumMod val="9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days – 1 week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lumMod val="90000"/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2W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week – 2 weeks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4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1M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lumMod val="9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weeks – 1 month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lumMod val="90000"/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4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2M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month – 2 months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4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3M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lumMod val="9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months – 3 months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lumMod val="90000"/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" name="Прямоугольник 73"/>
          <p:cNvSpPr/>
          <p:nvPr/>
        </p:nvSpPr>
        <p:spPr>
          <a:xfrm>
            <a:off x="8219821" y="1257810"/>
            <a:ext cx="3042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Term buckets of deposits</a:t>
            </a:r>
            <a:endParaRPr lang="ru-RU" sz="1400" dirty="0"/>
          </a:p>
        </p:txBody>
      </p:sp>
      <p:sp>
        <p:nvSpPr>
          <p:cNvPr id="36" name="Прямоугольник 17">
            <a:extLst>
              <a:ext uri="{FF2B5EF4-FFF2-40B4-BE49-F238E27FC236}">
                <a16:creationId xmlns:a16="http://schemas.microsoft.com/office/drawing/2014/main" id="{A66AE17A-B5AD-4596-AF0F-E5E74A481356}"/>
              </a:ext>
            </a:extLst>
          </p:cNvPr>
          <p:cNvSpPr/>
          <p:nvPr/>
        </p:nvSpPr>
        <p:spPr>
          <a:xfrm>
            <a:off x="778717" y="3582579"/>
            <a:ext cx="5187278" cy="338554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marL="0" lvl="1" algn="ctr">
              <a:spcBef>
                <a:spcPts val="400"/>
              </a:spcBef>
              <a:spcAft>
                <a:spcPts val="500"/>
              </a:spcAft>
              <a:buClr>
                <a:schemeClr val="tx2"/>
              </a:buClr>
            </a:pPr>
            <a:r>
              <a:rPr lang="en-US" sz="1600" kern="0" dirty="0"/>
              <a:t>Goal  →  maintain the same portfolio volume during 2 weeks</a:t>
            </a:r>
            <a:endParaRPr lang="ru-RU" sz="1600" kern="0" dirty="0"/>
          </a:p>
        </p:txBody>
      </p:sp>
      <p:sp>
        <p:nvSpPr>
          <p:cNvPr id="37" name="Прямоугольник 17">
            <a:extLst>
              <a:ext uri="{FF2B5EF4-FFF2-40B4-BE49-F238E27FC236}">
                <a16:creationId xmlns:a16="http://schemas.microsoft.com/office/drawing/2014/main" id="{A66AE17A-B5AD-4596-AF0F-E5E74A481356}"/>
              </a:ext>
            </a:extLst>
          </p:cNvPr>
          <p:cNvSpPr/>
          <p:nvPr/>
        </p:nvSpPr>
        <p:spPr>
          <a:xfrm>
            <a:off x="6365950" y="3585151"/>
            <a:ext cx="5187278" cy="338554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marL="0" lvl="1" algn="ctr">
              <a:spcBef>
                <a:spcPts val="400"/>
              </a:spcBef>
              <a:spcAft>
                <a:spcPts val="500"/>
              </a:spcAft>
              <a:buClr>
                <a:schemeClr val="tx2"/>
              </a:buClr>
            </a:pPr>
            <a:r>
              <a:rPr lang="en-US" sz="1600" kern="0" dirty="0"/>
              <a:t>Goal  →  raise new funding of 50 RUB </a:t>
            </a:r>
            <a:r>
              <a:rPr lang="en-US" sz="1600" kern="0" dirty="0" err="1"/>
              <a:t>bn</a:t>
            </a:r>
            <a:r>
              <a:rPr lang="en-US" sz="1600" kern="0" dirty="0"/>
              <a:t> during 2 weeks</a:t>
            </a:r>
            <a:endParaRPr lang="ru-RU" sz="1600" kern="0" dirty="0"/>
          </a:p>
        </p:txBody>
      </p:sp>
      <p:sp>
        <p:nvSpPr>
          <p:cNvPr id="38" name="Прямоугольник 17">
            <a:extLst>
              <a:ext uri="{FF2B5EF4-FFF2-40B4-BE49-F238E27FC236}">
                <a16:creationId xmlns:a16="http://schemas.microsoft.com/office/drawing/2014/main" id="{A66AE17A-B5AD-4596-AF0F-E5E74A481356}"/>
              </a:ext>
            </a:extLst>
          </p:cNvPr>
          <p:cNvSpPr/>
          <p:nvPr/>
        </p:nvSpPr>
        <p:spPr>
          <a:xfrm>
            <a:off x="778716" y="4003078"/>
            <a:ext cx="51872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spcAft>
                <a:spcPts val="500"/>
              </a:spcAft>
              <a:buClr>
                <a:schemeClr val="tx2"/>
              </a:buClr>
            </a:pPr>
            <a:r>
              <a:rPr lang="en-US" sz="1400" kern="0" dirty="0"/>
              <a:t>Simulated portfolio volumes under optimal pricing policy</a:t>
            </a:r>
            <a:endParaRPr lang="ru-RU" sz="1400" kern="0" dirty="0"/>
          </a:p>
        </p:txBody>
      </p:sp>
      <p:sp>
        <p:nvSpPr>
          <p:cNvPr id="39" name="Прямоугольник 82"/>
          <p:cNvSpPr/>
          <p:nvPr/>
        </p:nvSpPr>
        <p:spPr>
          <a:xfrm>
            <a:off x="6486560" y="4000493"/>
            <a:ext cx="50574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spcAft>
                <a:spcPts val="500"/>
              </a:spcAft>
              <a:buClr>
                <a:schemeClr val="tx2"/>
              </a:buClr>
            </a:pPr>
            <a:r>
              <a:rPr lang="en-US" sz="1400" kern="0" dirty="0"/>
              <a:t>Simulated portfolio volumes under optimal pricing policy</a:t>
            </a:r>
          </a:p>
        </p:txBody>
      </p:sp>
      <p:grpSp>
        <p:nvGrpSpPr>
          <p:cNvPr id="40" name="Группа 4"/>
          <p:cNvGrpSpPr/>
          <p:nvPr/>
        </p:nvGrpSpPr>
        <p:grpSpPr>
          <a:xfrm>
            <a:off x="575538" y="4286907"/>
            <a:ext cx="5304902" cy="2095390"/>
            <a:chOff x="263525" y="2168176"/>
            <a:chExt cx="5304902" cy="2095390"/>
          </a:xfrm>
        </p:grpSpPr>
        <p:grpSp>
          <p:nvGrpSpPr>
            <p:cNvPr id="41" name="Группа 30"/>
            <p:cNvGrpSpPr/>
            <p:nvPr/>
          </p:nvGrpSpPr>
          <p:grpSpPr>
            <a:xfrm>
              <a:off x="527246" y="2168176"/>
              <a:ext cx="5041181" cy="2095390"/>
              <a:chOff x="948191" y="2377347"/>
              <a:chExt cx="5041181" cy="2095390"/>
            </a:xfrm>
          </p:grpSpPr>
          <p:sp>
            <p:nvSpPr>
              <p:cNvPr id="45" name="Прямоугольник 64"/>
              <p:cNvSpPr/>
              <p:nvPr/>
            </p:nvSpPr>
            <p:spPr>
              <a:xfrm>
                <a:off x="1141096" y="2448961"/>
                <a:ext cx="4783212" cy="1856299"/>
              </a:xfrm>
              <a:prstGeom prst="rect">
                <a:avLst/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46" name="Picture 11">
                <a:extLst>
                  <a:ext uri="{FF2B5EF4-FFF2-40B4-BE49-F238E27FC236}">
                    <a16:creationId xmlns:a16="http://schemas.microsoft.com/office/drawing/2014/main" id="{1136C31F-0B05-44DF-AE76-A29993320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48191" y="2377347"/>
                <a:ext cx="5041181" cy="2095390"/>
              </a:xfrm>
              <a:prstGeom prst="rect">
                <a:avLst/>
              </a:prstGeom>
            </p:spPr>
          </p:pic>
        </p:grpSp>
        <p:sp>
          <p:nvSpPr>
            <p:cNvPr id="42" name="Rectangle 12">
              <a:extLst>
                <a:ext uri="{FF2B5EF4-FFF2-40B4-BE49-F238E27FC236}">
                  <a16:creationId xmlns:a16="http://schemas.microsoft.com/office/drawing/2014/main" id="{AA6D05C2-213C-4A3D-B3CF-455100BB56B9}"/>
                </a:ext>
              </a:extLst>
            </p:cNvPr>
            <p:cNvSpPr/>
            <p:nvPr/>
          </p:nvSpPr>
          <p:spPr>
            <a:xfrm>
              <a:off x="712825" y="2232783"/>
              <a:ext cx="59806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kern="0" dirty="0"/>
                <a:t>RUB </a:t>
              </a:r>
              <a:r>
                <a:rPr lang="en-US" sz="1000" kern="0" dirty="0" err="1"/>
                <a:t>bn</a:t>
              </a:r>
              <a:endParaRPr lang="en-US" sz="1000" kern="0" dirty="0"/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id="{2AF2031B-FA15-4589-A7F0-EF14EF336AA2}"/>
                </a:ext>
              </a:extLst>
            </p:cNvPr>
            <p:cNvSpPr/>
            <p:nvPr/>
          </p:nvSpPr>
          <p:spPr>
            <a:xfrm>
              <a:off x="263525" y="2490173"/>
              <a:ext cx="403877" cy="160023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>
              <a:spAutoFit/>
            </a:bodyPr>
            <a:lstStyle/>
            <a:p>
              <a:pPr algn="r">
                <a:lnSpc>
                  <a:spcPct val="123000"/>
                </a:lnSpc>
              </a:pPr>
              <a:r>
                <a:rPr lang="en-US" sz="800" kern="0" dirty="0"/>
                <a:t>400</a:t>
              </a:r>
            </a:p>
            <a:p>
              <a:pPr algn="r">
                <a:lnSpc>
                  <a:spcPct val="123000"/>
                </a:lnSpc>
              </a:pPr>
              <a:endParaRPr lang="en-US" sz="800" kern="0" dirty="0"/>
            </a:p>
            <a:p>
              <a:pPr algn="r">
                <a:lnSpc>
                  <a:spcPct val="123000"/>
                </a:lnSpc>
              </a:pPr>
              <a:endParaRPr lang="ru-RU" sz="800" kern="0" dirty="0"/>
            </a:p>
            <a:p>
              <a:pPr algn="r">
                <a:lnSpc>
                  <a:spcPct val="123000"/>
                </a:lnSpc>
              </a:pPr>
              <a:r>
                <a:rPr lang="en-US" sz="800" kern="0" dirty="0"/>
                <a:t>350</a:t>
              </a:r>
            </a:p>
            <a:p>
              <a:pPr algn="r">
                <a:lnSpc>
                  <a:spcPct val="123000"/>
                </a:lnSpc>
              </a:pPr>
              <a:endParaRPr lang="en-US" sz="800" kern="0" dirty="0"/>
            </a:p>
            <a:p>
              <a:pPr algn="r">
                <a:lnSpc>
                  <a:spcPct val="123000"/>
                </a:lnSpc>
              </a:pPr>
              <a:endParaRPr lang="ru-RU" sz="800" kern="0" dirty="0"/>
            </a:p>
            <a:p>
              <a:pPr algn="r">
                <a:lnSpc>
                  <a:spcPct val="123000"/>
                </a:lnSpc>
              </a:pPr>
              <a:r>
                <a:rPr lang="en-US" sz="800" kern="0" dirty="0"/>
                <a:t>300</a:t>
              </a:r>
            </a:p>
            <a:p>
              <a:pPr algn="r">
                <a:lnSpc>
                  <a:spcPct val="123000"/>
                </a:lnSpc>
              </a:pPr>
              <a:endParaRPr lang="en-US" sz="800" kern="0" dirty="0"/>
            </a:p>
            <a:p>
              <a:pPr algn="r">
                <a:lnSpc>
                  <a:spcPct val="123000"/>
                </a:lnSpc>
              </a:pPr>
              <a:endParaRPr lang="ru-RU" sz="800" kern="0" dirty="0"/>
            </a:p>
            <a:p>
              <a:pPr algn="r">
                <a:lnSpc>
                  <a:spcPct val="123000"/>
                </a:lnSpc>
              </a:pPr>
              <a:r>
                <a:rPr lang="en-US" sz="800" kern="0" dirty="0"/>
                <a:t>250</a:t>
              </a: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456" y="2865511"/>
              <a:ext cx="4385494" cy="608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Группа 8"/>
          <p:cNvGrpSpPr/>
          <p:nvPr/>
        </p:nvGrpSpPr>
        <p:grpSpPr>
          <a:xfrm>
            <a:off x="6319860" y="4309524"/>
            <a:ext cx="4995951" cy="2052000"/>
            <a:chOff x="6513822" y="2190793"/>
            <a:chExt cx="4995951" cy="2052000"/>
          </a:xfrm>
        </p:grpSpPr>
        <p:grpSp>
          <p:nvGrpSpPr>
            <p:cNvPr id="53" name="Группа 19"/>
            <p:cNvGrpSpPr/>
            <p:nvPr/>
          </p:nvGrpSpPr>
          <p:grpSpPr>
            <a:xfrm>
              <a:off x="6786734" y="2190793"/>
              <a:ext cx="4723039" cy="2052000"/>
              <a:chOff x="7286864" y="2415317"/>
              <a:chExt cx="4723039" cy="2052000"/>
            </a:xfrm>
          </p:grpSpPr>
          <p:sp>
            <p:nvSpPr>
              <p:cNvPr id="56" name="Прямоугольник 65"/>
              <p:cNvSpPr/>
              <p:nvPr/>
            </p:nvSpPr>
            <p:spPr>
              <a:xfrm>
                <a:off x="7454553" y="2459767"/>
                <a:ext cx="4510752" cy="1875378"/>
              </a:xfrm>
              <a:prstGeom prst="rect">
                <a:avLst/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57" name="Picture 7">
                <a:extLst>
                  <a:ext uri="{FF2B5EF4-FFF2-40B4-BE49-F238E27FC236}">
                    <a16:creationId xmlns:a16="http://schemas.microsoft.com/office/drawing/2014/main" id="{25647A8B-2604-45BF-9E62-2B54127BD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286864" y="2415317"/>
                <a:ext cx="4723039" cy="2052000"/>
              </a:xfrm>
              <a:prstGeom prst="rect">
                <a:avLst/>
              </a:prstGeom>
            </p:spPr>
          </p:pic>
          <p:sp>
            <p:nvSpPr>
              <p:cNvPr id="58" name="Rectangle 12">
                <a:extLst>
                  <a:ext uri="{FF2B5EF4-FFF2-40B4-BE49-F238E27FC236}">
                    <a16:creationId xmlns:a16="http://schemas.microsoft.com/office/drawing/2014/main" id="{AA6D05C2-213C-4A3D-B3CF-455100BB56B9}"/>
                  </a:ext>
                </a:extLst>
              </p:cNvPr>
              <p:cNvSpPr/>
              <p:nvPr/>
            </p:nvSpPr>
            <p:spPr>
              <a:xfrm>
                <a:off x="7454937" y="2459767"/>
                <a:ext cx="59806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kern="0" dirty="0"/>
                  <a:t>RUB </a:t>
                </a:r>
                <a:r>
                  <a:rPr lang="en-US" sz="1000" kern="0" dirty="0" err="1"/>
                  <a:t>bn</a:t>
                </a:r>
                <a:endParaRPr lang="en-US" sz="1000" kern="0" dirty="0"/>
              </a:p>
            </p:txBody>
          </p:sp>
        </p:grpSp>
        <p:sp>
          <p:nvSpPr>
            <p:cNvPr id="54" name="Rectangle 16">
              <a:extLst>
                <a:ext uri="{FF2B5EF4-FFF2-40B4-BE49-F238E27FC236}">
                  <a16:creationId xmlns:a16="http://schemas.microsoft.com/office/drawing/2014/main" id="{2AF2031B-FA15-4589-A7F0-EF14EF336AA2}"/>
                </a:ext>
              </a:extLst>
            </p:cNvPr>
            <p:cNvSpPr/>
            <p:nvPr/>
          </p:nvSpPr>
          <p:spPr>
            <a:xfrm>
              <a:off x="6513822" y="2261219"/>
              <a:ext cx="403877" cy="160023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>
              <a:spAutoFit/>
            </a:bodyPr>
            <a:lstStyle/>
            <a:p>
              <a:pPr algn="r">
                <a:lnSpc>
                  <a:spcPct val="121000"/>
                </a:lnSpc>
              </a:pPr>
              <a:r>
                <a:rPr lang="en-US" sz="800" kern="0" dirty="0"/>
                <a:t>450</a:t>
              </a:r>
            </a:p>
            <a:p>
              <a:pPr algn="r">
                <a:lnSpc>
                  <a:spcPct val="121000"/>
                </a:lnSpc>
              </a:pPr>
              <a:endParaRPr lang="en-US" sz="800" kern="0" dirty="0"/>
            </a:p>
            <a:p>
              <a:pPr algn="r">
                <a:lnSpc>
                  <a:spcPct val="121000"/>
                </a:lnSpc>
              </a:pPr>
              <a:endParaRPr lang="ru-RU" sz="800" kern="0" dirty="0"/>
            </a:p>
            <a:p>
              <a:pPr algn="r">
                <a:lnSpc>
                  <a:spcPct val="121000"/>
                </a:lnSpc>
              </a:pPr>
              <a:r>
                <a:rPr lang="en-US" sz="800" kern="0" dirty="0"/>
                <a:t>400</a:t>
              </a:r>
            </a:p>
            <a:p>
              <a:pPr algn="r">
                <a:lnSpc>
                  <a:spcPct val="121000"/>
                </a:lnSpc>
              </a:pPr>
              <a:endParaRPr lang="en-US" sz="800" kern="0" dirty="0"/>
            </a:p>
            <a:p>
              <a:pPr algn="r">
                <a:lnSpc>
                  <a:spcPct val="121000"/>
                </a:lnSpc>
              </a:pPr>
              <a:endParaRPr lang="ru-RU" sz="800" kern="0" dirty="0"/>
            </a:p>
            <a:p>
              <a:pPr algn="r">
                <a:lnSpc>
                  <a:spcPct val="121000"/>
                </a:lnSpc>
              </a:pPr>
              <a:r>
                <a:rPr lang="en-US" sz="800" kern="0" dirty="0"/>
                <a:t>350</a:t>
              </a:r>
            </a:p>
            <a:p>
              <a:pPr algn="r">
                <a:lnSpc>
                  <a:spcPct val="121000"/>
                </a:lnSpc>
              </a:pPr>
              <a:endParaRPr lang="en-US" sz="800" kern="0" dirty="0"/>
            </a:p>
            <a:p>
              <a:pPr algn="r">
                <a:lnSpc>
                  <a:spcPct val="121000"/>
                </a:lnSpc>
              </a:pPr>
              <a:endParaRPr lang="ru-RU" sz="800" kern="0" dirty="0"/>
            </a:p>
            <a:p>
              <a:pPr algn="r">
                <a:lnSpc>
                  <a:spcPct val="121000"/>
                </a:lnSpc>
              </a:pPr>
              <a:r>
                <a:rPr lang="en-US" sz="800" kern="0" dirty="0"/>
                <a:t>300</a:t>
              </a:r>
            </a:p>
          </p:txBody>
        </p:sp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9">
              <a:duotone>
                <a:prstClr val="black"/>
                <a:srgbClr val="00B050">
                  <a:tint val="45000"/>
                  <a:satMod val="400000"/>
                </a:srgb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0987" y="2444481"/>
              <a:ext cx="4164073" cy="1198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0" name="Straight Connector 59"/>
          <p:cNvCxnSpPr/>
          <p:nvPr/>
        </p:nvCxnSpPr>
        <p:spPr>
          <a:xfrm>
            <a:off x="0" y="1092821"/>
            <a:ext cx="12196763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8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636588" y="203820"/>
            <a:ext cx="6552852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Fedra Sans Pro Book" charset="0"/>
                <a:ea typeface="Fedra Sans Pro Book" charset="0"/>
                <a:cs typeface="Fedra Sans Pro Book" charset="0"/>
              </a:rPr>
              <a:t>Conclusion</a:t>
            </a:r>
            <a:endParaRPr lang="ru-RU" sz="1600" dirty="0">
              <a:solidFill>
                <a:schemeClr val="tx1"/>
              </a:solidFill>
              <a:latin typeface="Fedra Sans Pro Book" charset="0"/>
              <a:ea typeface="Fedra Sans Pro Book" charset="0"/>
              <a:cs typeface="Fedra Sans Pro Book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8</a:t>
            </a:fld>
            <a:endParaRPr lang="ru-RU" dirty="0"/>
          </a:p>
        </p:txBody>
      </p:sp>
      <p:sp>
        <p:nvSpPr>
          <p:cNvPr id="40" name="Прямоугольник 17">
            <a:extLst>
              <a:ext uri="{FF2B5EF4-FFF2-40B4-BE49-F238E27FC236}">
                <a16:creationId xmlns:a16="http://schemas.microsoft.com/office/drawing/2014/main" id="{A66AE17A-B5AD-4596-AF0F-E5E74A481356}"/>
              </a:ext>
            </a:extLst>
          </p:cNvPr>
          <p:cNvSpPr/>
          <p:nvPr/>
        </p:nvSpPr>
        <p:spPr>
          <a:xfrm>
            <a:off x="628970" y="1544587"/>
            <a:ext cx="10519090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900"/>
              </a:spcBef>
              <a:spcAft>
                <a:spcPts val="900"/>
              </a:spcAft>
              <a:buClr>
                <a:schemeClr val="tx2"/>
              </a:buClr>
            </a:pPr>
            <a:r>
              <a:rPr lang="en-US" sz="1600" kern="0" dirty="0"/>
              <a:t>Key takeaways from the presented method</a:t>
            </a:r>
            <a:r>
              <a:rPr lang="ru-RU" sz="1600" kern="0" dirty="0"/>
              <a:t>:</a:t>
            </a:r>
            <a:endParaRPr lang="en-US" sz="1600" kern="0" dirty="0"/>
          </a:p>
          <a:p>
            <a:pPr marL="742690" lvl="2" indent="-285750">
              <a:spcBef>
                <a:spcPts val="90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00" kern="0" dirty="0"/>
              <a:t>Approaching pricing of deposits as an optimal control problem lets simultaneously answer two questions: </a:t>
            </a:r>
            <a:r>
              <a:rPr lang="ru-RU" sz="1600" kern="0" dirty="0"/>
              <a:t>«</a:t>
            </a:r>
            <a:r>
              <a:rPr lang="en-US" sz="1600" kern="0" dirty="0"/>
              <a:t>what is the right pricing policy?</a:t>
            </a:r>
            <a:r>
              <a:rPr lang="ru-RU" sz="1600" kern="0" dirty="0"/>
              <a:t>»</a:t>
            </a:r>
            <a:r>
              <a:rPr lang="en-US" sz="1600" kern="0" dirty="0"/>
              <a:t> and </a:t>
            </a:r>
            <a:r>
              <a:rPr lang="ru-RU" sz="1600" kern="0" dirty="0"/>
              <a:t>«</a:t>
            </a:r>
            <a:r>
              <a:rPr lang="en-US" sz="1600" kern="0" dirty="0"/>
              <a:t>what is expected portfolio dynamics under this pricing policy?</a:t>
            </a:r>
            <a:r>
              <a:rPr lang="ru-RU" sz="1600" kern="0" dirty="0"/>
              <a:t>»</a:t>
            </a:r>
          </a:p>
          <a:p>
            <a:pPr marL="742690" lvl="2" indent="-285750">
              <a:spcBef>
                <a:spcPts val="90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00" kern="0" dirty="0"/>
              <a:t>Even though daily deposits addition volumes may have significant component of unpredictability, optimal control can absorb unexpected fluctuations by adjusting next day’s interest rate curve</a:t>
            </a:r>
          </a:p>
          <a:p>
            <a:pPr marL="1199890" lvl="3" indent="-285750">
              <a:spcBef>
                <a:spcPts val="90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00" kern="0" dirty="0"/>
              <a:t>This fact makes an impact on today’s pricing as optimal control can reduce portfolio </a:t>
            </a:r>
            <a:r>
              <a:rPr lang="en-US" sz="1600" kern="0" dirty="0" smtClean="0"/>
              <a:t>variance</a:t>
            </a:r>
            <a:endParaRPr lang="ru-RU" sz="1600" kern="0" dirty="0"/>
          </a:p>
          <a:p>
            <a:pPr marL="742690" lvl="2" indent="-285750">
              <a:spcBef>
                <a:spcPts val="90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00" kern="0" dirty="0"/>
              <a:t>Calculation of new pricing trajectories happens instantaneously, as the reinforcement learning model has already learnt optimal policies for various liquidity requirements</a:t>
            </a:r>
            <a:endParaRPr lang="ru-RU" sz="1600" kern="0" dirty="0"/>
          </a:p>
          <a:p>
            <a:pPr marL="742690" lvl="2" indent="-285750">
              <a:spcBef>
                <a:spcPts val="90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00" kern="0" dirty="0"/>
              <a:t>The implemented model can also calculate </a:t>
            </a:r>
            <a:r>
              <a:rPr lang="en-US" sz="1600" kern="0" dirty="0" smtClean="0"/>
              <a:t>expected </a:t>
            </a:r>
            <a:r>
              <a:rPr lang="en-US" sz="1600" kern="0" dirty="0"/>
              <a:t>financial result based on the actually observed portfolio </a:t>
            </a:r>
            <a:r>
              <a:rPr lang="en-US" sz="1600" kern="0" dirty="0" smtClean="0"/>
              <a:t>trajectory so far</a:t>
            </a:r>
            <a:endParaRPr lang="ru-RU" sz="1600" kern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092821"/>
            <a:ext cx="12196763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0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740</Words>
  <Application>Microsoft Office PowerPoint</Application>
  <PresentationFormat>Widescreen</PresentationFormat>
  <Paragraphs>193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Fedra Sans Pro Book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Mitsik, Oleg (WorldQuant)</cp:lastModifiedBy>
  <cp:revision>154</cp:revision>
  <dcterms:created xsi:type="dcterms:W3CDTF">2018-06-28T08:44:30Z</dcterms:created>
  <dcterms:modified xsi:type="dcterms:W3CDTF">2019-03-25T07:35:05Z</dcterms:modified>
</cp:coreProperties>
</file>