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4" r:id="rId2"/>
    <p:sldId id="265" r:id="rId3"/>
    <p:sldId id="266" r:id="rId4"/>
    <p:sldId id="267" r:id="rId5"/>
    <p:sldId id="269" r:id="rId6"/>
    <p:sldId id="271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65567" autoAdjust="0"/>
  </p:normalViewPr>
  <p:slideViewPr>
    <p:cSldViewPr snapToGrid="0" snapToObjects="1">
      <p:cViewPr varScale="1">
        <p:scale>
          <a:sx n="83" d="100"/>
          <a:sy n="83" d="100"/>
        </p:scale>
        <p:origin x="-187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63AA2-1309-41C5-B025-97C16330D8B2}" type="datetimeFigureOut">
              <a:rPr lang="ru-RU" smtClean="0"/>
              <a:t>16.07.2018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C1AEB-5520-4EB5-8C9A-7D4F23F59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56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1AEB-5520-4EB5-8C9A-7D4F23F591A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126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633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2607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8070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5155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1AEB-5520-4EB5-8C9A-7D4F23F591A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1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1AEB-5520-4EB5-8C9A-7D4F23F591A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42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1AEB-5520-4EB5-8C9A-7D4F23F591A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7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1AEB-5520-4EB5-8C9A-7D4F23F591A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048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C1AEB-5520-4EB5-8C9A-7D4F23F591A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343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9915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070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0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95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448C-5384-400E-907F-B073EE98328D}" type="datetime1">
              <a:rPr lang="ru-RU" smtClean="0"/>
              <a:t>16.07.2018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7">
            <a:extLst>
              <a:ext uri="{FF2B5EF4-FFF2-40B4-BE49-F238E27FC236}">
                <a16:creationId xmlns:a16="http://schemas.microsoft.com/office/drawing/2014/main" xmlns="" id="{6B56CE8C-072B-41FD-87E9-6D23C73A55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1"/>
            <a:ext cx="12207508" cy="686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F88-05D7-44BE-AF6D-A1F3584F1EB9}" type="datetime1">
              <a:rPr lang="ru-RU" smtClean="0"/>
              <a:t>16.07.2018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24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F7A-15E0-49D4-9BAE-0B8F4845A217}" type="datetime1">
              <a:rPr lang="ru-RU" smtClean="0"/>
              <a:t>16.07.2018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01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C52D-CAAE-4ED8-B157-86017AF03C7F}" type="datetime1">
              <a:rPr lang="ru-RU" smtClean="0"/>
              <a:t>16.07.2018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84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8C28-E546-4432-897C-5B61CC1768CE}" type="datetime1">
              <a:rPr lang="ru-RU" smtClean="0"/>
              <a:t>16.07.2018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44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BF48-428B-4C15-9475-299CD4DF702E}" type="datetime1">
              <a:rPr lang="ru-RU" smtClean="0"/>
              <a:t>16.07.2018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72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DDBF-92B9-4758-A15C-E6012A054503}" type="datetime1">
              <a:rPr lang="ru-RU" smtClean="0"/>
              <a:t>16.07.2018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06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9F1B-B283-4422-8B31-8F4557C7A6DB}" type="datetime1">
              <a:rPr lang="ru-RU" smtClean="0"/>
              <a:t>16.07.2018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7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4317-1949-490E-957F-BF5BA6A8DC99}" type="datetime1">
              <a:rPr lang="ru-RU" smtClean="0"/>
              <a:t>16.07.2018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99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AF68-0D9B-4A2E-BE47-EFB785EDDFDE}" type="datetime1">
              <a:rPr lang="ru-RU" smtClean="0"/>
              <a:t>16.07.2018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41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6480-DECE-42B1-89A8-88408D1FA14F}" type="datetime1">
              <a:rPr lang="ru-RU" smtClean="0"/>
              <a:t>16.07.2018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72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8BD4F-3C28-4D34-87D9-B6447916288D}" type="datetime1">
              <a:rPr lang="ru-RU" smtClean="0"/>
              <a:t>16.07.2018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5472-B8B4-764C-BFEB-F78B984A47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5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microsoft.com/office/2007/relationships/hdphoto" Target="../media/hdphoto6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35.png"/><Relationship Id="rId3" Type="http://schemas.openxmlformats.org/officeDocument/2006/relationships/image" Target="../media/image4.jpg"/><Relationship Id="rId7" Type="http://schemas.openxmlformats.org/officeDocument/2006/relationships/image" Target="../media/image32.png"/><Relationship Id="rId12" Type="http://schemas.microsoft.com/office/2007/relationships/hdphoto" Target="../media/hdphoto10.wdp"/><Relationship Id="rId2" Type="http://schemas.openxmlformats.org/officeDocument/2006/relationships/notesSlide" Target="../notesSlides/notesSlide12.xml"/><Relationship Id="rId16" Type="http://schemas.microsoft.com/office/2007/relationships/hdphoto" Target="../media/hdphoto12.wdp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10" Type="http://schemas.microsoft.com/office/2007/relationships/hdphoto" Target="../media/hdphoto9.wdp"/><Relationship Id="rId4" Type="http://schemas.openxmlformats.org/officeDocument/2006/relationships/image" Target="../media/image3.png"/><Relationship Id="rId9" Type="http://schemas.openxmlformats.org/officeDocument/2006/relationships/image" Target="../media/image33.png"/><Relationship Id="rId14" Type="http://schemas.microsoft.com/office/2007/relationships/hdphoto" Target="../media/hdphoto1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20.png"/><Relationship Id="rId3" Type="http://schemas.openxmlformats.org/officeDocument/2006/relationships/image" Target="../media/image4.jpg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microsoft.com/office/2007/relationships/hdphoto" Target="../media/hdphoto4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0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jpg"/><Relationship Id="rId7" Type="http://schemas.openxmlformats.org/officeDocument/2006/relationships/image" Target="../media/image15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81.png"/><Relationship Id="rId5" Type="http://schemas.openxmlformats.org/officeDocument/2006/relationships/image" Target="../media/image17.png"/><Relationship Id="rId10" Type="http://schemas.openxmlformats.org/officeDocument/2006/relationships/image" Target="../media/image17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0" Type="http://schemas.openxmlformats.org/officeDocument/2006/relationships/image" Target="../media/image210.png"/><Relationship Id="rId4" Type="http://schemas.openxmlformats.org/officeDocument/2006/relationships/image" Target="../media/image3.png"/><Relationship Id="rId9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3">
            <a:extLst>
              <a:ext uri="{FF2B5EF4-FFF2-40B4-BE49-F238E27FC236}">
                <a16:creationId xmlns:a16="http://schemas.microsoft.com/office/drawing/2014/main" xmlns="" id="{6ACE510E-190F-445F-9445-CE19C4CC4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7"/>
            <a:ext cx="12192000" cy="685719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78479"/>
            <a:ext cx="2089298" cy="77067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1</a:t>
            </a:fld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FF541AEF-77DD-47A9-A959-56BCAAC1A75E}"/>
              </a:ext>
            </a:extLst>
          </p:cNvPr>
          <p:cNvSpPr txBox="1">
            <a:spLocks/>
          </p:cNvSpPr>
          <p:nvPr/>
        </p:nvSpPr>
        <p:spPr>
          <a:xfrm>
            <a:off x="224740" y="2835796"/>
            <a:ext cx="6675120" cy="39195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2800" dirty="0">
                <a:latin typeface="Fedra Sans Pro Book" charset="0"/>
                <a:ea typeface="Fedra Sans Pro Book" charset="0"/>
                <a:cs typeface="Fedra Sans Pro Book" charset="0"/>
              </a:rPr>
              <a:t>Overview of machine learning projects in Finance Division</a:t>
            </a:r>
          </a:p>
          <a:p>
            <a:pPr algn="ctr">
              <a:lnSpc>
                <a:spcPct val="120000"/>
              </a:lnSpc>
            </a:pPr>
            <a:endParaRPr lang="en-US" sz="2800" dirty="0">
              <a:latin typeface="Fedra Sans Pro Book" charset="0"/>
              <a:ea typeface="Fedra Sans Pro Book" charset="0"/>
              <a:cs typeface="Fedra Sans Pro Book" charset="0"/>
            </a:endParaRPr>
          </a:p>
          <a:p>
            <a:pPr algn="ctr">
              <a:lnSpc>
                <a:spcPct val="120000"/>
              </a:lnSpc>
            </a:pPr>
            <a:endParaRPr lang="en-US" sz="2800" dirty="0">
              <a:latin typeface="Fedra Sans Pro Book" charset="0"/>
              <a:ea typeface="Fedra Sans Pro Book" charset="0"/>
              <a:cs typeface="Fedra Sans Pro Book" charset="0"/>
            </a:endParaRPr>
          </a:p>
          <a:p>
            <a:pPr algn="ctr">
              <a:lnSpc>
                <a:spcPct val="120000"/>
              </a:lnSpc>
            </a:pPr>
            <a:endParaRPr lang="en-US" sz="2800" dirty="0">
              <a:latin typeface="Fedra Sans Pro Book" charset="0"/>
              <a:ea typeface="Fedra Sans Pro Book" charset="0"/>
              <a:cs typeface="Fedra Sans Pro Book" charset="0"/>
            </a:endParaRPr>
          </a:p>
          <a:p>
            <a:pPr>
              <a:lnSpc>
                <a:spcPct val="120000"/>
              </a:lnSpc>
            </a:pPr>
            <a:r>
              <a:rPr lang="en-US" sz="2300" dirty="0">
                <a:latin typeface="Fedra Sans Pro Book" charset="0"/>
                <a:ea typeface="Fedra Sans Pro Book" charset="0"/>
                <a:cs typeface="Fedra Sans Pro Book" charset="0"/>
              </a:rPr>
              <a:t>Oleg Mitsik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Fedra Sans Pro Book" charset="0"/>
                <a:ea typeface="Fedra Sans Pro Book" charset="0"/>
                <a:cs typeface="Fedra Sans Pro Book" charset="0"/>
              </a:rPr>
              <a:t>Lead Data Scientist</a:t>
            </a:r>
            <a:r>
              <a:rPr lang="ru-RU" sz="1800" dirty="0">
                <a:latin typeface="Fedra Sans Pro Book" charset="0"/>
                <a:ea typeface="Fedra Sans Pro Book" charset="0"/>
                <a:cs typeface="Fedra Sans Pro Book" charset="0"/>
              </a:rPr>
              <a:t>, </a:t>
            </a:r>
            <a:r>
              <a:rPr lang="en-US" sz="1800" dirty="0">
                <a:latin typeface="Fedra Sans Pro Book" charset="0"/>
                <a:ea typeface="Fedra Sans Pro Book" charset="0"/>
                <a:cs typeface="Fedra Sans Pro Book" charset="0"/>
              </a:rPr>
              <a:t>Finance Division, Sberbank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Fedra Sans Pro Book" charset="0"/>
                <a:ea typeface="Fedra Sans Pro Book" charset="0"/>
                <a:cs typeface="Fedra Sans Pro Book" charset="0"/>
              </a:rPr>
              <a:t>Mitsik.O.M@Sberbank.ru</a:t>
            </a:r>
            <a:endParaRPr lang="ru-RU" sz="1800" dirty="0">
              <a:latin typeface="Fedra Sans Pro Book" charset="0"/>
              <a:ea typeface="Fedra Sans Pro Book" charset="0"/>
              <a:cs typeface="Fedra Sans Pro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3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16"/>
            <a:ext cx="12207508" cy="1101843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636588" y="203820"/>
            <a:ext cx="8151812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Fedra Sans Pro Book" charset="0"/>
                <a:ea typeface="Fedra Sans Pro Book" charset="0"/>
                <a:cs typeface="Fedra Sans Pro Book" charset="0"/>
              </a:rPr>
              <a:t>Looking for right pricing with deep deterministic policy gradient</a:t>
            </a:r>
            <a:endParaRPr lang="ru-RU" sz="1600" dirty="0">
              <a:latin typeface="Fedra Sans Pro Book" charset="0"/>
              <a:ea typeface="Fedra Sans Pro Book" charset="0"/>
              <a:cs typeface="Fedra Sans Pro Book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78479"/>
            <a:ext cx="2089298" cy="77067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10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Прямоугольник 17">
                <a:extLst>
                  <a:ext uri="{FF2B5EF4-FFF2-40B4-BE49-F238E27FC236}">
                    <a16:creationId xmlns:a16="http://schemas.microsoft.com/office/drawing/2014/main" xmlns="" id="{B740083E-2DA4-456C-AB1D-293D59912932}"/>
                  </a:ext>
                </a:extLst>
              </p:cNvPr>
              <p:cNvSpPr/>
              <p:nvPr/>
            </p:nvSpPr>
            <p:spPr>
              <a:xfrm>
                <a:off x="9738260" y="4269404"/>
                <a:ext cx="8255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ctr">
                  <a:buClr>
                    <a:schemeClr val="tx2"/>
                  </a:buClr>
                </a:pPr>
                <a:r>
                  <a:rPr lang="en-US" sz="1400" kern="0" dirty="0"/>
                  <a:t>Q-values</a:t>
                </a: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kern="0">
                          <a:latin typeface="Cambria Math"/>
                        </a:rPr>
                        <m:t>𝑡</m:t>
                      </m:r>
                      <m:r>
                        <a:rPr lang="en-US" sz="1400" b="0" i="0" kern="0" smtClean="0">
                          <a:latin typeface="Cambria Math"/>
                        </a:rPr>
                        <m:t>+</m:t>
                      </m:r>
                      <m:r>
                        <a:rPr lang="en-US" sz="1400" ker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ru-RU" sz="1400" kern="0" dirty="0"/>
              </a:p>
            </p:txBody>
          </p:sp>
        </mc:Choice>
        <mc:Fallback xmlns="">
          <p:sp>
            <p:nvSpPr>
              <p:cNvPr id="139" name="Прямоугольник 17">
                <a:extLst>
                  <a:ext uri="{FF2B5EF4-FFF2-40B4-BE49-F238E27FC236}">
                    <a16:creationId xmlns:a16="http://schemas.microsoft.com/office/drawing/2014/main" id="{B740083E-2DA4-456C-AB1D-293D5991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260" y="4269404"/>
                <a:ext cx="825500" cy="523220"/>
              </a:xfrm>
              <a:prstGeom prst="rect">
                <a:avLst/>
              </a:prstGeom>
              <a:blipFill>
                <a:blip r:embed="rId5"/>
                <a:stretch>
                  <a:fillRect l="-1471" t="-1163" r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Прямоугольник 100"/>
          <p:cNvSpPr/>
          <p:nvPr/>
        </p:nvSpPr>
        <p:spPr>
          <a:xfrm>
            <a:off x="6611754" y="1428883"/>
            <a:ext cx="45420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Stacking of base models through time</a:t>
            </a:r>
            <a:endParaRPr lang="ru-RU" sz="1600" dirty="0"/>
          </a:p>
        </p:txBody>
      </p:sp>
      <p:cxnSp>
        <p:nvCxnSpPr>
          <p:cNvPr id="129" name="Straight Arrow Connector 11">
            <a:extLst>
              <a:ext uri="{FF2B5EF4-FFF2-40B4-BE49-F238E27FC236}">
                <a16:creationId xmlns:a16="http://schemas.microsoft.com/office/drawing/2014/main" xmlns="" id="{19860A6B-131F-4EE5-B29A-B2AF164ECE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28310" y="2673743"/>
            <a:ext cx="12700" cy="1116000"/>
          </a:xfrm>
          <a:prstGeom prst="bentConnector3">
            <a:avLst>
              <a:gd name="adj1" fmla="val 246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3" name="Straight Arrow Connector 11">
            <a:extLst>
              <a:ext uri="{FF2B5EF4-FFF2-40B4-BE49-F238E27FC236}">
                <a16:creationId xmlns:a16="http://schemas.microsoft.com/office/drawing/2014/main" xmlns="" id="{19860A6B-131F-4EE5-B29A-B2AF164ECE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31200" y="3988490"/>
            <a:ext cx="12700" cy="1116000"/>
          </a:xfrm>
          <a:prstGeom prst="bentConnector3">
            <a:avLst>
              <a:gd name="adj1" fmla="val 246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5" name="Straight Arrow Connector 11">
            <a:extLst>
              <a:ext uri="{FF2B5EF4-FFF2-40B4-BE49-F238E27FC236}">
                <a16:creationId xmlns:a16="http://schemas.microsoft.com/office/drawing/2014/main" xmlns="" id="{19860A6B-131F-4EE5-B29A-B2AF164ECEB2}"/>
              </a:ext>
            </a:extLst>
          </p:cNvPr>
          <p:cNvCxnSpPr>
            <a:cxnSpLocks/>
          </p:cNvCxnSpPr>
          <p:nvPr/>
        </p:nvCxnSpPr>
        <p:spPr>
          <a:xfrm flipV="1">
            <a:off x="9423400" y="3988490"/>
            <a:ext cx="12700" cy="1116000"/>
          </a:xfrm>
          <a:prstGeom prst="bentConnector3">
            <a:avLst>
              <a:gd name="adj1" fmla="val 246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6" name="Straight Arrow Connector 11">
            <a:extLst>
              <a:ext uri="{FF2B5EF4-FFF2-40B4-BE49-F238E27FC236}">
                <a16:creationId xmlns:a16="http://schemas.microsoft.com/office/drawing/2014/main" xmlns="" id="{19860A6B-131F-4EE5-B29A-B2AF164ECEB2}"/>
              </a:ext>
            </a:extLst>
          </p:cNvPr>
          <p:cNvCxnSpPr>
            <a:cxnSpLocks/>
          </p:cNvCxnSpPr>
          <p:nvPr/>
        </p:nvCxnSpPr>
        <p:spPr>
          <a:xfrm flipV="1">
            <a:off x="9420510" y="2673743"/>
            <a:ext cx="12700" cy="1116000"/>
          </a:xfrm>
          <a:prstGeom prst="bentConnector3">
            <a:avLst>
              <a:gd name="adj1" fmla="val 246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Прямоугольник 93"/>
              <p:cNvSpPr/>
              <p:nvPr/>
            </p:nvSpPr>
            <p:spPr bwMode="auto">
              <a:xfrm>
                <a:off x="8341010" y="2265327"/>
                <a:ext cx="1080000" cy="612000"/>
              </a:xfrm>
              <a:prstGeom prst="rect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72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dirty="0"/>
                  <a:t>RL model</a:t>
                </a: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kern="0">
                          <a:latin typeface="Cambria Math"/>
                        </a:rPr>
                        <m:t>𝑡</m:t>
                      </m:r>
                      <m:r>
                        <a:rPr lang="en-US" sz="1400" b="0" i="0" kern="0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ru-RU" sz="1400" kern="0" dirty="0"/>
              </a:p>
            </p:txBody>
          </p:sp>
        </mc:Choice>
        <mc:Fallback xmlns="">
          <p:sp>
            <p:nvSpPr>
              <p:cNvPr id="94" name="Прямоугольник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41010" y="2265327"/>
                <a:ext cx="1080000" cy="61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Прямоугольник 121"/>
              <p:cNvSpPr/>
              <p:nvPr/>
            </p:nvSpPr>
            <p:spPr bwMode="auto">
              <a:xfrm>
                <a:off x="8341010" y="3570103"/>
                <a:ext cx="1080000" cy="612000"/>
              </a:xfrm>
              <a:prstGeom prst="rect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72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dirty="0"/>
                  <a:t>RL model</a:t>
                </a: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ker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ru-RU" sz="1400" kern="0" dirty="0"/>
              </a:p>
            </p:txBody>
          </p:sp>
        </mc:Choice>
        <mc:Fallback xmlns="">
          <p:sp>
            <p:nvSpPr>
              <p:cNvPr id="122" name="Прямоугольник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41010" y="3570103"/>
                <a:ext cx="1080000" cy="612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Прямоугольник 122"/>
              <p:cNvSpPr/>
              <p:nvPr/>
            </p:nvSpPr>
            <p:spPr bwMode="auto">
              <a:xfrm>
                <a:off x="8341010" y="4871172"/>
                <a:ext cx="1080000" cy="612000"/>
              </a:xfrm>
              <a:prstGeom prst="rect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72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dirty="0"/>
                  <a:t>RL model</a:t>
                </a: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kern="0">
                          <a:latin typeface="Cambria Math"/>
                        </a:rPr>
                        <m:t>𝑡</m:t>
                      </m:r>
                      <m:r>
                        <a:rPr lang="en-US" sz="1400" b="0" i="0" kern="0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ru-RU" sz="1400" kern="0" dirty="0"/>
              </a:p>
            </p:txBody>
          </p:sp>
        </mc:Choice>
        <mc:Fallback xmlns="">
          <p:sp>
            <p:nvSpPr>
              <p:cNvPr id="123" name="Прямоугольник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41010" y="4871172"/>
                <a:ext cx="1080000" cy="612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Прямоугольник 17">
                <a:extLst>
                  <a:ext uri="{FF2B5EF4-FFF2-40B4-BE49-F238E27FC236}">
                    <a16:creationId xmlns:a16="http://schemas.microsoft.com/office/drawing/2014/main" xmlns="" id="{B740083E-2DA4-456C-AB1D-293D59912932}"/>
                  </a:ext>
                </a:extLst>
              </p:cNvPr>
              <p:cNvSpPr/>
              <p:nvPr/>
            </p:nvSpPr>
            <p:spPr>
              <a:xfrm>
                <a:off x="9741970" y="2960833"/>
                <a:ext cx="8255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ctr">
                  <a:buClr>
                    <a:schemeClr val="tx2"/>
                  </a:buClr>
                </a:pPr>
                <a:r>
                  <a:rPr lang="en-US" sz="1400" kern="0" dirty="0"/>
                  <a:t>Q-values</a:t>
                </a: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ker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ru-RU" sz="1400" kern="0" dirty="0"/>
              </a:p>
            </p:txBody>
          </p:sp>
        </mc:Choice>
        <mc:Fallback xmlns="">
          <p:sp>
            <p:nvSpPr>
              <p:cNvPr id="140" name="Прямоугольник 17">
                <a:extLst>
                  <a:ext uri="{FF2B5EF4-FFF2-40B4-BE49-F238E27FC236}">
                    <a16:creationId xmlns:a16="http://schemas.microsoft.com/office/drawing/2014/main" id="{B740083E-2DA4-456C-AB1D-293D5991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970" y="2960833"/>
                <a:ext cx="825500" cy="523220"/>
              </a:xfrm>
              <a:prstGeom prst="rect">
                <a:avLst/>
              </a:prstGeom>
              <a:blipFill>
                <a:blip r:embed="rId9"/>
                <a:stretch>
                  <a:fillRect l="-1471" t="-2326" r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Прямоугольник 17">
                <a:extLst>
                  <a:ext uri="{FF2B5EF4-FFF2-40B4-BE49-F238E27FC236}">
                    <a16:creationId xmlns:a16="http://schemas.microsoft.com/office/drawing/2014/main" xmlns="" id="{B740083E-2DA4-456C-AB1D-293D59912932}"/>
                  </a:ext>
                </a:extLst>
              </p:cNvPr>
              <p:cNvSpPr/>
              <p:nvPr/>
            </p:nvSpPr>
            <p:spPr>
              <a:xfrm>
                <a:off x="7201970" y="2960833"/>
                <a:ext cx="8255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ctr">
                  <a:buClr>
                    <a:schemeClr val="tx2"/>
                  </a:buClr>
                </a:pPr>
                <a:r>
                  <a:rPr lang="en-US" sz="1400" kern="0" dirty="0"/>
                  <a:t>Portfolio</a:t>
                </a: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kern="0">
                          <a:latin typeface="Cambria Math"/>
                        </a:rPr>
                        <m:t>𝑡</m:t>
                      </m:r>
                      <m:r>
                        <a:rPr lang="en-US" sz="1400" ker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ru-RU" sz="1400" kern="0" dirty="0"/>
              </a:p>
            </p:txBody>
          </p:sp>
        </mc:Choice>
        <mc:Fallback xmlns="">
          <p:sp>
            <p:nvSpPr>
              <p:cNvPr id="141" name="Прямоугольник 17">
                <a:extLst>
                  <a:ext uri="{FF2B5EF4-FFF2-40B4-BE49-F238E27FC236}">
                    <a16:creationId xmlns:a16="http://schemas.microsoft.com/office/drawing/2014/main" id="{B740083E-2DA4-456C-AB1D-293D5991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970" y="2960833"/>
                <a:ext cx="825500" cy="523220"/>
              </a:xfrm>
              <a:prstGeom prst="rect">
                <a:avLst/>
              </a:prstGeom>
              <a:blipFill>
                <a:blip r:embed="rId10"/>
                <a:stretch>
                  <a:fillRect l="-1471" t="-2326" r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Прямоугольник 17">
                <a:extLst>
                  <a:ext uri="{FF2B5EF4-FFF2-40B4-BE49-F238E27FC236}">
                    <a16:creationId xmlns:a16="http://schemas.microsoft.com/office/drawing/2014/main" xmlns="" id="{B740083E-2DA4-456C-AB1D-293D59912932}"/>
                  </a:ext>
                </a:extLst>
              </p:cNvPr>
              <p:cNvSpPr/>
              <p:nvPr/>
            </p:nvSpPr>
            <p:spPr>
              <a:xfrm>
                <a:off x="7201970" y="4269404"/>
                <a:ext cx="8255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ctr">
                  <a:buClr>
                    <a:schemeClr val="tx2"/>
                  </a:buClr>
                </a:pPr>
                <a:r>
                  <a:rPr lang="en-US" sz="1400" kern="0" dirty="0"/>
                  <a:t>Portfolio</a:t>
                </a: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ker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ru-RU" sz="1400" kern="0" dirty="0"/>
              </a:p>
            </p:txBody>
          </p:sp>
        </mc:Choice>
        <mc:Fallback xmlns="">
          <p:sp>
            <p:nvSpPr>
              <p:cNvPr id="142" name="Прямоугольник 17">
                <a:extLst>
                  <a:ext uri="{FF2B5EF4-FFF2-40B4-BE49-F238E27FC236}">
                    <a16:creationId xmlns:a16="http://schemas.microsoft.com/office/drawing/2014/main" id="{B740083E-2DA4-456C-AB1D-293D5991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970" y="4269404"/>
                <a:ext cx="825500" cy="523220"/>
              </a:xfrm>
              <a:prstGeom prst="rect">
                <a:avLst/>
              </a:prstGeom>
              <a:blipFill>
                <a:blip r:embed="rId11"/>
                <a:stretch>
                  <a:fillRect l="-1471" t="-1163" r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1">
            <a:extLst>
              <a:ext uri="{FF2B5EF4-FFF2-40B4-BE49-F238E27FC236}">
                <a16:creationId xmlns:a16="http://schemas.microsoft.com/office/drawing/2014/main" xmlns="" id="{19860A6B-131F-4EE5-B29A-B2AF164ECEB2}"/>
              </a:ext>
            </a:extLst>
          </p:cNvPr>
          <p:cNvCxnSpPr>
            <a:cxnSpLocks/>
            <a:stCxn id="59" idx="3"/>
            <a:endCxn id="55" idx="3"/>
          </p:cNvCxnSpPr>
          <p:nvPr/>
        </p:nvCxnSpPr>
        <p:spPr>
          <a:xfrm flipV="1">
            <a:off x="4509134" y="2785754"/>
            <a:ext cx="1" cy="2360564"/>
          </a:xfrm>
          <a:prstGeom prst="bentConnector3">
            <a:avLst>
              <a:gd name="adj1" fmla="val 228601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Прямоугольник 17">
            <a:extLst>
              <a:ext uri="{FF2B5EF4-FFF2-40B4-BE49-F238E27FC236}">
                <a16:creationId xmlns:a16="http://schemas.microsoft.com/office/drawing/2014/main" xmlns="" id="{A66AE17A-B5AD-4596-AF0F-E5E74A481356}"/>
              </a:ext>
            </a:extLst>
          </p:cNvPr>
          <p:cNvSpPr/>
          <p:nvPr/>
        </p:nvSpPr>
        <p:spPr>
          <a:xfrm>
            <a:off x="908664" y="3004151"/>
            <a:ext cx="1309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</a:pPr>
            <a:r>
              <a:rPr lang="en-US" sz="1400" kern="0" dirty="0"/>
              <a:t>Current portfolio</a:t>
            </a:r>
          </a:p>
        </p:txBody>
      </p:sp>
      <p:sp>
        <p:nvSpPr>
          <p:cNvPr id="28" name="Прямоугольник 17">
            <a:extLst>
              <a:ext uri="{FF2B5EF4-FFF2-40B4-BE49-F238E27FC236}">
                <a16:creationId xmlns:a16="http://schemas.microsoft.com/office/drawing/2014/main" xmlns="" id="{5AD9BD43-EA9D-4A0B-93CC-C76275031637}"/>
              </a:ext>
            </a:extLst>
          </p:cNvPr>
          <p:cNvSpPr/>
          <p:nvPr/>
        </p:nvSpPr>
        <p:spPr>
          <a:xfrm>
            <a:off x="908664" y="3884272"/>
            <a:ext cx="13154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</a:pPr>
            <a:r>
              <a:rPr lang="en-US" sz="1400" kern="0" dirty="0"/>
              <a:t>Future liquidity requirements</a:t>
            </a:r>
            <a:endParaRPr lang="ru-RU" sz="1400" kern="0" dirty="0"/>
          </a:p>
        </p:txBody>
      </p:sp>
      <p:cxnSp>
        <p:nvCxnSpPr>
          <p:cNvPr id="32" name="Straight Arrow Connector 11">
            <a:extLst>
              <a:ext uri="{FF2B5EF4-FFF2-40B4-BE49-F238E27FC236}">
                <a16:creationId xmlns:a16="http://schemas.microsoft.com/office/drawing/2014/main" xmlns="" id="{19860A6B-131F-4EE5-B29A-B2AF164ECEB2}"/>
              </a:ext>
            </a:extLst>
          </p:cNvPr>
          <p:cNvCxnSpPr>
            <a:cxnSpLocks/>
          </p:cNvCxnSpPr>
          <p:nvPr/>
        </p:nvCxnSpPr>
        <p:spPr>
          <a:xfrm>
            <a:off x="908664" y="3525806"/>
            <a:ext cx="1800000" cy="1620000"/>
          </a:xfrm>
          <a:prstGeom prst="bentConnector3">
            <a:avLst>
              <a:gd name="adj1" fmla="val 7301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Прямоугольник 17">
            <a:extLst>
              <a:ext uri="{FF2B5EF4-FFF2-40B4-BE49-F238E27FC236}">
                <a16:creationId xmlns:a16="http://schemas.microsoft.com/office/drawing/2014/main" xmlns="" id="{C71A6265-00C6-498B-960F-8C84E6CD57C7}"/>
              </a:ext>
            </a:extLst>
          </p:cNvPr>
          <p:cNvSpPr/>
          <p:nvPr/>
        </p:nvSpPr>
        <p:spPr>
          <a:xfrm>
            <a:off x="2641600" y="3748044"/>
            <a:ext cx="962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</a:pPr>
            <a:r>
              <a:rPr lang="en-US" sz="1400" kern="0" dirty="0"/>
              <a:t>Interest rate curve</a:t>
            </a:r>
            <a:endParaRPr lang="ru-RU" sz="1400" kern="0" dirty="0"/>
          </a:p>
        </p:txBody>
      </p:sp>
      <p:sp>
        <p:nvSpPr>
          <p:cNvPr id="38" name="Прямоугольник 17">
            <a:extLst>
              <a:ext uri="{FF2B5EF4-FFF2-40B4-BE49-F238E27FC236}">
                <a16:creationId xmlns:a16="http://schemas.microsoft.com/office/drawing/2014/main" xmlns="" id="{B740083E-2DA4-456C-AB1D-293D59912932}"/>
              </a:ext>
            </a:extLst>
          </p:cNvPr>
          <p:cNvSpPr/>
          <p:nvPr/>
        </p:nvSpPr>
        <p:spPr>
          <a:xfrm>
            <a:off x="4740309" y="3855765"/>
            <a:ext cx="825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buClr>
                <a:schemeClr val="tx2"/>
              </a:buClr>
            </a:pPr>
            <a:r>
              <a:rPr lang="en-US" sz="1400" kern="0" dirty="0"/>
              <a:t>Q-values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2707160" y="2011971"/>
            <a:ext cx="1801975" cy="1547565"/>
            <a:chOff x="5821200" y="2008434"/>
            <a:chExt cx="1801975" cy="1547565"/>
          </a:xfrm>
        </p:grpSpPr>
        <p:sp>
          <p:nvSpPr>
            <p:cNvPr id="55" name="Прямоугольник 54"/>
            <p:cNvSpPr/>
            <p:nvPr/>
          </p:nvSpPr>
          <p:spPr bwMode="auto">
            <a:xfrm>
              <a:off x="5821200" y="2008434"/>
              <a:ext cx="1801975" cy="1547565"/>
            </a:xfrm>
            <a:prstGeom prst="rect">
              <a:avLst/>
            </a:prstGeom>
            <a:solidFill>
              <a:schemeClr val="bg1">
                <a:lumMod val="95000"/>
                <a:alpha val="67000"/>
              </a:schemeClr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72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/>
                <a:t>Policy network</a:t>
              </a:r>
              <a:endParaRPr lang="ru-RU" sz="1400" dirty="0"/>
            </a:p>
          </p:txBody>
        </p:sp>
        <p:grpSp>
          <p:nvGrpSpPr>
            <p:cNvPr id="56" name="Группа 55"/>
            <p:cNvGrpSpPr/>
            <p:nvPr/>
          </p:nvGrpSpPr>
          <p:grpSpPr>
            <a:xfrm>
              <a:off x="5936751" y="2391721"/>
              <a:ext cx="1686424" cy="1048787"/>
              <a:chOff x="6101851" y="2283771"/>
              <a:chExt cx="1686424" cy="1048787"/>
            </a:xfrm>
          </p:grpSpPr>
          <p:sp>
            <p:nvSpPr>
              <p:cNvPr id="34" name="Прямоугольник 33"/>
              <p:cNvSpPr/>
              <p:nvPr/>
            </p:nvSpPr>
            <p:spPr bwMode="auto">
              <a:xfrm>
                <a:off x="6101851" y="2283771"/>
                <a:ext cx="1369710" cy="150633"/>
              </a:xfrm>
              <a:prstGeom prst="rect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dirty="0"/>
                  <a:t>Input layer</a:t>
                </a:r>
              </a:p>
            </p:txBody>
          </p:sp>
          <p:sp>
            <p:nvSpPr>
              <p:cNvPr id="42" name="Прямоугольник 41"/>
              <p:cNvSpPr/>
              <p:nvPr/>
            </p:nvSpPr>
            <p:spPr bwMode="auto">
              <a:xfrm>
                <a:off x="6103754" y="2552862"/>
                <a:ext cx="1369710" cy="150633"/>
              </a:xfrm>
              <a:prstGeom prst="rect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dirty="0"/>
                  <a:t>Dense layer</a:t>
                </a:r>
              </a:p>
            </p:txBody>
          </p:sp>
          <p:sp>
            <p:nvSpPr>
              <p:cNvPr id="43" name="Прямоугольник 42"/>
              <p:cNvSpPr/>
              <p:nvPr/>
            </p:nvSpPr>
            <p:spPr bwMode="auto">
              <a:xfrm>
                <a:off x="6103754" y="2745277"/>
                <a:ext cx="1367806" cy="150633"/>
              </a:xfrm>
              <a:prstGeom prst="rect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dirty="0"/>
                  <a:t>Parametric </a:t>
                </a:r>
                <a:r>
                  <a:rPr lang="en-US" sz="1100" dirty="0" err="1"/>
                  <a:t>ReLU</a:t>
                </a:r>
                <a:endParaRPr lang="en-US" sz="1100" dirty="0"/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7546433" y="2603396"/>
                <a:ext cx="241842" cy="241980"/>
              </a:xfrm>
              <a:prstGeom prst="rect">
                <a:avLst/>
              </a:prstGeom>
            </p:spPr>
            <p:txBody>
              <a:bodyPr wrap="square" lIns="36000" tIns="36000" rIns="36000" bIns="36000" anchor="ctr" anchorCtr="0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dirty="0"/>
                  <a:t>3x</a:t>
                </a:r>
              </a:p>
            </p:txBody>
          </p:sp>
          <p:sp>
            <p:nvSpPr>
              <p:cNvPr id="46" name="Прямоугольник 45"/>
              <p:cNvSpPr/>
              <p:nvPr/>
            </p:nvSpPr>
            <p:spPr bwMode="auto">
              <a:xfrm>
                <a:off x="6103754" y="2989510"/>
                <a:ext cx="1369710" cy="150633"/>
              </a:xfrm>
              <a:prstGeom prst="rect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dirty="0"/>
                  <a:t>Dense layer</a:t>
                </a:r>
              </a:p>
            </p:txBody>
          </p:sp>
          <p:sp>
            <p:nvSpPr>
              <p:cNvPr id="47" name="Прямоугольник 46"/>
              <p:cNvSpPr/>
              <p:nvPr/>
            </p:nvSpPr>
            <p:spPr bwMode="auto">
              <a:xfrm>
                <a:off x="6103754" y="3181925"/>
                <a:ext cx="1369710" cy="150633"/>
              </a:xfrm>
              <a:prstGeom prst="rect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dirty="0" err="1"/>
                  <a:t>Tanh</a:t>
                </a:r>
                <a:endParaRPr lang="en-US" sz="1100" dirty="0"/>
              </a:p>
            </p:txBody>
          </p:sp>
          <p:cxnSp>
            <p:nvCxnSpPr>
              <p:cNvPr id="53" name="Скругленная соединительная линия 52"/>
              <p:cNvCxnSpPr>
                <a:stCxn id="42" idx="3"/>
                <a:endCxn id="43" idx="3"/>
              </p:cNvCxnSpPr>
              <p:nvPr/>
            </p:nvCxnSpPr>
            <p:spPr>
              <a:xfrm flipH="1">
                <a:off x="7471560" y="2628179"/>
                <a:ext cx="1904" cy="192415"/>
              </a:xfrm>
              <a:prstGeom prst="curvedConnector3">
                <a:avLst>
                  <a:gd name="adj1" fmla="val -450236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Группа 57"/>
          <p:cNvGrpSpPr/>
          <p:nvPr/>
        </p:nvGrpSpPr>
        <p:grpSpPr>
          <a:xfrm>
            <a:off x="2707159" y="4459773"/>
            <a:ext cx="1801975" cy="1373090"/>
            <a:chOff x="5821200" y="2008435"/>
            <a:chExt cx="1801975" cy="1373090"/>
          </a:xfrm>
        </p:grpSpPr>
        <p:sp>
          <p:nvSpPr>
            <p:cNvPr id="59" name="Прямоугольник 58"/>
            <p:cNvSpPr/>
            <p:nvPr/>
          </p:nvSpPr>
          <p:spPr bwMode="auto">
            <a:xfrm>
              <a:off x="5821200" y="2008435"/>
              <a:ext cx="1801975" cy="1373090"/>
            </a:xfrm>
            <a:prstGeom prst="rect">
              <a:avLst/>
            </a:prstGeom>
            <a:solidFill>
              <a:schemeClr val="bg1">
                <a:lumMod val="95000"/>
                <a:alpha val="67000"/>
              </a:schemeClr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72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/>
                <a:t>Q-network</a:t>
              </a:r>
              <a:endParaRPr lang="ru-RU" sz="1400" dirty="0"/>
            </a:p>
          </p:txBody>
        </p:sp>
        <p:grpSp>
          <p:nvGrpSpPr>
            <p:cNvPr id="60" name="Группа 59"/>
            <p:cNvGrpSpPr/>
            <p:nvPr/>
          </p:nvGrpSpPr>
          <p:grpSpPr>
            <a:xfrm>
              <a:off x="5938654" y="2391721"/>
              <a:ext cx="1684521" cy="856372"/>
              <a:chOff x="6103754" y="2283771"/>
              <a:chExt cx="1684521" cy="856372"/>
            </a:xfrm>
          </p:grpSpPr>
          <p:sp>
            <p:nvSpPr>
              <p:cNvPr id="61" name="Прямоугольник 60"/>
              <p:cNvSpPr/>
              <p:nvPr/>
            </p:nvSpPr>
            <p:spPr bwMode="auto">
              <a:xfrm>
                <a:off x="6104231" y="2283771"/>
                <a:ext cx="1367329" cy="150633"/>
              </a:xfrm>
              <a:prstGeom prst="rect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dirty="0"/>
                  <a:t>Input layer</a:t>
                </a:r>
              </a:p>
            </p:txBody>
          </p:sp>
          <p:sp>
            <p:nvSpPr>
              <p:cNvPr id="64" name="Прямоугольник 63"/>
              <p:cNvSpPr/>
              <p:nvPr/>
            </p:nvSpPr>
            <p:spPr>
              <a:xfrm>
                <a:off x="7546433" y="2603396"/>
                <a:ext cx="241842" cy="241980"/>
              </a:xfrm>
              <a:prstGeom prst="rect">
                <a:avLst/>
              </a:prstGeom>
            </p:spPr>
            <p:txBody>
              <a:bodyPr wrap="square" lIns="36000" tIns="36000" rIns="36000" bIns="36000" anchor="ctr" anchorCtr="0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dirty="0"/>
                  <a:t>3x</a:t>
                </a:r>
              </a:p>
            </p:txBody>
          </p:sp>
          <p:sp>
            <p:nvSpPr>
              <p:cNvPr id="65" name="Прямоугольник 64"/>
              <p:cNvSpPr/>
              <p:nvPr/>
            </p:nvSpPr>
            <p:spPr bwMode="auto">
              <a:xfrm>
                <a:off x="6103754" y="2989510"/>
                <a:ext cx="1369710" cy="150633"/>
              </a:xfrm>
              <a:prstGeom prst="rect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100" dirty="0"/>
                  <a:t>Dense layer</a:t>
                </a:r>
              </a:p>
            </p:txBody>
          </p:sp>
        </p:grpSp>
      </p:grpSp>
      <p:cxnSp>
        <p:nvCxnSpPr>
          <p:cNvPr id="68" name="Прямая со стрелкой 67"/>
          <p:cNvCxnSpPr/>
          <p:nvPr/>
        </p:nvCxnSpPr>
        <p:spPr bwMode="auto">
          <a:xfrm>
            <a:off x="3609417" y="3559536"/>
            <a:ext cx="0" cy="9002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11">
            <a:extLst>
              <a:ext uri="{FF2B5EF4-FFF2-40B4-BE49-F238E27FC236}">
                <a16:creationId xmlns:a16="http://schemas.microsoft.com/office/drawing/2014/main" xmlns="" id="{19860A6B-131F-4EE5-B29A-B2AF164ECEB2}"/>
              </a:ext>
            </a:extLst>
          </p:cNvPr>
          <p:cNvCxnSpPr>
            <a:cxnSpLocks/>
          </p:cNvCxnSpPr>
          <p:nvPr/>
        </p:nvCxnSpPr>
        <p:spPr>
          <a:xfrm flipV="1">
            <a:off x="903900" y="2785754"/>
            <a:ext cx="1800000" cy="1620000"/>
          </a:xfrm>
          <a:prstGeom prst="bentConnector3">
            <a:avLst>
              <a:gd name="adj1" fmla="val 7328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Прямоугольник 99"/>
          <p:cNvSpPr/>
          <p:nvPr/>
        </p:nvSpPr>
        <p:spPr>
          <a:xfrm>
            <a:off x="1111250" y="1428883"/>
            <a:ext cx="4997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Base reinforcement learning model architecture</a:t>
            </a:r>
            <a:endParaRPr lang="ru-RU" sz="1600" dirty="0"/>
          </a:p>
        </p:txBody>
      </p:sp>
      <p:sp>
        <p:nvSpPr>
          <p:cNvPr id="157" name="Прямоугольник 156"/>
          <p:cNvSpPr/>
          <p:nvPr/>
        </p:nvSpPr>
        <p:spPr bwMode="auto">
          <a:xfrm>
            <a:off x="2825091" y="5112149"/>
            <a:ext cx="1369710" cy="150633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sz="1100" dirty="0"/>
              <a:t>Dense layer</a:t>
            </a:r>
          </a:p>
        </p:txBody>
      </p:sp>
      <p:sp>
        <p:nvSpPr>
          <p:cNvPr id="158" name="Прямоугольник 157"/>
          <p:cNvSpPr/>
          <p:nvPr/>
        </p:nvSpPr>
        <p:spPr bwMode="auto">
          <a:xfrm>
            <a:off x="2825091" y="5304564"/>
            <a:ext cx="1367806" cy="150633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sz="1100" dirty="0"/>
              <a:t>Parametric </a:t>
            </a:r>
            <a:r>
              <a:rPr lang="en-US" sz="1100" dirty="0" err="1"/>
              <a:t>ReLU</a:t>
            </a:r>
            <a:endParaRPr lang="en-US" sz="1100" dirty="0"/>
          </a:p>
        </p:txBody>
      </p:sp>
      <p:cxnSp>
        <p:nvCxnSpPr>
          <p:cNvPr id="159" name="Скругленная соединительная линия 158"/>
          <p:cNvCxnSpPr>
            <a:stCxn id="157" idx="3"/>
            <a:endCxn id="158" idx="3"/>
          </p:cNvCxnSpPr>
          <p:nvPr/>
        </p:nvCxnSpPr>
        <p:spPr>
          <a:xfrm flipH="1">
            <a:off x="4192897" y="5187466"/>
            <a:ext cx="1904" cy="192415"/>
          </a:xfrm>
          <a:prstGeom prst="curvedConnector3">
            <a:avLst>
              <a:gd name="adj1" fmla="val -45023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1549395" y="6097118"/>
            <a:ext cx="79671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lvl="1" indent="-227013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kern="0" dirty="0"/>
              <a:t>Exploration process</a:t>
            </a:r>
            <a:r>
              <a:rPr lang="ru-RU" sz="1400" kern="0" dirty="0"/>
              <a:t> </a:t>
            </a:r>
            <a:r>
              <a:rPr lang="en-US" sz="1400" kern="0" dirty="0"/>
              <a:t>is done according to a truncated normal distribution with shrinking variance</a:t>
            </a:r>
            <a:endParaRPr lang="ru-RU" sz="1400" kern="0" dirty="0"/>
          </a:p>
        </p:txBody>
      </p:sp>
    </p:spTree>
    <p:extLst>
      <p:ext uri="{BB962C8B-B14F-4D97-AF65-F5344CB8AC3E}">
        <p14:creationId xmlns:p14="http://schemas.microsoft.com/office/powerpoint/2010/main" val="767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16"/>
            <a:ext cx="12207508" cy="1101843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636588" y="203820"/>
            <a:ext cx="8151812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Fedra Sans Pro Book" charset="0"/>
                <a:ea typeface="Fedra Sans Pro Book" charset="0"/>
                <a:cs typeface="Fedra Sans Pro Book" charset="0"/>
              </a:rPr>
              <a:t>An example of corporate deposits pricing (1 out of 2)</a:t>
            </a:r>
            <a:endParaRPr lang="ru-RU" sz="1600" dirty="0">
              <a:latin typeface="Fedra Sans Pro Book" charset="0"/>
              <a:ea typeface="Fedra Sans Pro Book" charset="0"/>
              <a:cs typeface="Fedra Sans Pro Book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78479"/>
            <a:ext cx="2089298" cy="77067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11</a:t>
            </a:fld>
            <a:endParaRPr lang="ru-RU" dirty="0"/>
          </a:p>
        </p:txBody>
      </p:sp>
      <p:grpSp>
        <p:nvGrpSpPr>
          <p:cNvPr id="9" name="Группа 8"/>
          <p:cNvGrpSpPr>
            <a:grpSpLocks noChangeAspect="1"/>
          </p:cNvGrpSpPr>
          <p:nvPr/>
        </p:nvGrpSpPr>
        <p:grpSpPr>
          <a:xfrm>
            <a:off x="1888566" y="3810559"/>
            <a:ext cx="8312081" cy="2484000"/>
            <a:chOff x="1583763" y="3639531"/>
            <a:chExt cx="8886826" cy="2655758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842529" y="3993732"/>
              <a:ext cx="8506383" cy="2071617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" name="Группа 3"/>
            <p:cNvGrpSpPr/>
            <p:nvPr/>
          </p:nvGrpSpPr>
          <p:grpSpPr>
            <a:xfrm>
              <a:off x="1583763" y="3639531"/>
              <a:ext cx="8886826" cy="2655758"/>
              <a:chOff x="1667583" y="3631911"/>
              <a:chExt cx="8886826" cy="2655758"/>
            </a:xfrm>
          </p:grpSpPr>
          <p:grpSp>
            <p:nvGrpSpPr>
              <p:cNvPr id="49" name="Группа 48"/>
              <p:cNvGrpSpPr/>
              <p:nvPr/>
            </p:nvGrpSpPr>
            <p:grpSpPr>
              <a:xfrm>
                <a:off x="1667583" y="3965158"/>
                <a:ext cx="8886826" cy="2322511"/>
                <a:chOff x="1096461" y="3758884"/>
                <a:chExt cx="8886826" cy="2322511"/>
              </a:xfrm>
            </p:grpSpPr>
            <p:pic>
              <p:nvPicPr>
                <p:cNvPr id="50" name="Picture 3" descr="C:\Users\Mitsik-OM\Desktop\untitled.png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639" b="1"/>
                <a:stretch/>
              </p:blipFill>
              <p:spPr bwMode="auto">
                <a:xfrm>
                  <a:off x="1096461" y="3758884"/>
                  <a:ext cx="8886826" cy="23225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3" descr="C:\Users\Mitsik-OM\Desktop\untitled.png"/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00B050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rightnessContrast bright="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38" t="11315" r="1871" b="9079"/>
                <a:stretch/>
              </p:blipFill>
              <p:spPr bwMode="auto">
                <a:xfrm>
                  <a:off x="1383800" y="3849619"/>
                  <a:ext cx="8432802" cy="20018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Прямоугольник 51"/>
              <p:cNvSpPr/>
              <p:nvPr/>
            </p:nvSpPr>
            <p:spPr>
              <a:xfrm>
                <a:off x="1954922" y="3631911"/>
                <a:ext cx="8432800" cy="3290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Initial portfolio structure (6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June 2018)</a:t>
                </a:r>
                <a:endParaRPr lang="ru-RU" sz="1400" dirty="0"/>
              </a:p>
            </p:txBody>
          </p:sp>
          <p:sp>
            <p:nvSpPr>
              <p:cNvPr id="67" name="Прямоугольник 66"/>
              <p:cNvSpPr/>
              <p:nvPr/>
            </p:nvSpPr>
            <p:spPr>
              <a:xfrm>
                <a:off x="1817762" y="3634223"/>
                <a:ext cx="107021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RUB </a:t>
                </a:r>
                <a:r>
                  <a:rPr lang="en-US" sz="1400" dirty="0" err="1"/>
                  <a:t>bn</a:t>
                </a:r>
                <a:endParaRPr lang="ru-RU" sz="1400" dirty="0"/>
              </a:p>
            </p:txBody>
          </p:sp>
        </p:grpSp>
      </p:grpSp>
      <p:sp>
        <p:nvSpPr>
          <p:cNvPr id="48" name="Прямоугольник 17">
            <a:extLst>
              <a:ext uri="{FF2B5EF4-FFF2-40B4-BE49-F238E27FC236}">
                <a16:creationId xmlns:a16="http://schemas.microsoft.com/office/drawing/2014/main" xmlns="" id="{A66AE17A-B5AD-4596-AF0F-E5E74A481356}"/>
              </a:ext>
            </a:extLst>
          </p:cNvPr>
          <p:cNvSpPr/>
          <p:nvPr/>
        </p:nvSpPr>
        <p:spPr>
          <a:xfrm>
            <a:off x="1193800" y="1514798"/>
            <a:ext cx="606213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Lets consider the problem of pricing short-term ruble-denominated large corporate client deposits on a daily basis</a:t>
            </a:r>
          </a:p>
          <a:p>
            <a:pPr marL="171450" lvl="1" indent="-171450"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Terms of new deposits are split into 6 buckets of roughly same size for simplification</a:t>
            </a:r>
          </a:p>
          <a:p>
            <a:pPr marL="171450" lvl="1" indent="-171450"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What should be interest rate curve as of the pricing date (7</a:t>
            </a:r>
            <a:r>
              <a:rPr lang="en-US" sz="1400" baseline="30000" dirty="0"/>
              <a:t>th</a:t>
            </a:r>
            <a:r>
              <a:rPr lang="en-US" sz="1400" dirty="0"/>
              <a:t> June 2018) given the expected liquidity requirements of the bank?</a:t>
            </a:r>
          </a:p>
          <a:p>
            <a:pPr marL="171450" lvl="1" indent="-171450"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What is expected portfolio volume and structure given this pricing?</a:t>
            </a: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06844"/>
              </p:ext>
            </p:extLst>
          </p:nvPr>
        </p:nvGraphicFramePr>
        <p:xfrm>
          <a:off x="7969674" y="1880431"/>
          <a:ext cx="3042920" cy="1529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3698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1D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6000" marB="36000">
                    <a:solidFill>
                      <a:schemeClr val="bg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day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6000" marB="36000">
                    <a:solidFill>
                      <a:schemeClr val="bg2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34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1W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6000" marB="36000">
                    <a:solidFill>
                      <a:schemeClr val="bg2">
                        <a:lumMod val="9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days – 1 week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6000" marB="36000">
                    <a:solidFill>
                      <a:schemeClr val="bg2">
                        <a:lumMod val="90000"/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34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2W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6000" marB="36000">
                    <a:solidFill>
                      <a:schemeClr val="bg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week – 2 weeks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6000" marB="36000">
                    <a:solidFill>
                      <a:schemeClr val="bg2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34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1M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6000" marB="36000">
                    <a:solidFill>
                      <a:schemeClr val="bg2">
                        <a:lumMod val="9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weeks – 1 month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6000" marB="36000">
                    <a:solidFill>
                      <a:schemeClr val="bg2">
                        <a:lumMod val="90000"/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34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2M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6000" marB="36000">
                    <a:solidFill>
                      <a:schemeClr val="bg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month – 2 months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6000" marB="36000">
                    <a:solidFill>
                      <a:schemeClr val="bg2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34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3M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6000" marB="36000">
                    <a:solidFill>
                      <a:schemeClr val="bg2">
                        <a:lumMod val="9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months – 3 months</a:t>
                      </a:r>
                      <a:endParaRPr lang="ru-RU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6000" marB="36000">
                    <a:solidFill>
                      <a:schemeClr val="bg2">
                        <a:lumMod val="90000"/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4" name="Прямоугольник 73"/>
          <p:cNvSpPr/>
          <p:nvPr/>
        </p:nvSpPr>
        <p:spPr>
          <a:xfrm>
            <a:off x="7961207" y="1507187"/>
            <a:ext cx="3042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Term buckets of deposits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908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16"/>
            <a:ext cx="12207508" cy="1101843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636588" y="203820"/>
            <a:ext cx="7974012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Fedra Sans Pro Book" charset="0"/>
                <a:ea typeface="Fedra Sans Pro Book" charset="0"/>
                <a:cs typeface="Fedra Sans Pro Book" charset="0"/>
              </a:rPr>
              <a:t>An example of corporate deposits pricing (2 out of 2)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78479"/>
            <a:ext cx="2089298" cy="77067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12</a:t>
            </a:fld>
            <a:endParaRPr lang="ru-RU" dirty="0"/>
          </a:p>
        </p:txBody>
      </p:sp>
      <p:sp>
        <p:nvSpPr>
          <p:cNvPr id="34" name="Прямоугольник 17">
            <a:extLst>
              <a:ext uri="{FF2B5EF4-FFF2-40B4-BE49-F238E27FC236}">
                <a16:creationId xmlns:a16="http://schemas.microsoft.com/office/drawing/2014/main" xmlns="" id="{A66AE17A-B5AD-4596-AF0F-E5E74A481356}"/>
              </a:ext>
            </a:extLst>
          </p:cNvPr>
          <p:cNvSpPr/>
          <p:nvPr/>
        </p:nvSpPr>
        <p:spPr>
          <a:xfrm>
            <a:off x="466704" y="1371488"/>
            <a:ext cx="5187278" cy="338554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marL="0" lvl="1" algn="ctr">
              <a:spcBef>
                <a:spcPts val="400"/>
              </a:spcBef>
              <a:spcAft>
                <a:spcPts val="500"/>
              </a:spcAft>
              <a:buClr>
                <a:schemeClr val="tx2"/>
              </a:buClr>
            </a:pPr>
            <a:r>
              <a:rPr lang="en-US" sz="1600" kern="0" dirty="0"/>
              <a:t>Goal  →  maintain the same portfolio volume during 2 weeks</a:t>
            </a:r>
            <a:endParaRPr lang="ru-RU" sz="1600" kern="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466704" y="4804608"/>
            <a:ext cx="5187278" cy="1404000"/>
            <a:chOff x="596244" y="4979868"/>
            <a:chExt cx="5187278" cy="1404000"/>
          </a:xfrm>
        </p:grpSpPr>
        <p:sp>
          <p:nvSpPr>
            <p:cNvPr id="29" name="Прямоугольник 28"/>
            <p:cNvSpPr/>
            <p:nvPr/>
          </p:nvSpPr>
          <p:spPr bwMode="auto">
            <a:xfrm>
              <a:off x="596244" y="4979868"/>
              <a:ext cx="5187278" cy="1404000"/>
            </a:xfrm>
            <a:prstGeom prst="rect">
              <a:avLst/>
            </a:prstGeom>
            <a:solidFill>
              <a:schemeClr val="bg1">
                <a:lumMod val="95000"/>
                <a:alpha val="67000"/>
              </a:schemeClr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endParaRPr lang="ru-RU" sz="1600" dirty="0"/>
            </a:p>
          </p:txBody>
        </p:sp>
        <p:grpSp>
          <p:nvGrpSpPr>
            <p:cNvPr id="38" name="Group 20">
              <a:extLst>
                <a:ext uri="{FF2B5EF4-FFF2-40B4-BE49-F238E27FC236}">
                  <a16:creationId xmlns:a16="http://schemas.microsoft.com/office/drawing/2014/main" xmlns="" id="{A2C30884-857B-41B9-B567-644DF9683601}"/>
                </a:ext>
              </a:extLst>
            </p:cNvPr>
            <p:cNvGrpSpPr/>
            <p:nvPr/>
          </p:nvGrpSpPr>
          <p:grpSpPr>
            <a:xfrm>
              <a:off x="636587" y="5296282"/>
              <a:ext cx="5091860" cy="1053422"/>
              <a:chOff x="1698266" y="3767652"/>
              <a:chExt cx="4991366" cy="1053422"/>
            </a:xfrm>
          </p:grpSpPr>
          <p:pic>
            <p:nvPicPr>
              <p:cNvPr id="39" name="Picture 13">
                <a:extLst>
                  <a:ext uri="{FF2B5EF4-FFF2-40B4-BE49-F238E27FC236}">
                    <a16:creationId xmlns:a16="http://schemas.microsoft.com/office/drawing/2014/main" xmlns="" id="{62128CAB-1683-4905-8642-F7FEBF0C54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contrast="-20000"/>
                        </a14:imgEffect>
                      </a14:imgLayer>
                    </a14:imgProps>
                  </a:ext>
                </a:extLst>
              </a:blip>
              <a:srcRect t="16220"/>
              <a:stretch/>
            </p:blipFill>
            <p:spPr>
              <a:xfrm>
                <a:off x="2117006" y="3767652"/>
                <a:ext cx="4572626" cy="1053422"/>
              </a:xfrm>
              <a:prstGeom prst="rect">
                <a:avLst/>
              </a:prstGeom>
            </p:spPr>
          </p:pic>
          <p:sp>
            <p:nvSpPr>
              <p:cNvPr id="40" name="Rectangle 16">
                <a:extLst>
                  <a:ext uri="{FF2B5EF4-FFF2-40B4-BE49-F238E27FC236}">
                    <a16:creationId xmlns:a16="http://schemas.microsoft.com/office/drawing/2014/main" xmlns="" id="{2AF2031B-FA15-4589-A7F0-EF14EF336AA2}"/>
                  </a:ext>
                </a:extLst>
              </p:cNvPr>
              <p:cNvSpPr/>
              <p:nvPr/>
            </p:nvSpPr>
            <p:spPr>
              <a:xfrm>
                <a:off x="1698266" y="3805411"/>
                <a:ext cx="402674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ru-RU" sz="1000" kern="0" dirty="0"/>
                  <a:t>1</a:t>
                </a:r>
                <a:r>
                  <a:rPr lang="en-US" sz="1000" kern="0" dirty="0"/>
                  <a:t>D</a:t>
                </a:r>
                <a:r>
                  <a:rPr lang="ru-RU" sz="1000" kern="0" dirty="0"/>
                  <a:t>:</a:t>
                </a:r>
              </a:p>
              <a:p>
                <a:pPr algn="r"/>
                <a:r>
                  <a:rPr lang="en-US" sz="1000" kern="0" dirty="0"/>
                  <a:t>1W</a:t>
                </a:r>
                <a:r>
                  <a:rPr lang="ru-RU" sz="1000" kern="0" dirty="0"/>
                  <a:t>:</a:t>
                </a:r>
              </a:p>
              <a:p>
                <a:pPr algn="r"/>
                <a:r>
                  <a:rPr lang="en-US" sz="1000" kern="0" dirty="0"/>
                  <a:t>2W</a:t>
                </a:r>
                <a:r>
                  <a:rPr lang="ru-RU" sz="1000" kern="0" dirty="0"/>
                  <a:t>:</a:t>
                </a:r>
              </a:p>
              <a:p>
                <a:pPr algn="r"/>
                <a:r>
                  <a:rPr lang="en-US" sz="1000" kern="0" dirty="0"/>
                  <a:t>1M</a:t>
                </a:r>
                <a:r>
                  <a:rPr lang="ru-RU" sz="1000" kern="0" dirty="0"/>
                  <a:t>:</a:t>
                </a:r>
              </a:p>
              <a:p>
                <a:pPr algn="r"/>
                <a:r>
                  <a:rPr lang="en-US" sz="1000" kern="0" dirty="0"/>
                  <a:t>2M</a:t>
                </a:r>
                <a:r>
                  <a:rPr lang="ru-RU" sz="1000" kern="0" dirty="0"/>
                  <a:t>:</a:t>
                </a:r>
              </a:p>
              <a:p>
                <a:pPr algn="r"/>
                <a:r>
                  <a:rPr lang="en-US" sz="1000" kern="0" dirty="0"/>
                  <a:t>3M</a:t>
                </a:r>
                <a:r>
                  <a:rPr lang="ru-RU" sz="1000" kern="0" dirty="0"/>
                  <a:t>:</a:t>
                </a:r>
                <a:endParaRPr lang="en-US" sz="1000" kern="0" dirty="0"/>
              </a:p>
            </p:txBody>
          </p:sp>
        </p:grpSp>
        <p:cxnSp>
          <p:nvCxnSpPr>
            <p:cNvPr id="41" name="Straight Connector 5">
              <a:extLst>
                <a:ext uri="{FF2B5EF4-FFF2-40B4-BE49-F238E27FC236}">
                  <a16:creationId xmlns:a16="http://schemas.microsoft.com/office/drawing/2014/main" xmlns="" id="{FAEBDF58-5023-40C7-B092-DCF1F249E2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142" y="5296282"/>
              <a:ext cx="48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77731" y="5027387"/>
              <a:ext cx="4620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kern="0" dirty="0"/>
                <a:t>Jun-7        Jun-8        Jun-9        Jun-13      Jun-14      Jun-15      Jun-18      Jun-19      Jun-20</a:t>
              </a:r>
              <a:endParaRPr lang="ru-RU" sz="1000" kern="0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042606" y="5046132"/>
              <a:ext cx="509970" cy="1283231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6550675" y="4808234"/>
            <a:ext cx="5187278" cy="1404000"/>
            <a:chOff x="6558295" y="4815854"/>
            <a:chExt cx="5187278" cy="1404000"/>
          </a:xfrm>
        </p:grpSpPr>
        <p:sp>
          <p:nvSpPr>
            <p:cNvPr id="49" name="Прямоугольник 48"/>
            <p:cNvSpPr/>
            <p:nvPr/>
          </p:nvSpPr>
          <p:spPr bwMode="auto">
            <a:xfrm>
              <a:off x="6558295" y="4815854"/>
              <a:ext cx="5187278" cy="1404000"/>
            </a:xfrm>
            <a:prstGeom prst="rect">
              <a:avLst/>
            </a:prstGeom>
            <a:solidFill>
              <a:schemeClr val="bg1">
                <a:lumMod val="95000"/>
                <a:alpha val="67000"/>
              </a:schemeClr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endParaRPr lang="ru-RU" sz="1600" dirty="0"/>
            </a:p>
          </p:txBody>
        </p:sp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xmlns="" id="{2AF2031B-FA15-4589-A7F0-EF14EF336AA2}"/>
                </a:ext>
              </a:extLst>
            </p:cNvPr>
            <p:cNvSpPr/>
            <p:nvPr/>
          </p:nvSpPr>
          <p:spPr>
            <a:xfrm>
              <a:off x="6598637" y="5170027"/>
              <a:ext cx="41078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ru-RU" sz="1000" kern="0" dirty="0"/>
                <a:t>1</a:t>
              </a:r>
              <a:r>
                <a:rPr lang="en-US" sz="1000" kern="0" dirty="0"/>
                <a:t>D</a:t>
              </a:r>
              <a:r>
                <a:rPr lang="ru-RU" sz="1000" kern="0" dirty="0"/>
                <a:t>:</a:t>
              </a:r>
            </a:p>
            <a:p>
              <a:pPr algn="r"/>
              <a:r>
                <a:rPr lang="en-US" sz="1000" kern="0" dirty="0"/>
                <a:t>1W</a:t>
              </a:r>
              <a:r>
                <a:rPr lang="ru-RU" sz="1000" kern="0" dirty="0"/>
                <a:t>:</a:t>
              </a:r>
            </a:p>
            <a:p>
              <a:pPr algn="r"/>
              <a:r>
                <a:rPr lang="en-US" sz="1000" kern="0" dirty="0"/>
                <a:t>2W</a:t>
              </a:r>
              <a:r>
                <a:rPr lang="ru-RU" sz="1000" kern="0" dirty="0"/>
                <a:t>:</a:t>
              </a:r>
            </a:p>
            <a:p>
              <a:pPr algn="r"/>
              <a:r>
                <a:rPr lang="en-US" sz="1000" kern="0" dirty="0"/>
                <a:t>1M</a:t>
              </a:r>
              <a:r>
                <a:rPr lang="ru-RU" sz="1000" kern="0" dirty="0"/>
                <a:t>:</a:t>
              </a:r>
            </a:p>
            <a:p>
              <a:pPr algn="r"/>
              <a:r>
                <a:rPr lang="en-US" sz="1000" kern="0" dirty="0"/>
                <a:t>2M</a:t>
              </a:r>
              <a:r>
                <a:rPr lang="ru-RU" sz="1000" kern="0" dirty="0"/>
                <a:t>:</a:t>
              </a:r>
            </a:p>
            <a:p>
              <a:pPr algn="r"/>
              <a:r>
                <a:rPr lang="en-US" sz="1000" kern="0" dirty="0"/>
                <a:t>3M</a:t>
              </a:r>
              <a:r>
                <a:rPr lang="ru-RU" sz="1000" kern="0" dirty="0"/>
                <a:t>:</a:t>
              </a:r>
              <a:endParaRPr lang="en-US" sz="1000" kern="0" dirty="0"/>
            </a:p>
          </p:txBody>
        </p:sp>
        <p:cxnSp>
          <p:nvCxnSpPr>
            <p:cNvPr id="60" name="Straight Connector 5">
              <a:extLst>
                <a:ext uri="{FF2B5EF4-FFF2-40B4-BE49-F238E27FC236}">
                  <a16:creationId xmlns:a16="http://schemas.microsoft.com/office/drawing/2014/main" xmlns="" id="{FAEBDF58-5023-40C7-B092-DCF1F249E2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8193" y="5132268"/>
              <a:ext cx="48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039782" y="4863373"/>
              <a:ext cx="4620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kern="0" dirty="0"/>
                <a:t>Jun-7        Jun-8        Jun-9        Jun-13      Jun-14      Jun-15      Jun-18      Jun-19      Jun-20</a:t>
              </a:r>
              <a:endParaRPr lang="ru-RU" sz="1000" kern="0" dirty="0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7004657" y="4882118"/>
              <a:ext cx="509970" cy="1283231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3" name="Picture 6">
              <a:extLst>
                <a:ext uri="{FF2B5EF4-FFF2-40B4-BE49-F238E27FC236}">
                  <a16:creationId xmlns:a16="http://schemas.microsoft.com/office/drawing/2014/main" xmlns="" id="{37A8A0FF-12B1-416B-B814-6629D6AB7A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 t="20775"/>
            <a:stretch/>
          </p:blipFill>
          <p:spPr>
            <a:xfrm>
              <a:off x="7038508" y="5145423"/>
              <a:ext cx="4624992" cy="984903"/>
            </a:xfrm>
            <a:prstGeom prst="rect">
              <a:avLst/>
            </a:prstGeom>
          </p:spPr>
        </p:pic>
      </p:grpSp>
      <p:cxnSp>
        <p:nvCxnSpPr>
          <p:cNvPr id="64" name="Straight Connector 21">
            <a:extLst>
              <a:ext uri="{FF2B5EF4-FFF2-40B4-BE49-F238E27FC236}">
                <a16:creationId xmlns:a16="http://schemas.microsoft.com/office/drawing/2014/main" xmlns="" id="{9CAAA0BC-56FD-4DFC-986E-0F5D1FEAB3A3}"/>
              </a:ext>
            </a:extLst>
          </p:cNvPr>
          <p:cNvCxnSpPr/>
          <p:nvPr/>
        </p:nvCxnSpPr>
        <p:spPr>
          <a:xfrm flipH="1">
            <a:off x="6105094" y="1472036"/>
            <a:ext cx="0" cy="475200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Прямоугольник 17">
            <a:extLst>
              <a:ext uri="{FF2B5EF4-FFF2-40B4-BE49-F238E27FC236}">
                <a16:creationId xmlns:a16="http://schemas.microsoft.com/office/drawing/2014/main" xmlns="" id="{A66AE17A-B5AD-4596-AF0F-E5E74A481356}"/>
              </a:ext>
            </a:extLst>
          </p:cNvPr>
          <p:cNvSpPr/>
          <p:nvPr/>
        </p:nvSpPr>
        <p:spPr>
          <a:xfrm>
            <a:off x="466704" y="4459907"/>
            <a:ext cx="51872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spcAft>
                <a:spcPts val="500"/>
              </a:spcAft>
              <a:buClr>
                <a:schemeClr val="tx2"/>
              </a:buClr>
            </a:pPr>
            <a:r>
              <a:rPr lang="en-US" sz="1400" kern="0" dirty="0"/>
              <a:t>Average daily interest rate curves</a:t>
            </a:r>
            <a:endParaRPr lang="ru-RU" sz="1400" kern="0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6550675" y="4457322"/>
            <a:ext cx="51872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spcAft>
                <a:spcPts val="500"/>
              </a:spcAft>
              <a:buClr>
                <a:schemeClr val="tx2"/>
              </a:buClr>
            </a:pPr>
            <a:r>
              <a:rPr lang="en-US" sz="1400" kern="0" dirty="0"/>
              <a:t>Average daily interest rate curves</a:t>
            </a:r>
          </a:p>
        </p:txBody>
      </p:sp>
      <p:sp>
        <p:nvSpPr>
          <p:cNvPr id="76" name="Прямоугольник 17">
            <a:extLst>
              <a:ext uri="{FF2B5EF4-FFF2-40B4-BE49-F238E27FC236}">
                <a16:creationId xmlns:a16="http://schemas.microsoft.com/office/drawing/2014/main" xmlns="" id="{A66AE17A-B5AD-4596-AF0F-E5E74A481356}"/>
              </a:ext>
            </a:extLst>
          </p:cNvPr>
          <p:cNvSpPr/>
          <p:nvPr/>
        </p:nvSpPr>
        <p:spPr>
          <a:xfrm>
            <a:off x="6550676" y="1374060"/>
            <a:ext cx="5187278" cy="338554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marL="0" lvl="1" algn="ctr">
              <a:spcBef>
                <a:spcPts val="400"/>
              </a:spcBef>
              <a:spcAft>
                <a:spcPts val="500"/>
              </a:spcAft>
              <a:buClr>
                <a:schemeClr val="tx2"/>
              </a:buClr>
            </a:pPr>
            <a:r>
              <a:rPr lang="en-US" sz="1600" kern="0" dirty="0"/>
              <a:t>Goal  →  raise new funding of 50 RUB </a:t>
            </a:r>
            <a:r>
              <a:rPr lang="en-US" sz="1600" kern="0" dirty="0" err="1"/>
              <a:t>bn</a:t>
            </a:r>
            <a:r>
              <a:rPr lang="en-US" sz="1600" kern="0" dirty="0"/>
              <a:t> during 2 weeks</a:t>
            </a:r>
            <a:endParaRPr lang="ru-RU" sz="1600" kern="0" dirty="0"/>
          </a:p>
        </p:txBody>
      </p:sp>
      <p:sp>
        <p:nvSpPr>
          <p:cNvPr id="82" name="Прямоугольник 17">
            <a:extLst>
              <a:ext uri="{FF2B5EF4-FFF2-40B4-BE49-F238E27FC236}">
                <a16:creationId xmlns:a16="http://schemas.microsoft.com/office/drawing/2014/main" xmlns="" id="{A66AE17A-B5AD-4596-AF0F-E5E74A481356}"/>
              </a:ext>
            </a:extLst>
          </p:cNvPr>
          <p:cNvSpPr/>
          <p:nvPr/>
        </p:nvSpPr>
        <p:spPr>
          <a:xfrm>
            <a:off x="466703" y="1884347"/>
            <a:ext cx="51872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spcAft>
                <a:spcPts val="500"/>
              </a:spcAft>
              <a:buClr>
                <a:schemeClr val="tx2"/>
              </a:buClr>
            </a:pPr>
            <a:r>
              <a:rPr lang="en-US" sz="1400" kern="0" dirty="0"/>
              <a:t>Simulated portfolio volumes under optimal pricing policy</a:t>
            </a:r>
            <a:endParaRPr lang="ru-RU" sz="1400" kern="0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6680522" y="1881762"/>
            <a:ext cx="50574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spcAft>
                <a:spcPts val="500"/>
              </a:spcAft>
              <a:buClr>
                <a:schemeClr val="tx2"/>
              </a:buClr>
            </a:pPr>
            <a:r>
              <a:rPr lang="en-US" sz="1400" kern="0" dirty="0"/>
              <a:t>Simulated portfolio volumes under optimal pricing policy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263525" y="2168176"/>
            <a:ext cx="5304902" cy="2095390"/>
            <a:chOff x="263525" y="2168176"/>
            <a:chExt cx="5304902" cy="2095390"/>
          </a:xfrm>
        </p:grpSpPr>
        <p:grpSp>
          <p:nvGrpSpPr>
            <p:cNvPr id="31" name="Группа 30"/>
            <p:cNvGrpSpPr/>
            <p:nvPr/>
          </p:nvGrpSpPr>
          <p:grpSpPr>
            <a:xfrm>
              <a:off x="527246" y="2168176"/>
              <a:ext cx="5041181" cy="2095390"/>
              <a:chOff x="948191" y="2377347"/>
              <a:chExt cx="5041181" cy="2095390"/>
            </a:xfrm>
          </p:grpSpPr>
          <p:sp>
            <p:nvSpPr>
              <p:cNvPr id="65" name="Прямоугольник 64"/>
              <p:cNvSpPr/>
              <p:nvPr/>
            </p:nvSpPr>
            <p:spPr>
              <a:xfrm>
                <a:off x="1141096" y="2448961"/>
                <a:ext cx="4783212" cy="1856299"/>
              </a:xfrm>
              <a:prstGeom prst="rect">
                <a:avLst/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36" name="Picture 11">
                <a:extLst>
                  <a:ext uri="{FF2B5EF4-FFF2-40B4-BE49-F238E27FC236}">
                    <a16:creationId xmlns:a16="http://schemas.microsoft.com/office/drawing/2014/main" xmlns="" id="{1136C31F-0B05-44DF-AE76-A29993320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48191" y="2377347"/>
                <a:ext cx="5041181" cy="2095390"/>
              </a:xfrm>
              <a:prstGeom prst="rect">
                <a:avLst/>
              </a:prstGeom>
            </p:spPr>
          </p:pic>
        </p:grpSp>
        <p:sp>
          <p:nvSpPr>
            <p:cNvPr id="37" name="Rectangle 12">
              <a:extLst>
                <a:ext uri="{FF2B5EF4-FFF2-40B4-BE49-F238E27FC236}">
                  <a16:creationId xmlns:a16="http://schemas.microsoft.com/office/drawing/2014/main" xmlns="" id="{AA6D05C2-213C-4A3D-B3CF-455100BB56B9}"/>
                </a:ext>
              </a:extLst>
            </p:cNvPr>
            <p:cNvSpPr/>
            <p:nvPr/>
          </p:nvSpPr>
          <p:spPr>
            <a:xfrm>
              <a:off x="712825" y="2232783"/>
              <a:ext cx="59806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kern="0" dirty="0"/>
                <a:t>RUB </a:t>
              </a:r>
              <a:r>
                <a:rPr lang="en-US" sz="1000" kern="0" dirty="0" err="1"/>
                <a:t>bn</a:t>
              </a:r>
              <a:endParaRPr lang="en-US" sz="1000" kern="0" dirty="0"/>
            </a:p>
          </p:txBody>
        </p:sp>
        <p:sp>
          <p:nvSpPr>
            <p:cNvPr id="86" name="Rectangle 16">
              <a:extLst>
                <a:ext uri="{FF2B5EF4-FFF2-40B4-BE49-F238E27FC236}">
                  <a16:creationId xmlns:a16="http://schemas.microsoft.com/office/drawing/2014/main" xmlns="" id="{2AF2031B-FA15-4589-A7F0-EF14EF336AA2}"/>
                </a:ext>
              </a:extLst>
            </p:cNvPr>
            <p:cNvSpPr/>
            <p:nvPr/>
          </p:nvSpPr>
          <p:spPr>
            <a:xfrm>
              <a:off x="263525" y="2490173"/>
              <a:ext cx="403877" cy="160023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>
              <a:spAutoFit/>
            </a:bodyPr>
            <a:lstStyle/>
            <a:p>
              <a:pPr algn="r">
                <a:lnSpc>
                  <a:spcPct val="123000"/>
                </a:lnSpc>
              </a:pPr>
              <a:r>
                <a:rPr lang="en-US" sz="800" kern="0" dirty="0"/>
                <a:t>400</a:t>
              </a:r>
            </a:p>
            <a:p>
              <a:pPr algn="r">
                <a:lnSpc>
                  <a:spcPct val="123000"/>
                </a:lnSpc>
              </a:pPr>
              <a:endParaRPr lang="en-US" sz="800" kern="0" dirty="0"/>
            </a:p>
            <a:p>
              <a:pPr algn="r">
                <a:lnSpc>
                  <a:spcPct val="123000"/>
                </a:lnSpc>
              </a:pPr>
              <a:endParaRPr lang="ru-RU" sz="800" kern="0" dirty="0"/>
            </a:p>
            <a:p>
              <a:pPr algn="r">
                <a:lnSpc>
                  <a:spcPct val="123000"/>
                </a:lnSpc>
              </a:pPr>
              <a:r>
                <a:rPr lang="en-US" sz="800" kern="0" dirty="0"/>
                <a:t>350</a:t>
              </a:r>
            </a:p>
            <a:p>
              <a:pPr algn="r">
                <a:lnSpc>
                  <a:spcPct val="123000"/>
                </a:lnSpc>
              </a:pPr>
              <a:endParaRPr lang="en-US" sz="800" kern="0" dirty="0"/>
            </a:p>
            <a:p>
              <a:pPr algn="r">
                <a:lnSpc>
                  <a:spcPct val="123000"/>
                </a:lnSpc>
              </a:pPr>
              <a:endParaRPr lang="ru-RU" sz="800" kern="0" dirty="0"/>
            </a:p>
            <a:p>
              <a:pPr algn="r">
                <a:lnSpc>
                  <a:spcPct val="123000"/>
                </a:lnSpc>
              </a:pPr>
              <a:r>
                <a:rPr lang="en-US" sz="800" kern="0" dirty="0"/>
                <a:t>300</a:t>
              </a:r>
            </a:p>
            <a:p>
              <a:pPr algn="r">
                <a:lnSpc>
                  <a:spcPct val="123000"/>
                </a:lnSpc>
              </a:pPr>
              <a:endParaRPr lang="en-US" sz="800" kern="0" dirty="0"/>
            </a:p>
            <a:p>
              <a:pPr algn="r">
                <a:lnSpc>
                  <a:spcPct val="123000"/>
                </a:lnSpc>
              </a:pPr>
              <a:endParaRPr lang="ru-RU" sz="800" kern="0" dirty="0"/>
            </a:p>
            <a:p>
              <a:pPr algn="r">
                <a:lnSpc>
                  <a:spcPct val="123000"/>
                </a:lnSpc>
              </a:pPr>
              <a:r>
                <a:rPr lang="en-US" sz="800" kern="0" dirty="0"/>
                <a:t>250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456" y="2865511"/>
              <a:ext cx="4385494" cy="608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Группа 8"/>
          <p:cNvGrpSpPr/>
          <p:nvPr/>
        </p:nvGrpSpPr>
        <p:grpSpPr>
          <a:xfrm>
            <a:off x="6513822" y="2190793"/>
            <a:ext cx="4995951" cy="2052000"/>
            <a:chOff x="6513822" y="2190793"/>
            <a:chExt cx="4995951" cy="2052000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6786734" y="2190793"/>
              <a:ext cx="4723039" cy="2052000"/>
              <a:chOff x="7286864" y="2415317"/>
              <a:chExt cx="4723039" cy="2052000"/>
            </a:xfrm>
          </p:grpSpPr>
          <p:sp>
            <p:nvSpPr>
              <p:cNvPr id="66" name="Прямоугольник 65"/>
              <p:cNvSpPr/>
              <p:nvPr/>
            </p:nvSpPr>
            <p:spPr>
              <a:xfrm>
                <a:off x="7454553" y="2459767"/>
                <a:ext cx="4510752" cy="1875378"/>
              </a:xfrm>
              <a:prstGeom prst="rect">
                <a:avLst/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52" name="Picture 7">
                <a:extLst>
                  <a:ext uri="{FF2B5EF4-FFF2-40B4-BE49-F238E27FC236}">
                    <a16:creationId xmlns:a16="http://schemas.microsoft.com/office/drawing/2014/main" xmlns="" id="{25647A8B-2604-45BF-9E62-2B54127BD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286864" y="2415317"/>
                <a:ext cx="4723039" cy="2052000"/>
              </a:xfrm>
              <a:prstGeom prst="rect">
                <a:avLst/>
              </a:prstGeom>
            </p:spPr>
          </p:pic>
          <p:sp>
            <p:nvSpPr>
              <p:cNvPr id="22" name="Rectangle 12">
                <a:extLst>
                  <a:ext uri="{FF2B5EF4-FFF2-40B4-BE49-F238E27FC236}">
                    <a16:creationId xmlns:a16="http://schemas.microsoft.com/office/drawing/2014/main" xmlns="" id="{AA6D05C2-213C-4A3D-B3CF-455100BB56B9}"/>
                  </a:ext>
                </a:extLst>
              </p:cNvPr>
              <p:cNvSpPr/>
              <p:nvPr/>
            </p:nvSpPr>
            <p:spPr>
              <a:xfrm>
                <a:off x="7454937" y="2459767"/>
                <a:ext cx="59806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kern="0" dirty="0"/>
                  <a:t>RUB </a:t>
                </a:r>
                <a:r>
                  <a:rPr lang="en-US" sz="1000" kern="0" dirty="0" err="1"/>
                  <a:t>bn</a:t>
                </a:r>
                <a:endParaRPr lang="en-US" sz="1000" kern="0" dirty="0"/>
              </a:p>
            </p:txBody>
          </p:sp>
        </p:grpSp>
        <p:sp>
          <p:nvSpPr>
            <p:cNvPr id="89" name="Rectangle 16">
              <a:extLst>
                <a:ext uri="{FF2B5EF4-FFF2-40B4-BE49-F238E27FC236}">
                  <a16:creationId xmlns:a16="http://schemas.microsoft.com/office/drawing/2014/main" xmlns="" id="{2AF2031B-FA15-4589-A7F0-EF14EF336AA2}"/>
                </a:ext>
              </a:extLst>
            </p:cNvPr>
            <p:cNvSpPr/>
            <p:nvPr/>
          </p:nvSpPr>
          <p:spPr>
            <a:xfrm>
              <a:off x="6513822" y="2261219"/>
              <a:ext cx="403877" cy="160023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>
              <a:spAutoFit/>
            </a:bodyPr>
            <a:lstStyle/>
            <a:p>
              <a:pPr algn="r">
                <a:lnSpc>
                  <a:spcPct val="121000"/>
                </a:lnSpc>
              </a:pPr>
              <a:r>
                <a:rPr lang="en-US" sz="800" kern="0" dirty="0"/>
                <a:t>450</a:t>
              </a:r>
            </a:p>
            <a:p>
              <a:pPr algn="r">
                <a:lnSpc>
                  <a:spcPct val="121000"/>
                </a:lnSpc>
              </a:pPr>
              <a:endParaRPr lang="en-US" sz="800" kern="0" dirty="0"/>
            </a:p>
            <a:p>
              <a:pPr algn="r">
                <a:lnSpc>
                  <a:spcPct val="121000"/>
                </a:lnSpc>
              </a:pPr>
              <a:endParaRPr lang="ru-RU" sz="800" kern="0" dirty="0"/>
            </a:p>
            <a:p>
              <a:pPr algn="r">
                <a:lnSpc>
                  <a:spcPct val="121000"/>
                </a:lnSpc>
              </a:pPr>
              <a:r>
                <a:rPr lang="en-US" sz="800" kern="0" dirty="0"/>
                <a:t>400</a:t>
              </a:r>
            </a:p>
            <a:p>
              <a:pPr algn="r">
                <a:lnSpc>
                  <a:spcPct val="121000"/>
                </a:lnSpc>
              </a:pPr>
              <a:endParaRPr lang="en-US" sz="800" kern="0" dirty="0"/>
            </a:p>
            <a:p>
              <a:pPr algn="r">
                <a:lnSpc>
                  <a:spcPct val="121000"/>
                </a:lnSpc>
              </a:pPr>
              <a:endParaRPr lang="ru-RU" sz="800" kern="0" dirty="0"/>
            </a:p>
            <a:p>
              <a:pPr algn="r">
                <a:lnSpc>
                  <a:spcPct val="121000"/>
                </a:lnSpc>
              </a:pPr>
              <a:r>
                <a:rPr lang="en-US" sz="800" kern="0" dirty="0"/>
                <a:t>350</a:t>
              </a:r>
            </a:p>
            <a:p>
              <a:pPr algn="r">
                <a:lnSpc>
                  <a:spcPct val="121000"/>
                </a:lnSpc>
              </a:pPr>
              <a:endParaRPr lang="en-US" sz="800" kern="0" dirty="0"/>
            </a:p>
            <a:p>
              <a:pPr algn="r">
                <a:lnSpc>
                  <a:spcPct val="121000"/>
                </a:lnSpc>
              </a:pPr>
              <a:endParaRPr lang="ru-RU" sz="800" kern="0" dirty="0"/>
            </a:p>
            <a:p>
              <a:pPr algn="r">
                <a:lnSpc>
                  <a:spcPct val="121000"/>
                </a:lnSpc>
              </a:pPr>
              <a:r>
                <a:rPr lang="en-US" sz="800" kern="0" dirty="0"/>
                <a:t>300</a:t>
              </a: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5">
              <a:duotone>
                <a:prstClr val="black"/>
                <a:srgbClr val="00B050">
                  <a:tint val="45000"/>
                  <a:satMod val="400000"/>
                </a:srgbClr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0987" y="2444481"/>
              <a:ext cx="4164073" cy="1198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48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16"/>
            <a:ext cx="12207508" cy="1101843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636588" y="203820"/>
            <a:ext cx="6552852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Fedra Sans Pro Book" charset="0"/>
                <a:ea typeface="Fedra Sans Pro Book" charset="0"/>
                <a:cs typeface="Fedra Sans Pro Book" charset="0"/>
              </a:rPr>
              <a:t>Conclusion</a:t>
            </a:r>
            <a:endParaRPr lang="ru-RU" sz="1600" dirty="0">
              <a:latin typeface="Fedra Sans Pro Book" charset="0"/>
              <a:ea typeface="Fedra Sans Pro Book" charset="0"/>
              <a:cs typeface="Fedra Sans Pro Book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78479"/>
            <a:ext cx="2089298" cy="77067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13</a:t>
            </a:fld>
            <a:endParaRPr lang="ru-RU" dirty="0"/>
          </a:p>
        </p:txBody>
      </p:sp>
      <p:sp>
        <p:nvSpPr>
          <p:cNvPr id="40" name="Прямоугольник 17">
            <a:extLst>
              <a:ext uri="{FF2B5EF4-FFF2-40B4-BE49-F238E27FC236}">
                <a16:creationId xmlns:a16="http://schemas.microsoft.com/office/drawing/2014/main" xmlns="" id="{A66AE17A-B5AD-4596-AF0F-E5E74A481356}"/>
              </a:ext>
            </a:extLst>
          </p:cNvPr>
          <p:cNvSpPr/>
          <p:nvPr/>
        </p:nvSpPr>
        <p:spPr>
          <a:xfrm>
            <a:off x="628970" y="1498407"/>
            <a:ext cx="10519090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900"/>
              </a:spcBef>
              <a:spcAft>
                <a:spcPts val="900"/>
              </a:spcAft>
              <a:buClr>
                <a:schemeClr val="tx2"/>
              </a:buClr>
            </a:pPr>
            <a:r>
              <a:rPr lang="en-US" sz="1600" kern="0" dirty="0"/>
              <a:t>Key takeaways from the presented method</a:t>
            </a:r>
            <a:r>
              <a:rPr lang="ru-RU" sz="1600" kern="0" dirty="0"/>
              <a:t>:</a:t>
            </a:r>
            <a:endParaRPr lang="en-US" sz="1600" kern="0" dirty="0"/>
          </a:p>
          <a:p>
            <a:pPr marL="742690" lvl="2" indent="-285750">
              <a:spcBef>
                <a:spcPts val="90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600" kern="0" dirty="0"/>
              <a:t>Approaching pricing of deposits as an optimal control problem lets simultaneously answer two questions: </a:t>
            </a:r>
            <a:r>
              <a:rPr lang="ru-RU" sz="1600" kern="0" dirty="0"/>
              <a:t>«</a:t>
            </a:r>
            <a:r>
              <a:rPr lang="en-US" sz="1600" kern="0" dirty="0"/>
              <a:t>what is the right pricing policy?</a:t>
            </a:r>
            <a:r>
              <a:rPr lang="ru-RU" sz="1600" kern="0" dirty="0"/>
              <a:t>»</a:t>
            </a:r>
            <a:r>
              <a:rPr lang="en-US" sz="1600" kern="0" dirty="0"/>
              <a:t> and </a:t>
            </a:r>
            <a:r>
              <a:rPr lang="ru-RU" sz="1600" kern="0" dirty="0"/>
              <a:t>«</a:t>
            </a:r>
            <a:r>
              <a:rPr lang="en-US" sz="1600" kern="0" dirty="0"/>
              <a:t>what is expected portfolio dynamics under this pricing policy?</a:t>
            </a:r>
            <a:r>
              <a:rPr lang="ru-RU" sz="1600" kern="0" dirty="0"/>
              <a:t>»</a:t>
            </a:r>
          </a:p>
          <a:p>
            <a:pPr marL="742690" lvl="2" indent="-285750">
              <a:spcBef>
                <a:spcPts val="90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600" kern="0" dirty="0"/>
              <a:t>Even though daily deposits addition volumes may have significant component of unpredictability, optimal control can absorb unexpected fluctuations by adjusting next day’s interest rate curve</a:t>
            </a:r>
          </a:p>
          <a:p>
            <a:pPr marL="1199890" lvl="3" indent="-285750">
              <a:spcBef>
                <a:spcPts val="90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600" kern="0" dirty="0"/>
              <a:t>This fact makes an impact on today’s pricing as optimal control can reduce portfolio variance on the planning horizon</a:t>
            </a:r>
            <a:endParaRPr lang="ru-RU" sz="1600" kern="0" dirty="0"/>
          </a:p>
          <a:p>
            <a:pPr marL="742690" lvl="2" indent="-285750">
              <a:spcBef>
                <a:spcPts val="90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600" kern="0" dirty="0"/>
              <a:t>Calculation of new pricing trajectories happens instantaneously, as the reinforcement learning model has already learnt optimal policies for various liquidity requirements</a:t>
            </a:r>
            <a:endParaRPr lang="ru-RU" sz="1600" kern="0" dirty="0"/>
          </a:p>
          <a:p>
            <a:pPr marL="742690" lvl="2" indent="-285750">
              <a:spcBef>
                <a:spcPts val="90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600" kern="0" dirty="0"/>
              <a:t>The implemented model can also calculate bank’s expected financial result based on the actually observed portfolio trajectory</a:t>
            </a:r>
            <a:endParaRPr lang="ru-RU" sz="1600" kern="0" dirty="0"/>
          </a:p>
        </p:txBody>
      </p:sp>
    </p:spTree>
    <p:extLst>
      <p:ext uri="{BB962C8B-B14F-4D97-AF65-F5344CB8AC3E}">
        <p14:creationId xmlns:p14="http://schemas.microsoft.com/office/powerpoint/2010/main" val="34160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3">
            <a:extLst>
              <a:ext uri="{FF2B5EF4-FFF2-40B4-BE49-F238E27FC236}">
                <a16:creationId xmlns:a16="http://schemas.microsoft.com/office/drawing/2014/main" xmlns="" id="{187449B7-FFBF-4E51-8B72-C3E68A81D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7"/>
            <a:ext cx="12192000" cy="685719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78479"/>
            <a:ext cx="2089298" cy="77067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24739" y="3055932"/>
            <a:ext cx="6981975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2800" dirty="0">
                <a:latin typeface="Fedra Sans Pro Book" charset="0"/>
                <a:ea typeface="Fedra Sans Pro Book" charset="0"/>
                <a:cs typeface="Fedra Sans Pro Book" charset="0"/>
              </a:rPr>
              <a:t>Thank you!</a:t>
            </a:r>
            <a:endParaRPr lang="ru-RU" sz="2800" dirty="0">
              <a:latin typeface="Fedra Sans Pro Book" charset="0"/>
              <a:ea typeface="Fedra Sans Pro Book" charset="0"/>
              <a:cs typeface="Fedra Sans Pro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9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16"/>
            <a:ext cx="12207508" cy="1101843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636588" y="203820"/>
            <a:ext cx="6552852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Fedra Sans Pro Book" charset="0"/>
                <a:ea typeface="Fedra Sans Pro Book" charset="0"/>
                <a:cs typeface="Fedra Sans Pro Book" charset="0"/>
              </a:rPr>
              <a:t>Functions of Finance Division</a:t>
            </a:r>
            <a:endParaRPr lang="ru-RU" sz="1600" dirty="0">
              <a:latin typeface="Fedra Sans Pro Book" charset="0"/>
              <a:ea typeface="Fedra Sans Pro Book" charset="0"/>
              <a:cs typeface="Fedra Sans Pro Book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78479"/>
            <a:ext cx="2089298" cy="77067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2</a:t>
            </a:fld>
            <a:endParaRPr lang="ru-RU" dirty="0"/>
          </a:p>
        </p:txBody>
      </p:sp>
      <p:sp>
        <p:nvSpPr>
          <p:cNvPr id="50" name="Овал 49"/>
          <p:cNvSpPr/>
          <p:nvPr/>
        </p:nvSpPr>
        <p:spPr bwMode="auto">
          <a:xfrm>
            <a:off x="4781195" y="1798649"/>
            <a:ext cx="2583935" cy="258393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Finance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Division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46814" y="1581122"/>
            <a:ext cx="3060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Board / ALCO</a:t>
            </a:r>
            <a:endParaRPr lang="ru-RU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946814" y="1927734"/>
            <a:ext cx="3060000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Management decisions and reporting</a:t>
            </a:r>
            <a:endParaRPr lang="ru-RU" sz="13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Strategic decision-making support</a:t>
            </a:r>
            <a:endParaRPr lang="ru-RU" sz="13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Management by objectives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ALM and tax risk management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815" y="3648912"/>
            <a:ext cx="3060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600"/>
            </a:lvl1pPr>
          </a:lstStyle>
          <a:p>
            <a:r>
              <a:rPr lang="en-US" dirty="0"/>
              <a:t>Business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946815" y="3987466"/>
            <a:ext cx="3060000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en-US" sz="1300" dirty="0"/>
              <a:t>Operational decisions and reporting</a:t>
            </a:r>
            <a:endParaRPr lang="ru-RU" sz="1300" dirty="0"/>
          </a:p>
          <a:p>
            <a:r>
              <a:rPr lang="en-US" sz="1300" dirty="0"/>
              <a:t>Transactions with clients</a:t>
            </a:r>
            <a:endParaRPr lang="ru-RU" sz="1300" dirty="0"/>
          </a:p>
          <a:p>
            <a:r>
              <a:rPr lang="en-US" sz="1300" dirty="0"/>
              <a:t>Project activity</a:t>
            </a:r>
            <a:endParaRPr lang="ru-RU" sz="1300" dirty="0"/>
          </a:p>
          <a:p>
            <a:r>
              <a:rPr lang="en-US" sz="1300" dirty="0"/>
              <a:t>Procurement control</a:t>
            </a:r>
            <a:endParaRPr lang="ru-RU" sz="1300" dirty="0"/>
          </a:p>
        </p:txBody>
      </p:sp>
      <p:sp>
        <p:nvSpPr>
          <p:cNvPr id="55" name="TextBox 54"/>
          <p:cNvSpPr txBox="1"/>
          <p:nvPr/>
        </p:nvSpPr>
        <p:spPr>
          <a:xfrm>
            <a:off x="8134105" y="1585015"/>
            <a:ext cx="3060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Regulator</a:t>
            </a:r>
            <a:endParaRPr lang="ru-RU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8134105" y="1923569"/>
            <a:ext cx="3060000" cy="6924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Regulatory reporting</a:t>
            </a:r>
            <a:endParaRPr lang="ru-RU" sz="13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Compliance with risk-norms</a:t>
            </a:r>
            <a:endParaRPr lang="ru-RU" sz="13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Contribution to lawmaking process</a:t>
            </a:r>
            <a:endParaRPr lang="ru-RU" sz="1300" dirty="0"/>
          </a:p>
        </p:txBody>
      </p:sp>
      <p:sp>
        <p:nvSpPr>
          <p:cNvPr id="57" name="TextBox 56"/>
          <p:cNvSpPr txBox="1"/>
          <p:nvPr/>
        </p:nvSpPr>
        <p:spPr>
          <a:xfrm>
            <a:off x="8134105" y="3994387"/>
            <a:ext cx="3060000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sz="1300" dirty="0"/>
              <a:t>Information disclosure</a:t>
            </a:r>
            <a:endParaRPr lang="ru-RU" sz="1300" dirty="0"/>
          </a:p>
          <a:p>
            <a:r>
              <a:rPr lang="en-US" sz="1300" dirty="0"/>
              <a:t>Listing on exchanges</a:t>
            </a:r>
            <a:endParaRPr lang="ru-RU" sz="1300" dirty="0"/>
          </a:p>
        </p:txBody>
      </p:sp>
      <p:sp>
        <p:nvSpPr>
          <p:cNvPr id="58" name="TextBox 57"/>
          <p:cNvSpPr txBox="1"/>
          <p:nvPr/>
        </p:nvSpPr>
        <p:spPr>
          <a:xfrm>
            <a:off x="4538300" y="5353834"/>
            <a:ext cx="3060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600"/>
            </a:lvl1pPr>
          </a:lstStyle>
          <a:p>
            <a:r>
              <a:rPr lang="en-US" dirty="0"/>
              <a:t>Financial markets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4538298" y="5689361"/>
            <a:ext cx="3060000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sz="1300" dirty="0"/>
              <a:t>Financial markets transactions</a:t>
            </a:r>
            <a:endParaRPr lang="ru-RU" sz="1300" dirty="0"/>
          </a:p>
          <a:p>
            <a:r>
              <a:rPr lang="en-US" sz="1300" dirty="0"/>
              <a:t>Educational services</a:t>
            </a:r>
            <a:endParaRPr lang="ru-RU" sz="1300" dirty="0"/>
          </a:p>
        </p:txBody>
      </p:sp>
      <p:grpSp>
        <p:nvGrpSpPr>
          <p:cNvPr id="65" name="Группа 64"/>
          <p:cNvGrpSpPr/>
          <p:nvPr/>
        </p:nvGrpSpPr>
        <p:grpSpPr>
          <a:xfrm>
            <a:off x="5820320" y="3390478"/>
            <a:ext cx="502733" cy="502730"/>
            <a:chOff x="110658" y="4349383"/>
            <a:chExt cx="190769" cy="190769"/>
          </a:xfrm>
        </p:grpSpPr>
        <p:sp>
          <p:nvSpPr>
            <p:cNvPr id="66" name="Овал 65"/>
            <p:cNvSpPr/>
            <p:nvPr/>
          </p:nvSpPr>
          <p:spPr bwMode="auto">
            <a:xfrm>
              <a:off x="110658" y="4349383"/>
              <a:ext cx="190769" cy="1907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900" dirty="0">
                <a:solidFill>
                  <a:prstClr val="white">
                    <a:lumMod val="50000"/>
                  </a:prstClr>
                </a:solidFill>
                <a:latin typeface="Franklin Gothic Book" pitchFamily="34" charset="0"/>
              </a:endParaRPr>
            </a:p>
          </p:txBody>
        </p:sp>
        <p:sp>
          <p:nvSpPr>
            <p:cNvPr id="67" name="Freeform 42"/>
            <p:cNvSpPr>
              <a:spLocks noEditPoints="1"/>
            </p:cNvSpPr>
            <p:nvPr/>
          </p:nvSpPr>
          <p:spPr bwMode="auto">
            <a:xfrm>
              <a:off x="154471" y="4380600"/>
              <a:ext cx="109526" cy="128333"/>
            </a:xfrm>
            <a:custGeom>
              <a:avLst/>
              <a:gdLst>
                <a:gd name="T0" fmla="*/ 122 w 419"/>
                <a:gd name="T1" fmla="*/ 141 h 491"/>
                <a:gd name="T2" fmla="*/ 156 w 419"/>
                <a:gd name="T3" fmla="*/ 239 h 491"/>
                <a:gd name="T4" fmla="*/ 169 w 419"/>
                <a:gd name="T5" fmla="*/ 276 h 491"/>
                <a:gd name="T6" fmla="*/ 194 w 419"/>
                <a:gd name="T7" fmla="*/ 293 h 491"/>
                <a:gd name="T8" fmla="*/ 220 w 419"/>
                <a:gd name="T9" fmla="*/ 276 h 491"/>
                <a:gd name="T10" fmla="*/ 233 w 419"/>
                <a:gd name="T11" fmla="*/ 239 h 491"/>
                <a:gd name="T12" fmla="*/ 266 w 419"/>
                <a:gd name="T13" fmla="*/ 141 h 491"/>
                <a:gd name="T14" fmla="*/ 194 w 419"/>
                <a:gd name="T15" fmla="*/ 283 h 491"/>
                <a:gd name="T16" fmla="*/ 207 w 419"/>
                <a:gd name="T17" fmla="*/ 276 h 491"/>
                <a:gd name="T18" fmla="*/ 223 w 419"/>
                <a:gd name="T19" fmla="*/ 263 h 491"/>
                <a:gd name="T20" fmla="*/ 169 w 419"/>
                <a:gd name="T21" fmla="*/ 266 h 491"/>
                <a:gd name="T22" fmla="*/ 165 w 419"/>
                <a:gd name="T23" fmla="*/ 244 h 491"/>
                <a:gd name="T24" fmla="*/ 223 w 419"/>
                <a:gd name="T25" fmla="*/ 263 h 491"/>
                <a:gd name="T26" fmla="*/ 223 w 419"/>
                <a:gd name="T27" fmla="*/ 235 h 491"/>
                <a:gd name="T28" fmla="*/ 199 w 419"/>
                <a:gd name="T29" fmla="*/ 168 h 491"/>
                <a:gd name="T30" fmla="*/ 221 w 419"/>
                <a:gd name="T31" fmla="*/ 134 h 491"/>
                <a:gd name="T32" fmla="*/ 194 w 419"/>
                <a:gd name="T33" fmla="*/ 159 h 491"/>
                <a:gd name="T34" fmla="*/ 168 w 419"/>
                <a:gd name="T35" fmla="*/ 134 h 491"/>
                <a:gd name="T36" fmla="*/ 190 w 419"/>
                <a:gd name="T37" fmla="*/ 168 h 491"/>
                <a:gd name="T38" fmla="*/ 165 w 419"/>
                <a:gd name="T39" fmla="*/ 235 h 491"/>
                <a:gd name="T40" fmla="*/ 132 w 419"/>
                <a:gd name="T41" fmla="*/ 141 h 491"/>
                <a:gd name="T42" fmla="*/ 257 w 419"/>
                <a:gd name="T43" fmla="*/ 141 h 491"/>
                <a:gd name="T44" fmla="*/ 407 w 419"/>
                <a:gd name="T45" fmla="*/ 250 h 491"/>
                <a:gd name="T46" fmla="*/ 374 w 419"/>
                <a:gd name="T47" fmla="*/ 183 h 491"/>
                <a:gd name="T48" fmla="*/ 374 w 419"/>
                <a:gd name="T49" fmla="*/ 118 h 491"/>
                <a:gd name="T50" fmla="*/ 193 w 419"/>
                <a:gd name="T51" fmla="*/ 0 h 491"/>
                <a:gd name="T52" fmla="*/ 61 w 419"/>
                <a:gd name="T53" fmla="*/ 288 h 491"/>
                <a:gd name="T54" fmla="*/ 72 w 419"/>
                <a:gd name="T55" fmla="*/ 454 h 491"/>
                <a:gd name="T56" fmla="*/ 197 w 419"/>
                <a:gd name="T57" fmla="*/ 491 h 491"/>
                <a:gd name="T58" fmla="*/ 259 w 419"/>
                <a:gd name="T59" fmla="*/ 480 h 491"/>
                <a:gd name="T60" fmla="*/ 345 w 419"/>
                <a:gd name="T61" fmla="*/ 413 h 491"/>
                <a:gd name="T62" fmla="*/ 378 w 419"/>
                <a:gd name="T63" fmla="*/ 391 h 491"/>
                <a:gd name="T64" fmla="*/ 378 w 419"/>
                <a:gd name="T65" fmla="*/ 360 h 491"/>
                <a:gd name="T66" fmla="*/ 388 w 419"/>
                <a:gd name="T67" fmla="*/ 339 h 491"/>
                <a:gd name="T68" fmla="*/ 394 w 419"/>
                <a:gd name="T69" fmla="*/ 319 h 491"/>
                <a:gd name="T70" fmla="*/ 390 w 419"/>
                <a:gd name="T71" fmla="*/ 304 h 491"/>
                <a:gd name="T72" fmla="*/ 409 w 419"/>
                <a:gd name="T73" fmla="*/ 289 h 491"/>
                <a:gd name="T74" fmla="*/ 407 w 419"/>
                <a:gd name="T75" fmla="*/ 250 h 491"/>
                <a:gd name="T76" fmla="*/ 385 w 419"/>
                <a:gd name="T77" fmla="*/ 286 h 491"/>
                <a:gd name="T78" fmla="*/ 380 w 419"/>
                <a:gd name="T79" fmla="*/ 307 h 491"/>
                <a:gd name="T80" fmla="*/ 385 w 419"/>
                <a:gd name="T81" fmla="*/ 317 h 491"/>
                <a:gd name="T82" fmla="*/ 376 w 419"/>
                <a:gd name="T83" fmla="*/ 331 h 491"/>
                <a:gd name="T84" fmla="*/ 375 w 419"/>
                <a:gd name="T85" fmla="*/ 344 h 491"/>
                <a:gd name="T86" fmla="*/ 369 w 419"/>
                <a:gd name="T87" fmla="*/ 365 h 491"/>
                <a:gd name="T88" fmla="*/ 347 w 419"/>
                <a:gd name="T89" fmla="*/ 404 h 491"/>
                <a:gd name="T90" fmla="*/ 261 w 419"/>
                <a:gd name="T91" fmla="*/ 386 h 491"/>
                <a:gd name="T92" fmla="*/ 250 w 419"/>
                <a:gd name="T93" fmla="*/ 476 h 491"/>
                <a:gd name="T94" fmla="*/ 89 w 419"/>
                <a:gd name="T95" fmla="*/ 307 h 491"/>
                <a:gd name="T96" fmla="*/ 9 w 419"/>
                <a:gd name="T97" fmla="*/ 167 h 491"/>
                <a:gd name="T98" fmla="*/ 193 w 419"/>
                <a:gd name="T99" fmla="*/ 9 h 491"/>
                <a:gd name="T100" fmla="*/ 365 w 419"/>
                <a:gd name="T101" fmla="*/ 120 h 491"/>
                <a:gd name="T102" fmla="*/ 365 w 419"/>
                <a:gd name="T103" fmla="*/ 180 h 491"/>
                <a:gd name="T104" fmla="*/ 399 w 419"/>
                <a:gd name="T105" fmla="*/ 255 h 491"/>
                <a:gd name="T106" fmla="*/ 405 w 419"/>
                <a:gd name="T107" fmla="*/ 28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9" h="491">
                  <a:moveTo>
                    <a:pt x="194" y="69"/>
                  </a:moveTo>
                  <a:cubicBezTo>
                    <a:pt x="155" y="69"/>
                    <a:pt x="122" y="101"/>
                    <a:pt x="122" y="141"/>
                  </a:cubicBezTo>
                  <a:cubicBezTo>
                    <a:pt x="122" y="161"/>
                    <a:pt x="130" y="180"/>
                    <a:pt x="144" y="195"/>
                  </a:cubicBezTo>
                  <a:cubicBezTo>
                    <a:pt x="148" y="199"/>
                    <a:pt x="156" y="210"/>
                    <a:pt x="156" y="239"/>
                  </a:cubicBezTo>
                  <a:cubicBezTo>
                    <a:pt x="156" y="263"/>
                    <a:pt x="156" y="263"/>
                    <a:pt x="156" y="263"/>
                  </a:cubicBezTo>
                  <a:cubicBezTo>
                    <a:pt x="156" y="270"/>
                    <a:pt x="162" y="276"/>
                    <a:pt x="169" y="276"/>
                  </a:cubicBezTo>
                  <a:cubicBezTo>
                    <a:pt x="172" y="276"/>
                    <a:pt x="172" y="276"/>
                    <a:pt x="172" y="276"/>
                  </a:cubicBezTo>
                  <a:cubicBezTo>
                    <a:pt x="174" y="285"/>
                    <a:pt x="183" y="293"/>
                    <a:pt x="194" y="293"/>
                  </a:cubicBezTo>
                  <a:cubicBezTo>
                    <a:pt x="205" y="293"/>
                    <a:pt x="214" y="285"/>
                    <a:pt x="217" y="276"/>
                  </a:cubicBezTo>
                  <a:cubicBezTo>
                    <a:pt x="220" y="276"/>
                    <a:pt x="220" y="276"/>
                    <a:pt x="220" y="276"/>
                  </a:cubicBezTo>
                  <a:cubicBezTo>
                    <a:pt x="227" y="276"/>
                    <a:pt x="233" y="270"/>
                    <a:pt x="233" y="263"/>
                  </a:cubicBezTo>
                  <a:cubicBezTo>
                    <a:pt x="233" y="239"/>
                    <a:pt x="233" y="239"/>
                    <a:pt x="233" y="239"/>
                  </a:cubicBezTo>
                  <a:cubicBezTo>
                    <a:pt x="233" y="210"/>
                    <a:pt x="241" y="199"/>
                    <a:pt x="244" y="195"/>
                  </a:cubicBezTo>
                  <a:cubicBezTo>
                    <a:pt x="258" y="180"/>
                    <a:pt x="266" y="161"/>
                    <a:pt x="266" y="141"/>
                  </a:cubicBezTo>
                  <a:cubicBezTo>
                    <a:pt x="266" y="101"/>
                    <a:pt x="234" y="69"/>
                    <a:pt x="194" y="69"/>
                  </a:cubicBezTo>
                  <a:close/>
                  <a:moveTo>
                    <a:pt x="194" y="283"/>
                  </a:moveTo>
                  <a:cubicBezTo>
                    <a:pt x="189" y="283"/>
                    <a:pt x="184" y="280"/>
                    <a:pt x="182" y="276"/>
                  </a:cubicBezTo>
                  <a:cubicBezTo>
                    <a:pt x="207" y="276"/>
                    <a:pt x="207" y="276"/>
                    <a:pt x="207" y="276"/>
                  </a:cubicBezTo>
                  <a:cubicBezTo>
                    <a:pt x="205" y="280"/>
                    <a:pt x="200" y="283"/>
                    <a:pt x="194" y="283"/>
                  </a:cubicBezTo>
                  <a:close/>
                  <a:moveTo>
                    <a:pt x="223" y="263"/>
                  </a:moveTo>
                  <a:cubicBezTo>
                    <a:pt x="223" y="265"/>
                    <a:pt x="222" y="266"/>
                    <a:pt x="220" y="266"/>
                  </a:cubicBezTo>
                  <a:cubicBezTo>
                    <a:pt x="169" y="266"/>
                    <a:pt x="169" y="266"/>
                    <a:pt x="169" y="266"/>
                  </a:cubicBezTo>
                  <a:cubicBezTo>
                    <a:pt x="167" y="266"/>
                    <a:pt x="165" y="265"/>
                    <a:pt x="165" y="263"/>
                  </a:cubicBezTo>
                  <a:cubicBezTo>
                    <a:pt x="165" y="244"/>
                    <a:pt x="165" y="244"/>
                    <a:pt x="165" y="244"/>
                  </a:cubicBezTo>
                  <a:cubicBezTo>
                    <a:pt x="223" y="244"/>
                    <a:pt x="223" y="244"/>
                    <a:pt x="223" y="244"/>
                  </a:cubicBezTo>
                  <a:lnTo>
                    <a:pt x="223" y="263"/>
                  </a:lnTo>
                  <a:close/>
                  <a:moveTo>
                    <a:pt x="237" y="188"/>
                  </a:moveTo>
                  <a:cubicBezTo>
                    <a:pt x="232" y="194"/>
                    <a:pt x="224" y="207"/>
                    <a:pt x="223" y="235"/>
                  </a:cubicBezTo>
                  <a:cubicBezTo>
                    <a:pt x="199" y="235"/>
                    <a:pt x="199" y="235"/>
                    <a:pt x="199" y="235"/>
                  </a:cubicBezTo>
                  <a:cubicBezTo>
                    <a:pt x="199" y="168"/>
                    <a:pt x="199" y="168"/>
                    <a:pt x="199" y="168"/>
                  </a:cubicBezTo>
                  <a:cubicBezTo>
                    <a:pt x="218" y="165"/>
                    <a:pt x="224" y="141"/>
                    <a:pt x="224" y="140"/>
                  </a:cubicBezTo>
                  <a:cubicBezTo>
                    <a:pt x="225" y="137"/>
                    <a:pt x="223" y="135"/>
                    <a:pt x="221" y="134"/>
                  </a:cubicBezTo>
                  <a:cubicBezTo>
                    <a:pt x="218" y="133"/>
                    <a:pt x="216" y="135"/>
                    <a:pt x="215" y="137"/>
                  </a:cubicBezTo>
                  <a:cubicBezTo>
                    <a:pt x="215" y="138"/>
                    <a:pt x="210" y="159"/>
                    <a:pt x="194" y="159"/>
                  </a:cubicBezTo>
                  <a:cubicBezTo>
                    <a:pt x="179" y="159"/>
                    <a:pt x="173" y="138"/>
                    <a:pt x="173" y="137"/>
                  </a:cubicBezTo>
                  <a:cubicBezTo>
                    <a:pt x="173" y="135"/>
                    <a:pt x="170" y="133"/>
                    <a:pt x="168" y="134"/>
                  </a:cubicBezTo>
                  <a:cubicBezTo>
                    <a:pt x="165" y="135"/>
                    <a:pt x="164" y="137"/>
                    <a:pt x="164" y="140"/>
                  </a:cubicBezTo>
                  <a:cubicBezTo>
                    <a:pt x="165" y="141"/>
                    <a:pt x="170" y="165"/>
                    <a:pt x="190" y="168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65" y="235"/>
                    <a:pt x="165" y="235"/>
                    <a:pt x="165" y="235"/>
                  </a:cubicBezTo>
                  <a:cubicBezTo>
                    <a:pt x="164" y="207"/>
                    <a:pt x="156" y="194"/>
                    <a:pt x="151" y="188"/>
                  </a:cubicBezTo>
                  <a:cubicBezTo>
                    <a:pt x="139" y="176"/>
                    <a:pt x="132" y="158"/>
                    <a:pt x="132" y="141"/>
                  </a:cubicBezTo>
                  <a:cubicBezTo>
                    <a:pt x="132" y="107"/>
                    <a:pt x="160" y="79"/>
                    <a:pt x="194" y="79"/>
                  </a:cubicBezTo>
                  <a:cubicBezTo>
                    <a:pt x="229" y="79"/>
                    <a:pt x="257" y="107"/>
                    <a:pt x="257" y="141"/>
                  </a:cubicBezTo>
                  <a:cubicBezTo>
                    <a:pt x="257" y="158"/>
                    <a:pt x="250" y="176"/>
                    <a:pt x="237" y="188"/>
                  </a:cubicBezTo>
                  <a:close/>
                  <a:moveTo>
                    <a:pt x="407" y="250"/>
                  </a:moveTo>
                  <a:cubicBezTo>
                    <a:pt x="395" y="232"/>
                    <a:pt x="374" y="197"/>
                    <a:pt x="372" y="188"/>
                  </a:cubicBezTo>
                  <a:cubicBezTo>
                    <a:pt x="373" y="187"/>
                    <a:pt x="373" y="185"/>
                    <a:pt x="374" y="183"/>
                  </a:cubicBezTo>
                  <a:cubicBezTo>
                    <a:pt x="376" y="176"/>
                    <a:pt x="379" y="166"/>
                    <a:pt x="379" y="158"/>
                  </a:cubicBezTo>
                  <a:cubicBezTo>
                    <a:pt x="379" y="146"/>
                    <a:pt x="377" y="129"/>
                    <a:pt x="374" y="118"/>
                  </a:cubicBezTo>
                  <a:cubicBezTo>
                    <a:pt x="373" y="112"/>
                    <a:pt x="364" y="83"/>
                    <a:pt x="338" y="55"/>
                  </a:cubicBezTo>
                  <a:cubicBezTo>
                    <a:pt x="303" y="18"/>
                    <a:pt x="255" y="0"/>
                    <a:pt x="193" y="0"/>
                  </a:cubicBezTo>
                  <a:cubicBezTo>
                    <a:pt x="65" y="0"/>
                    <a:pt x="0" y="56"/>
                    <a:pt x="0" y="167"/>
                  </a:cubicBezTo>
                  <a:cubicBezTo>
                    <a:pt x="0" y="231"/>
                    <a:pt x="37" y="266"/>
                    <a:pt x="61" y="288"/>
                  </a:cubicBezTo>
                  <a:cubicBezTo>
                    <a:pt x="70" y="297"/>
                    <a:pt x="78" y="304"/>
                    <a:pt x="80" y="310"/>
                  </a:cubicBezTo>
                  <a:cubicBezTo>
                    <a:pt x="97" y="376"/>
                    <a:pt x="82" y="429"/>
                    <a:pt x="72" y="454"/>
                  </a:cubicBezTo>
                  <a:cubicBezTo>
                    <a:pt x="71" y="456"/>
                    <a:pt x="72" y="459"/>
                    <a:pt x="74" y="460"/>
                  </a:cubicBezTo>
                  <a:cubicBezTo>
                    <a:pt x="112" y="480"/>
                    <a:pt x="154" y="491"/>
                    <a:pt x="197" y="491"/>
                  </a:cubicBezTo>
                  <a:cubicBezTo>
                    <a:pt x="217" y="491"/>
                    <a:pt x="236" y="489"/>
                    <a:pt x="256" y="484"/>
                  </a:cubicBezTo>
                  <a:cubicBezTo>
                    <a:pt x="258" y="484"/>
                    <a:pt x="259" y="482"/>
                    <a:pt x="259" y="480"/>
                  </a:cubicBezTo>
                  <a:cubicBezTo>
                    <a:pt x="259" y="438"/>
                    <a:pt x="260" y="406"/>
                    <a:pt x="262" y="396"/>
                  </a:cubicBezTo>
                  <a:cubicBezTo>
                    <a:pt x="280" y="401"/>
                    <a:pt x="335" y="413"/>
                    <a:pt x="345" y="413"/>
                  </a:cubicBezTo>
                  <a:cubicBezTo>
                    <a:pt x="346" y="413"/>
                    <a:pt x="347" y="413"/>
                    <a:pt x="347" y="413"/>
                  </a:cubicBezTo>
                  <a:cubicBezTo>
                    <a:pt x="355" y="413"/>
                    <a:pt x="374" y="413"/>
                    <a:pt x="378" y="391"/>
                  </a:cubicBezTo>
                  <a:cubicBezTo>
                    <a:pt x="381" y="380"/>
                    <a:pt x="380" y="370"/>
                    <a:pt x="379" y="364"/>
                  </a:cubicBezTo>
                  <a:cubicBezTo>
                    <a:pt x="379" y="362"/>
                    <a:pt x="378" y="360"/>
                    <a:pt x="378" y="360"/>
                  </a:cubicBezTo>
                  <a:cubicBezTo>
                    <a:pt x="379" y="356"/>
                    <a:pt x="382" y="352"/>
                    <a:pt x="384" y="348"/>
                  </a:cubicBezTo>
                  <a:cubicBezTo>
                    <a:pt x="386" y="344"/>
                    <a:pt x="387" y="342"/>
                    <a:pt x="388" y="339"/>
                  </a:cubicBezTo>
                  <a:cubicBezTo>
                    <a:pt x="388" y="337"/>
                    <a:pt x="387" y="333"/>
                    <a:pt x="386" y="330"/>
                  </a:cubicBezTo>
                  <a:cubicBezTo>
                    <a:pt x="389" y="327"/>
                    <a:pt x="393" y="323"/>
                    <a:pt x="394" y="319"/>
                  </a:cubicBezTo>
                  <a:cubicBezTo>
                    <a:pt x="394" y="315"/>
                    <a:pt x="392" y="310"/>
                    <a:pt x="390" y="305"/>
                  </a:cubicBezTo>
                  <a:cubicBezTo>
                    <a:pt x="390" y="305"/>
                    <a:pt x="390" y="305"/>
                    <a:pt x="390" y="304"/>
                  </a:cubicBezTo>
                  <a:cubicBezTo>
                    <a:pt x="390" y="303"/>
                    <a:pt x="390" y="299"/>
                    <a:pt x="390" y="294"/>
                  </a:cubicBezTo>
                  <a:cubicBezTo>
                    <a:pt x="396" y="293"/>
                    <a:pt x="406" y="291"/>
                    <a:pt x="409" y="289"/>
                  </a:cubicBezTo>
                  <a:cubicBezTo>
                    <a:pt x="415" y="286"/>
                    <a:pt x="419" y="277"/>
                    <a:pt x="419" y="272"/>
                  </a:cubicBezTo>
                  <a:cubicBezTo>
                    <a:pt x="419" y="270"/>
                    <a:pt x="418" y="270"/>
                    <a:pt x="407" y="250"/>
                  </a:cubicBezTo>
                  <a:close/>
                  <a:moveTo>
                    <a:pt x="405" y="281"/>
                  </a:moveTo>
                  <a:cubicBezTo>
                    <a:pt x="403" y="282"/>
                    <a:pt x="393" y="284"/>
                    <a:pt x="385" y="286"/>
                  </a:cubicBezTo>
                  <a:cubicBezTo>
                    <a:pt x="383" y="286"/>
                    <a:pt x="381" y="288"/>
                    <a:pt x="381" y="290"/>
                  </a:cubicBezTo>
                  <a:cubicBezTo>
                    <a:pt x="380" y="305"/>
                    <a:pt x="380" y="306"/>
                    <a:pt x="380" y="307"/>
                  </a:cubicBezTo>
                  <a:cubicBezTo>
                    <a:pt x="381" y="308"/>
                    <a:pt x="381" y="308"/>
                    <a:pt x="382" y="310"/>
                  </a:cubicBezTo>
                  <a:cubicBezTo>
                    <a:pt x="384" y="314"/>
                    <a:pt x="385" y="316"/>
                    <a:pt x="385" y="317"/>
                  </a:cubicBezTo>
                  <a:cubicBezTo>
                    <a:pt x="384" y="319"/>
                    <a:pt x="381" y="322"/>
                    <a:pt x="377" y="325"/>
                  </a:cubicBezTo>
                  <a:cubicBezTo>
                    <a:pt x="376" y="326"/>
                    <a:pt x="375" y="329"/>
                    <a:pt x="376" y="331"/>
                  </a:cubicBezTo>
                  <a:cubicBezTo>
                    <a:pt x="377" y="334"/>
                    <a:pt x="378" y="337"/>
                    <a:pt x="378" y="338"/>
                  </a:cubicBezTo>
                  <a:cubicBezTo>
                    <a:pt x="378" y="339"/>
                    <a:pt x="377" y="342"/>
                    <a:pt x="375" y="344"/>
                  </a:cubicBezTo>
                  <a:cubicBezTo>
                    <a:pt x="373" y="348"/>
                    <a:pt x="371" y="353"/>
                    <a:pt x="369" y="357"/>
                  </a:cubicBezTo>
                  <a:cubicBezTo>
                    <a:pt x="369" y="359"/>
                    <a:pt x="369" y="362"/>
                    <a:pt x="369" y="365"/>
                  </a:cubicBezTo>
                  <a:cubicBezTo>
                    <a:pt x="370" y="371"/>
                    <a:pt x="371" y="379"/>
                    <a:pt x="369" y="389"/>
                  </a:cubicBezTo>
                  <a:cubicBezTo>
                    <a:pt x="367" y="401"/>
                    <a:pt x="359" y="404"/>
                    <a:pt x="347" y="404"/>
                  </a:cubicBezTo>
                  <a:cubicBezTo>
                    <a:pt x="347" y="404"/>
                    <a:pt x="346" y="404"/>
                    <a:pt x="345" y="404"/>
                  </a:cubicBezTo>
                  <a:cubicBezTo>
                    <a:pt x="335" y="403"/>
                    <a:pt x="271" y="389"/>
                    <a:pt x="261" y="386"/>
                  </a:cubicBezTo>
                  <a:cubicBezTo>
                    <a:pt x="259" y="386"/>
                    <a:pt x="257" y="386"/>
                    <a:pt x="256" y="387"/>
                  </a:cubicBezTo>
                  <a:cubicBezTo>
                    <a:pt x="250" y="394"/>
                    <a:pt x="249" y="449"/>
                    <a:pt x="250" y="476"/>
                  </a:cubicBezTo>
                  <a:cubicBezTo>
                    <a:pt x="193" y="488"/>
                    <a:pt x="133" y="480"/>
                    <a:pt x="83" y="454"/>
                  </a:cubicBezTo>
                  <a:cubicBezTo>
                    <a:pt x="93" y="426"/>
                    <a:pt x="105" y="373"/>
                    <a:pt x="89" y="307"/>
                  </a:cubicBezTo>
                  <a:cubicBezTo>
                    <a:pt x="87" y="299"/>
                    <a:pt x="79" y="292"/>
                    <a:pt x="68" y="282"/>
                  </a:cubicBezTo>
                  <a:cubicBezTo>
                    <a:pt x="44" y="260"/>
                    <a:pt x="9" y="227"/>
                    <a:pt x="9" y="167"/>
                  </a:cubicBezTo>
                  <a:cubicBezTo>
                    <a:pt x="9" y="119"/>
                    <a:pt x="22" y="82"/>
                    <a:pt x="47" y="56"/>
                  </a:cubicBezTo>
                  <a:cubicBezTo>
                    <a:pt x="78" y="25"/>
                    <a:pt x="127" y="9"/>
                    <a:pt x="193" y="9"/>
                  </a:cubicBezTo>
                  <a:cubicBezTo>
                    <a:pt x="252" y="9"/>
                    <a:pt x="298" y="27"/>
                    <a:pt x="331" y="61"/>
                  </a:cubicBezTo>
                  <a:cubicBezTo>
                    <a:pt x="357" y="88"/>
                    <a:pt x="364" y="117"/>
                    <a:pt x="365" y="120"/>
                  </a:cubicBezTo>
                  <a:cubicBezTo>
                    <a:pt x="367" y="130"/>
                    <a:pt x="370" y="147"/>
                    <a:pt x="370" y="158"/>
                  </a:cubicBezTo>
                  <a:cubicBezTo>
                    <a:pt x="370" y="165"/>
                    <a:pt x="367" y="174"/>
                    <a:pt x="365" y="180"/>
                  </a:cubicBezTo>
                  <a:cubicBezTo>
                    <a:pt x="363" y="185"/>
                    <a:pt x="363" y="187"/>
                    <a:pt x="363" y="189"/>
                  </a:cubicBezTo>
                  <a:cubicBezTo>
                    <a:pt x="364" y="198"/>
                    <a:pt x="380" y="224"/>
                    <a:pt x="399" y="255"/>
                  </a:cubicBezTo>
                  <a:cubicBezTo>
                    <a:pt x="403" y="263"/>
                    <a:pt x="408" y="271"/>
                    <a:pt x="409" y="273"/>
                  </a:cubicBezTo>
                  <a:cubicBezTo>
                    <a:pt x="409" y="275"/>
                    <a:pt x="406" y="280"/>
                    <a:pt x="405" y="28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2" name="Группа 71"/>
          <p:cNvGrpSpPr/>
          <p:nvPr/>
        </p:nvGrpSpPr>
        <p:grpSpPr>
          <a:xfrm>
            <a:off x="6358563" y="3018066"/>
            <a:ext cx="502730" cy="502728"/>
            <a:chOff x="114846" y="4584939"/>
            <a:chExt cx="190768" cy="190768"/>
          </a:xfrm>
        </p:grpSpPr>
        <p:sp>
          <p:nvSpPr>
            <p:cNvPr id="73" name="Овал 72"/>
            <p:cNvSpPr/>
            <p:nvPr/>
          </p:nvSpPr>
          <p:spPr bwMode="auto">
            <a:xfrm>
              <a:off x="114846" y="4584939"/>
              <a:ext cx="190768" cy="1907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900" dirty="0">
                <a:solidFill>
                  <a:prstClr val="white">
                    <a:lumMod val="50000"/>
                  </a:prstClr>
                </a:solidFill>
                <a:latin typeface="Franklin Gothic Book" pitchFamily="34" charset="0"/>
              </a:endParaRPr>
            </a:p>
          </p:txBody>
        </p:sp>
        <p:sp>
          <p:nvSpPr>
            <p:cNvPr id="74" name="Freeform 113"/>
            <p:cNvSpPr>
              <a:spLocks noEditPoints="1"/>
            </p:cNvSpPr>
            <p:nvPr/>
          </p:nvSpPr>
          <p:spPr bwMode="auto">
            <a:xfrm>
              <a:off x="154471" y="4620337"/>
              <a:ext cx="122799" cy="119971"/>
            </a:xfrm>
            <a:custGeom>
              <a:avLst/>
              <a:gdLst>
                <a:gd name="T0" fmla="*/ 530 w 582"/>
                <a:gd name="T1" fmla="*/ 0 h 569"/>
                <a:gd name="T2" fmla="*/ 237 w 582"/>
                <a:gd name="T3" fmla="*/ 196 h 569"/>
                <a:gd name="T4" fmla="*/ 44 w 582"/>
                <a:gd name="T5" fmla="*/ 285 h 569"/>
                <a:gd name="T6" fmla="*/ 52 w 582"/>
                <a:gd name="T7" fmla="*/ 295 h 569"/>
                <a:gd name="T8" fmla="*/ 138 w 582"/>
                <a:gd name="T9" fmla="*/ 305 h 569"/>
                <a:gd name="T10" fmla="*/ 109 w 582"/>
                <a:gd name="T11" fmla="*/ 362 h 569"/>
                <a:gd name="T12" fmla="*/ 197 w 582"/>
                <a:gd name="T13" fmla="*/ 466 h 569"/>
                <a:gd name="T14" fmla="*/ 238 w 582"/>
                <a:gd name="T15" fmla="*/ 432 h 569"/>
                <a:gd name="T16" fmla="*/ 265 w 582"/>
                <a:gd name="T17" fmla="*/ 432 h 569"/>
                <a:gd name="T18" fmla="*/ 275 w 582"/>
                <a:gd name="T19" fmla="*/ 518 h 569"/>
                <a:gd name="T20" fmla="*/ 282 w 582"/>
                <a:gd name="T21" fmla="*/ 527 h 569"/>
                <a:gd name="T22" fmla="*/ 366 w 582"/>
                <a:gd name="T23" fmla="*/ 454 h 569"/>
                <a:gd name="T24" fmla="*/ 481 w 582"/>
                <a:gd name="T25" fmla="*/ 235 h 569"/>
                <a:gd name="T26" fmla="*/ 63 w 582"/>
                <a:gd name="T27" fmla="*/ 278 h 569"/>
                <a:gd name="T28" fmla="*/ 225 w 582"/>
                <a:gd name="T29" fmla="*/ 210 h 569"/>
                <a:gd name="T30" fmla="*/ 63 w 582"/>
                <a:gd name="T31" fmla="*/ 278 h 569"/>
                <a:gd name="T32" fmla="*/ 149 w 582"/>
                <a:gd name="T33" fmla="*/ 421 h 569"/>
                <a:gd name="T34" fmla="*/ 145 w 582"/>
                <a:gd name="T35" fmla="*/ 345 h 569"/>
                <a:gd name="T36" fmla="*/ 225 w 582"/>
                <a:gd name="T37" fmla="*/ 425 h 569"/>
                <a:gd name="T38" fmla="*/ 353 w 582"/>
                <a:gd name="T39" fmla="*/ 449 h 569"/>
                <a:gd name="T40" fmla="*/ 285 w 582"/>
                <a:gd name="T41" fmla="*/ 414 h 569"/>
                <a:gd name="T42" fmla="*/ 353 w 582"/>
                <a:gd name="T43" fmla="*/ 449 h 569"/>
                <a:gd name="T44" fmla="*/ 271 w 582"/>
                <a:gd name="T45" fmla="*/ 407 h 569"/>
                <a:gd name="T46" fmla="*/ 254 w 582"/>
                <a:gd name="T47" fmla="*/ 422 h 569"/>
                <a:gd name="T48" fmla="*/ 149 w 582"/>
                <a:gd name="T49" fmla="*/ 314 h 569"/>
                <a:gd name="T50" fmla="*/ 163 w 582"/>
                <a:gd name="T51" fmla="*/ 298 h 569"/>
                <a:gd name="T52" fmla="*/ 530 w 582"/>
                <a:gd name="T53" fmla="*/ 14 h 569"/>
                <a:gd name="T54" fmla="*/ 472 w 582"/>
                <a:gd name="T55" fmla="*/ 225 h 569"/>
                <a:gd name="T56" fmla="*/ 396 w 582"/>
                <a:gd name="T57" fmla="*/ 126 h 569"/>
                <a:gd name="T58" fmla="*/ 363 w 582"/>
                <a:gd name="T59" fmla="*/ 207 h 569"/>
                <a:gd name="T60" fmla="*/ 430 w 582"/>
                <a:gd name="T61" fmla="*/ 207 h 569"/>
                <a:gd name="T62" fmla="*/ 396 w 582"/>
                <a:gd name="T63" fmla="*/ 126 h 569"/>
                <a:gd name="T64" fmla="*/ 396 w 582"/>
                <a:gd name="T65" fmla="*/ 207 h 569"/>
                <a:gd name="T66" fmla="*/ 373 w 582"/>
                <a:gd name="T67" fmla="*/ 150 h 569"/>
                <a:gd name="T68" fmla="*/ 420 w 582"/>
                <a:gd name="T69" fmla="*/ 150 h 569"/>
                <a:gd name="T70" fmla="*/ 149 w 582"/>
                <a:gd name="T71" fmla="*/ 468 h 569"/>
                <a:gd name="T72" fmla="*/ 53 w 582"/>
                <a:gd name="T73" fmla="*/ 560 h 569"/>
                <a:gd name="T74" fmla="*/ 8 w 582"/>
                <a:gd name="T75" fmla="*/ 569 h 569"/>
                <a:gd name="T76" fmla="*/ 1 w 582"/>
                <a:gd name="T77" fmla="*/ 560 h 569"/>
                <a:gd name="T78" fmla="*/ 38 w 582"/>
                <a:gd name="T79" fmla="*/ 442 h 569"/>
                <a:gd name="T80" fmla="*/ 107 w 582"/>
                <a:gd name="T81" fmla="*/ 430 h 569"/>
                <a:gd name="T82" fmla="*/ 48 w 582"/>
                <a:gd name="T83" fmla="*/ 452 h 569"/>
                <a:gd name="T84" fmla="*/ 18 w 582"/>
                <a:gd name="T85" fmla="*/ 552 h 569"/>
                <a:gd name="T86" fmla="*/ 118 w 582"/>
                <a:gd name="T87" fmla="*/ 522 h 569"/>
                <a:gd name="T88" fmla="*/ 140 w 582"/>
                <a:gd name="T89" fmla="*/ 463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2" h="569">
                  <a:moveTo>
                    <a:pt x="562" y="8"/>
                  </a:moveTo>
                  <a:cubicBezTo>
                    <a:pt x="556" y="3"/>
                    <a:pt x="546" y="0"/>
                    <a:pt x="530" y="0"/>
                  </a:cubicBezTo>
                  <a:cubicBezTo>
                    <a:pt x="493" y="0"/>
                    <a:pt x="405" y="19"/>
                    <a:pt x="335" y="89"/>
                  </a:cubicBezTo>
                  <a:cubicBezTo>
                    <a:pt x="237" y="196"/>
                    <a:pt x="237" y="196"/>
                    <a:pt x="237" y="196"/>
                  </a:cubicBezTo>
                  <a:cubicBezTo>
                    <a:pt x="221" y="195"/>
                    <a:pt x="153" y="191"/>
                    <a:pt x="117" y="205"/>
                  </a:cubicBezTo>
                  <a:cubicBezTo>
                    <a:pt x="74" y="220"/>
                    <a:pt x="45" y="283"/>
                    <a:pt x="44" y="285"/>
                  </a:cubicBezTo>
                  <a:cubicBezTo>
                    <a:pt x="42" y="288"/>
                    <a:pt x="43" y="291"/>
                    <a:pt x="45" y="293"/>
                  </a:cubicBezTo>
                  <a:cubicBezTo>
                    <a:pt x="46" y="295"/>
                    <a:pt x="49" y="296"/>
                    <a:pt x="52" y="295"/>
                  </a:cubicBezTo>
                  <a:cubicBezTo>
                    <a:pt x="90" y="283"/>
                    <a:pt x="128" y="292"/>
                    <a:pt x="145" y="297"/>
                  </a:cubicBezTo>
                  <a:cubicBezTo>
                    <a:pt x="138" y="305"/>
                    <a:pt x="138" y="305"/>
                    <a:pt x="138" y="305"/>
                  </a:cubicBezTo>
                  <a:cubicBezTo>
                    <a:pt x="133" y="311"/>
                    <a:pt x="134" y="321"/>
                    <a:pt x="138" y="332"/>
                  </a:cubicBezTo>
                  <a:cubicBezTo>
                    <a:pt x="109" y="362"/>
                    <a:pt x="109" y="362"/>
                    <a:pt x="109" y="362"/>
                  </a:cubicBezTo>
                  <a:cubicBezTo>
                    <a:pt x="96" y="376"/>
                    <a:pt x="115" y="407"/>
                    <a:pt x="139" y="431"/>
                  </a:cubicBezTo>
                  <a:cubicBezTo>
                    <a:pt x="158" y="449"/>
                    <a:pt x="181" y="466"/>
                    <a:pt x="197" y="466"/>
                  </a:cubicBezTo>
                  <a:cubicBezTo>
                    <a:pt x="201" y="466"/>
                    <a:pt x="205" y="464"/>
                    <a:pt x="208" y="461"/>
                  </a:cubicBezTo>
                  <a:cubicBezTo>
                    <a:pt x="238" y="432"/>
                    <a:pt x="238" y="432"/>
                    <a:pt x="238" y="432"/>
                  </a:cubicBezTo>
                  <a:cubicBezTo>
                    <a:pt x="244" y="434"/>
                    <a:pt x="250" y="436"/>
                    <a:pt x="254" y="436"/>
                  </a:cubicBezTo>
                  <a:cubicBezTo>
                    <a:pt x="260" y="436"/>
                    <a:pt x="263" y="433"/>
                    <a:pt x="265" y="432"/>
                  </a:cubicBezTo>
                  <a:cubicBezTo>
                    <a:pt x="274" y="424"/>
                    <a:pt x="274" y="424"/>
                    <a:pt x="274" y="424"/>
                  </a:cubicBezTo>
                  <a:cubicBezTo>
                    <a:pt x="279" y="442"/>
                    <a:pt x="287" y="480"/>
                    <a:pt x="275" y="518"/>
                  </a:cubicBezTo>
                  <a:cubicBezTo>
                    <a:pt x="275" y="521"/>
                    <a:pt x="275" y="524"/>
                    <a:pt x="277" y="526"/>
                  </a:cubicBezTo>
                  <a:cubicBezTo>
                    <a:pt x="279" y="527"/>
                    <a:pt x="280" y="527"/>
                    <a:pt x="282" y="527"/>
                  </a:cubicBezTo>
                  <a:cubicBezTo>
                    <a:pt x="283" y="527"/>
                    <a:pt x="284" y="527"/>
                    <a:pt x="285" y="527"/>
                  </a:cubicBezTo>
                  <a:cubicBezTo>
                    <a:pt x="288" y="526"/>
                    <a:pt x="350" y="496"/>
                    <a:pt x="366" y="454"/>
                  </a:cubicBezTo>
                  <a:cubicBezTo>
                    <a:pt x="379" y="417"/>
                    <a:pt x="375" y="349"/>
                    <a:pt x="374" y="333"/>
                  </a:cubicBezTo>
                  <a:cubicBezTo>
                    <a:pt x="481" y="235"/>
                    <a:pt x="481" y="235"/>
                    <a:pt x="481" y="235"/>
                  </a:cubicBezTo>
                  <a:cubicBezTo>
                    <a:pt x="565" y="151"/>
                    <a:pt x="582" y="28"/>
                    <a:pt x="562" y="8"/>
                  </a:cubicBezTo>
                  <a:close/>
                  <a:moveTo>
                    <a:pt x="63" y="278"/>
                  </a:moveTo>
                  <a:cubicBezTo>
                    <a:pt x="74" y="259"/>
                    <a:pt x="95" y="227"/>
                    <a:pt x="121" y="218"/>
                  </a:cubicBezTo>
                  <a:cubicBezTo>
                    <a:pt x="150" y="207"/>
                    <a:pt x="200" y="208"/>
                    <a:pt x="225" y="210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43" y="281"/>
                    <a:pt x="105" y="270"/>
                    <a:pt x="63" y="278"/>
                  </a:cubicBezTo>
                  <a:close/>
                  <a:moveTo>
                    <a:pt x="199" y="451"/>
                  </a:moveTo>
                  <a:cubicBezTo>
                    <a:pt x="195" y="454"/>
                    <a:pt x="174" y="446"/>
                    <a:pt x="149" y="421"/>
                  </a:cubicBezTo>
                  <a:cubicBezTo>
                    <a:pt x="124" y="396"/>
                    <a:pt x="116" y="375"/>
                    <a:pt x="119" y="372"/>
                  </a:cubicBezTo>
                  <a:cubicBezTo>
                    <a:pt x="145" y="345"/>
                    <a:pt x="145" y="345"/>
                    <a:pt x="145" y="345"/>
                  </a:cubicBezTo>
                  <a:cubicBezTo>
                    <a:pt x="155" y="361"/>
                    <a:pt x="169" y="377"/>
                    <a:pt x="181" y="389"/>
                  </a:cubicBezTo>
                  <a:cubicBezTo>
                    <a:pt x="196" y="404"/>
                    <a:pt x="212" y="417"/>
                    <a:pt x="225" y="425"/>
                  </a:cubicBezTo>
                  <a:lnTo>
                    <a:pt x="199" y="451"/>
                  </a:lnTo>
                  <a:close/>
                  <a:moveTo>
                    <a:pt x="353" y="449"/>
                  </a:moveTo>
                  <a:cubicBezTo>
                    <a:pt x="343" y="475"/>
                    <a:pt x="311" y="496"/>
                    <a:pt x="293" y="507"/>
                  </a:cubicBezTo>
                  <a:cubicBezTo>
                    <a:pt x="301" y="465"/>
                    <a:pt x="290" y="427"/>
                    <a:pt x="285" y="414"/>
                  </a:cubicBezTo>
                  <a:cubicBezTo>
                    <a:pt x="361" y="345"/>
                    <a:pt x="361" y="345"/>
                    <a:pt x="361" y="345"/>
                  </a:cubicBezTo>
                  <a:cubicBezTo>
                    <a:pt x="362" y="370"/>
                    <a:pt x="363" y="421"/>
                    <a:pt x="353" y="449"/>
                  </a:cubicBezTo>
                  <a:close/>
                  <a:moveTo>
                    <a:pt x="273" y="406"/>
                  </a:moveTo>
                  <a:cubicBezTo>
                    <a:pt x="272" y="406"/>
                    <a:pt x="272" y="407"/>
                    <a:pt x="271" y="407"/>
                  </a:cubicBezTo>
                  <a:cubicBezTo>
                    <a:pt x="256" y="421"/>
                    <a:pt x="256" y="421"/>
                    <a:pt x="256" y="421"/>
                  </a:cubicBezTo>
                  <a:cubicBezTo>
                    <a:pt x="256" y="421"/>
                    <a:pt x="255" y="422"/>
                    <a:pt x="254" y="422"/>
                  </a:cubicBezTo>
                  <a:cubicBezTo>
                    <a:pt x="244" y="422"/>
                    <a:pt x="219" y="407"/>
                    <a:pt x="191" y="379"/>
                  </a:cubicBezTo>
                  <a:cubicBezTo>
                    <a:pt x="158" y="346"/>
                    <a:pt x="146" y="319"/>
                    <a:pt x="149" y="314"/>
                  </a:cubicBezTo>
                  <a:cubicBezTo>
                    <a:pt x="162" y="299"/>
                    <a:pt x="162" y="299"/>
                    <a:pt x="162" y="299"/>
                  </a:cubicBezTo>
                  <a:cubicBezTo>
                    <a:pt x="163" y="299"/>
                    <a:pt x="163" y="299"/>
                    <a:pt x="163" y="2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407" y="37"/>
                    <a:pt x="490" y="14"/>
                    <a:pt x="530" y="14"/>
                  </a:cubicBezTo>
                  <a:cubicBezTo>
                    <a:pt x="544" y="14"/>
                    <a:pt x="550" y="17"/>
                    <a:pt x="552" y="18"/>
                  </a:cubicBezTo>
                  <a:cubicBezTo>
                    <a:pt x="565" y="31"/>
                    <a:pt x="552" y="144"/>
                    <a:pt x="472" y="225"/>
                  </a:cubicBezTo>
                  <a:lnTo>
                    <a:pt x="273" y="406"/>
                  </a:lnTo>
                  <a:close/>
                  <a:moveTo>
                    <a:pt x="396" y="126"/>
                  </a:moveTo>
                  <a:cubicBezTo>
                    <a:pt x="384" y="126"/>
                    <a:pt x="372" y="131"/>
                    <a:pt x="363" y="140"/>
                  </a:cubicBezTo>
                  <a:cubicBezTo>
                    <a:pt x="344" y="158"/>
                    <a:pt x="344" y="189"/>
                    <a:pt x="363" y="207"/>
                  </a:cubicBezTo>
                  <a:cubicBezTo>
                    <a:pt x="372" y="216"/>
                    <a:pt x="384" y="221"/>
                    <a:pt x="396" y="221"/>
                  </a:cubicBezTo>
                  <a:cubicBezTo>
                    <a:pt x="409" y="221"/>
                    <a:pt x="421" y="216"/>
                    <a:pt x="430" y="207"/>
                  </a:cubicBezTo>
                  <a:cubicBezTo>
                    <a:pt x="449" y="189"/>
                    <a:pt x="449" y="158"/>
                    <a:pt x="430" y="140"/>
                  </a:cubicBezTo>
                  <a:cubicBezTo>
                    <a:pt x="421" y="131"/>
                    <a:pt x="409" y="126"/>
                    <a:pt x="396" y="126"/>
                  </a:cubicBezTo>
                  <a:close/>
                  <a:moveTo>
                    <a:pt x="420" y="197"/>
                  </a:moveTo>
                  <a:cubicBezTo>
                    <a:pt x="414" y="204"/>
                    <a:pt x="405" y="207"/>
                    <a:pt x="396" y="207"/>
                  </a:cubicBezTo>
                  <a:cubicBezTo>
                    <a:pt x="387" y="207"/>
                    <a:pt x="379" y="204"/>
                    <a:pt x="373" y="197"/>
                  </a:cubicBezTo>
                  <a:cubicBezTo>
                    <a:pt x="359" y="184"/>
                    <a:pt x="359" y="163"/>
                    <a:pt x="373" y="150"/>
                  </a:cubicBezTo>
                  <a:cubicBezTo>
                    <a:pt x="379" y="143"/>
                    <a:pt x="387" y="140"/>
                    <a:pt x="396" y="140"/>
                  </a:cubicBezTo>
                  <a:cubicBezTo>
                    <a:pt x="405" y="140"/>
                    <a:pt x="414" y="143"/>
                    <a:pt x="420" y="150"/>
                  </a:cubicBezTo>
                  <a:cubicBezTo>
                    <a:pt x="433" y="163"/>
                    <a:pt x="433" y="184"/>
                    <a:pt x="420" y="197"/>
                  </a:cubicBezTo>
                  <a:close/>
                  <a:moveTo>
                    <a:pt x="149" y="468"/>
                  </a:moveTo>
                  <a:cubicBezTo>
                    <a:pt x="154" y="490"/>
                    <a:pt x="147" y="513"/>
                    <a:pt x="128" y="532"/>
                  </a:cubicBezTo>
                  <a:cubicBezTo>
                    <a:pt x="108" y="552"/>
                    <a:pt x="80" y="556"/>
                    <a:pt x="53" y="560"/>
                  </a:cubicBezTo>
                  <a:cubicBezTo>
                    <a:pt x="38" y="562"/>
                    <a:pt x="23" y="564"/>
                    <a:pt x="10" y="569"/>
                  </a:cubicBezTo>
                  <a:cubicBezTo>
                    <a:pt x="9" y="569"/>
                    <a:pt x="9" y="569"/>
                    <a:pt x="8" y="569"/>
                  </a:cubicBezTo>
                  <a:cubicBezTo>
                    <a:pt x="6" y="569"/>
                    <a:pt x="4" y="569"/>
                    <a:pt x="3" y="567"/>
                  </a:cubicBezTo>
                  <a:cubicBezTo>
                    <a:pt x="1" y="566"/>
                    <a:pt x="0" y="563"/>
                    <a:pt x="1" y="560"/>
                  </a:cubicBezTo>
                  <a:cubicBezTo>
                    <a:pt x="4" y="549"/>
                    <a:pt x="6" y="536"/>
                    <a:pt x="8" y="523"/>
                  </a:cubicBezTo>
                  <a:cubicBezTo>
                    <a:pt x="13" y="494"/>
                    <a:pt x="17" y="463"/>
                    <a:pt x="38" y="442"/>
                  </a:cubicBezTo>
                  <a:cubicBezTo>
                    <a:pt x="57" y="423"/>
                    <a:pt x="80" y="416"/>
                    <a:pt x="102" y="422"/>
                  </a:cubicBezTo>
                  <a:cubicBezTo>
                    <a:pt x="105" y="423"/>
                    <a:pt x="108" y="426"/>
                    <a:pt x="107" y="430"/>
                  </a:cubicBezTo>
                  <a:cubicBezTo>
                    <a:pt x="106" y="434"/>
                    <a:pt x="102" y="436"/>
                    <a:pt x="98" y="435"/>
                  </a:cubicBezTo>
                  <a:cubicBezTo>
                    <a:pt x="81" y="431"/>
                    <a:pt x="64" y="436"/>
                    <a:pt x="48" y="452"/>
                  </a:cubicBezTo>
                  <a:cubicBezTo>
                    <a:pt x="30" y="470"/>
                    <a:pt x="26" y="498"/>
                    <a:pt x="22" y="525"/>
                  </a:cubicBezTo>
                  <a:cubicBezTo>
                    <a:pt x="21" y="534"/>
                    <a:pt x="19" y="543"/>
                    <a:pt x="18" y="552"/>
                  </a:cubicBezTo>
                  <a:cubicBezTo>
                    <a:pt x="29" y="549"/>
                    <a:pt x="40" y="547"/>
                    <a:pt x="51" y="546"/>
                  </a:cubicBezTo>
                  <a:cubicBezTo>
                    <a:pt x="77" y="542"/>
                    <a:pt x="101" y="538"/>
                    <a:pt x="118" y="522"/>
                  </a:cubicBezTo>
                  <a:cubicBezTo>
                    <a:pt x="134" y="506"/>
                    <a:pt x="140" y="489"/>
                    <a:pt x="135" y="472"/>
                  </a:cubicBezTo>
                  <a:cubicBezTo>
                    <a:pt x="134" y="468"/>
                    <a:pt x="136" y="464"/>
                    <a:pt x="140" y="463"/>
                  </a:cubicBezTo>
                  <a:cubicBezTo>
                    <a:pt x="144" y="462"/>
                    <a:pt x="148" y="465"/>
                    <a:pt x="149" y="46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6" name="Группа 75"/>
          <p:cNvGrpSpPr/>
          <p:nvPr/>
        </p:nvGrpSpPr>
        <p:grpSpPr>
          <a:xfrm>
            <a:off x="5271106" y="3019348"/>
            <a:ext cx="502733" cy="502730"/>
            <a:chOff x="114846" y="4121446"/>
            <a:chExt cx="190769" cy="190769"/>
          </a:xfrm>
        </p:grpSpPr>
        <p:sp>
          <p:nvSpPr>
            <p:cNvPr id="77" name="Овал 76"/>
            <p:cNvSpPr/>
            <p:nvPr/>
          </p:nvSpPr>
          <p:spPr bwMode="auto">
            <a:xfrm>
              <a:off x="114846" y="4121446"/>
              <a:ext cx="190769" cy="190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900" b="1" dirty="0">
                <a:solidFill>
                  <a:prstClr val="white">
                    <a:lumMod val="50000"/>
                  </a:prstClr>
                </a:solidFill>
                <a:latin typeface="Franklin Gothic Book" pitchFamily="34" charset="0"/>
              </a:endParaRPr>
            </a:p>
          </p:txBody>
        </p:sp>
        <p:sp>
          <p:nvSpPr>
            <p:cNvPr id="78" name="Freeform 105"/>
            <p:cNvSpPr>
              <a:spLocks noEditPoints="1"/>
            </p:cNvSpPr>
            <p:nvPr/>
          </p:nvSpPr>
          <p:spPr bwMode="auto">
            <a:xfrm>
              <a:off x="140467" y="4176623"/>
              <a:ext cx="139525" cy="80415"/>
            </a:xfrm>
            <a:custGeom>
              <a:avLst/>
              <a:gdLst>
                <a:gd name="T0" fmla="*/ 751 w 773"/>
                <a:gd name="T1" fmla="*/ 6 h 445"/>
                <a:gd name="T2" fmla="*/ 751 w 773"/>
                <a:gd name="T3" fmla="*/ 5 h 445"/>
                <a:gd name="T4" fmla="*/ 750 w 773"/>
                <a:gd name="T5" fmla="*/ 3 h 445"/>
                <a:gd name="T6" fmla="*/ 749 w 773"/>
                <a:gd name="T7" fmla="*/ 2 h 445"/>
                <a:gd name="T8" fmla="*/ 747 w 773"/>
                <a:gd name="T9" fmla="*/ 1 h 445"/>
                <a:gd name="T10" fmla="*/ 747 w 773"/>
                <a:gd name="T11" fmla="*/ 1 h 445"/>
                <a:gd name="T12" fmla="*/ 745 w 773"/>
                <a:gd name="T13" fmla="*/ 0 h 445"/>
                <a:gd name="T14" fmla="*/ 744 w 773"/>
                <a:gd name="T15" fmla="*/ 0 h 445"/>
                <a:gd name="T16" fmla="*/ 742 w 773"/>
                <a:gd name="T17" fmla="*/ 1 h 445"/>
                <a:gd name="T18" fmla="*/ 740 w 773"/>
                <a:gd name="T19" fmla="*/ 2 h 445"/>
                <a:gd name="T20" fmla="*/ 626 w 773"/>
                <a:gd name="T21" fmla="*/ 87 h 445"/>
                <a:gd name="T22" fmla="*/ 634 w 773"/>
                <a:gd name="T23" fmla="*/ 99 h 445"/>
                <a:gd name="T24" fmla="*/ 649 w 773"/>
                <a:gd name="T25" fmla="*/ 211 h 445"/>
                <a:gd name="T26" fmla="*/ 581 w 773"/>
                <a:gd name="T27" fmla="*/ 234 h 445"/>
                <a:gd name="T28" fmla="*/ 484 w 773"/>
                <a:gd name="T29" fmla="*/ 165 h 445"/>
                <a:gd name="T30" fmla="*/ 374 w 773"/>
                <a:gd name="T31" fmla="*/ 165 h 445"/>
                <a:gd name="T32" fmla="*/ 331 w 773"/>
                <a:gd name="T33" fmla="*/ 338 h 445"/>
                <a:gd name="T34" fmla="*/ 281 w 773"/>
                <a:gd name="T35" fmla="*/ 345 h 445"/>
                <a:gd name="T36" fmla="*/ 205 w 773"/>
                <a:gd name="T37" fmla="*/ 210 h 445"/>
                <a:gd name="T38" fmla="*/ 95 w 773"/>
                <a:gd name="T39" fmla="*/ 210 h 445"/>
                <a:gd name="T40" fmla="*/ 2 w 773"/>
                <a:gd name="T41" fmla="*/ 385 h 445"/>
                <a:gd name="T42" fmla="*/ 8 w 773"/>
                <a:gd name="T43" fmla="*/ 397 h 445"/>
                <a:gd name="T44" fmla="*/ 120 w 773"/>
                <a:gd name="T45" fmla="*/ 256 h 445"/>
                <a:gd name="T46" fmla="*/ 181 w 773"/>
                <a:gd name="T47" fmla="*/ 255 h 445"/>
                <a:gd name="T48" fmla="*/ 258 w 773"/>
                <a:gd name="T49" fmla="*/ 390 h 445"/>
                <a:gd name="T50" fmla="*/ 368 w 773"/>
                <a:gd name="T51" fmla="*/ 390 h 445"/>
                <a:gd name="T52" fmla="*/ 406 w 773"/>
                <a:gd name="T53" fmla="*/ 215 h 445"/>
                <a:gd name="T54" fmla="*/ 478 w 773"/>
                <a:gd name="T55" fmla="*/ 191 h 445"/>
                <a:gd name="T56" fmla="*/ 573 w 773"/>
                <a:gd name="T57" fmla="*/ 261 h 445"/>
                <a:gd name="T58" fmla="*/ 683 w 773"/>
                <a:gd name="T59" fmla="*/ 261 h 445"/>
                <a:gd name="T60" fmla="*/ 741 w 773"/>
                <a:gd name="T61" fmla="*/ 33 h 445"/>
                <a:gd name="T62" fmla="*/ 765 w 773"/>
                <a:gd name="T63" fmla="*/ 160 h 445"/>
                <a:gd name="T64" fmla="*/ 772 w 773"/>
                <a:gd name="T65" fmla="*/ 152 h 445"/>
                <a:gd name="T66" fmla="*/ 150 w 773"/>
                <a:gd name="T67" fmla="*/ 169 h 445"/>
                <a:gd name="T68" fmla="*/ 177 w 773"/>
                <a:gd name="T69" fmla="*/ 240 h 445"/>
                <a:gd name="T70" fmla="*/ 177 w 773"/>
                <a:gd name="T71" fmla="*/ 240 h 445"/>
                <a:gd name="T72" fmla="*/ 109 w 773"/>
                <a:gd name="T73" fmla="*/ 210 h 445"/>
                <a:gd name="T74" fmla="*/ 313 w 773"/>
                <a:gd name="T75" fmla="*/ 431 h 445"/>
                <a:gd name="T76" fmla="*/ 313 w 773"/>
                <a:gd name="T77" fmla="*/ 349 h 445"/>
                <a:gd name="T78" fmla="*/ 429 w 773"/>
                <a:gd name="T79" fmla="*/ 206 h 445"/>
                <a:gd name="T80" fmla="*/ 429 w 773"/>
                <a:gd name="T81" fmla="*/ 124 h 445"/>
                <a:gd name="T82" fmla="*/ 429 w 773"/>
                <a:gd name="T83" fmla="*/ 206 h 445"/>
                <a:gd name="T84" fmla="*/ 628 w 773"/>
                <a:gd name="T85" fmla="*/ 302 h 445"/>
                <a:gd name="T86" fmla="*/ 628 w 773"/>
                <a:gd name="T87" fmla="*/ 22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73" h="445">
                  <a:moveTo>
                    <a:pt x="772" y="152"/>
                  </a:moveTo>
                  <a:cubicBezTo>
                    <a:pt x="751" y="6"/>
                    <a:pt x="751" y="6"/>
                    <a:pt x="751" y="6"/>
                  </a:cubicBezTo>
                  <a:cubicBezTo>
                    <a:pt x="751" y="6"/>
                    <a:pt x="751" y="6"/>
                    <a:pt x="751" y="6"/>
                  </a:cubicBezTo>
                  <a:cubicBezTo>
                    <a:pt x="751" y="6"/>
                    <a:pt x="751" y="5"/>
                    <a:pt x="751" y="5"/>
                  </a:cubicBezTo>
                  <a:cubicBezTo>
                    <a:pt x="751" y="5"/>
                    <a:pt x="751" y="4"/>
                    <a:pt x="751" y="4"/>
                  </a:cubicBezTo>
                  <a:cubicBezTo>
                    <a:pt x="750" y="4"/>
                    <a:pt x="750" y="4"/>
                    <a:pt x="750" y="3"/>
                  </a:cubicBezTo>
                  <a:cubicBezTo>
                    <a:pt x="750" y="3"/>
                    <a:pt x="750" y="3"/>
                    <a:pt x="750" y="3"/>
                  </a:cubicBezTo>
                  <a:cubicBezTo>
                    <a:pt x="749" y="3"/>
                    <a:pt x="749" y="2"/>
                    <a:pt x="749" y="2"/>
                  </a:cubicBezTo>
                  <a:cubicBezTo>
                    <a:pt x="749" y="2"/>
                    <a:pt x="749" y="2"/>
                    <a:pt x="749" y="2"/>
                  </a:cubicBezTo>
                  <a:cubicBezTo>
                    <a:pt x="748" y="1"/>
                    <a:pt x="748" y="1"/>
                    <a:pt x="747" y="1"/>
                  </a:cubicBezTo>
                  <a:cubicBezTo>
                    <a:pt x="747" y="1"/>
                    <a:pt x="747" y="1"/>
                    <a:pt x="747" y="1"/>
                  </a:cubicBezTo>
                  <a:cubicBezTo>
                    <a:pt x="747" y="1"/>
                    <a:pt x="747" y="1"/>
                    <a:pt x="747" y="1"/>
                  </a:cubicBezTo>
                  <a:cubicBezTo>
                    <a:pt x="747" y="1"/>
                    <a:pt x="747" y="1"/>
                    <a:pt x="747" y="1"/>
                  </a:cubicBezTo>
                  <a:cubicBezTo>
                    <a:pt x="746" y="1"/>
                    <a:pt x="746" y="1"/>
                    <a:pt x="745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45" y="0"/>
                    <a:pt x="744" y="0"/>
                    <a:pt x="744" y="0"/>
                  </a:cubicBezTo>
                  <a:cubicBezTo>
                    <a:pt x="744" y="0"/>
                    <a:pt x="743" y="0"/>
                    <a:pt x="743" y="0"/>
                  </a:cubicBezTo>
                  <a:cubicBezTo>
                    <a:pt x="743" y="1"/>
                    <a:pt x="742" y="1"/>
                    <a:pt x="742" y="1"/>
                  </a:cubicBezTo>
                  <a:cubicBezTo>
                    <a:pt x="742" y="1"/>
                    <a:pt x="742" y="1"/>
                    <a:pt x="742" y="1"/>
                  </a:cubicBezTo>
                  <a:cubicBezTo>
                    <a:pt x="741" y="1"/>
                    <a:pt x="741" y="1"/>
                    <a:pt x="740" y="2"/>
                  </a:cubicBezTo>
                  <a:cubicBezTo>
                    <a:pt x="740" y="2"/>
                    <a:pt x="740" y="2"/>
                    <a:pt x="740" y="2"/>
                  </a:cubicBezTo>
                  <a:cubicBezTo>
                    <a:pt x="626" y="87"/>
                    <a:pt x="626" y="87"/>
                    <a:pt x="626" y="87"/>
                  </a:cubicBezTo>
                  <a:cubicBezTo>
                    <a:pt x="623" y="90"/>
                    <a:pt x="622" y="94"/>
                    <a:pt x="625" y="97"/>
                  </a:cubicBezTo>
                  <a:cubicBezTo>
                    <a:pt x="627" y="100"/>
                    <a:pt x="631" y="101"/>
                    <a:pt x="634" y="99"/>
                  </a:cubicBezTo>
                  <a:cubicBezTo>
                    <a:pt x="728" y="29"/>
                    <a:pt x="728" y="29"/>
                    <a:pt x="728" y="29"/>
                  </a:cubicBezTo>
                  <a:cubicBezTo>
                    <a:pt x="649" y="211"/>
                    <a:pt x="649" y="211"/>
                    <a:pt x="649" y="211"/>
                  </a:cubicBezTo>
                  <a:cubicBezTo>
                    <a:pt x="643" y="208"/>
                    <a:pt x="636" y="206"/>
                    <a:pt x="628" y="206"/>
                  </a:cubicBezTo>
                  <a:cubicBezTo>
                    <a:pt x="608" y="206"/>
                    <a:pt x="590" y="218"/>
                    <a:pt x="581" y="234"/>
                  </a:cubicBezTo>
                  <a:cubicBezTo>
                    <a:pt x="482" y="177"/>
                    <a:pt x="482" y="177"/>
                    <a:pt x="482" y="177"/>
                  </a:cubicBezTo>
                  <a:cubicBezTo>
                    <a:pt x="483" y="173"/>
                    <a:pt x="484" y="169"/>
                    <a:pt x="484" y="165"/>
                  </a:cubicBezTo>
                  <a:cubicBezTo>
                    <a:pt x="484" y="135"/>
                    <a:pt x="459" y="110"/>
                    <a:pt x="429" y="110"/>
                  </a:cubicBezTo>
                  <a:cubicBezTo>
                    <a:pt x="398" y="110"/>
                    <a:pt x="374" y="135"/>
                    <a:pt x="374" y="165"/>
                  </a:cubicBezTo>
                  <a:cubicBezTo>
                    <a:pt x="374" y="183"/>
                    <a:pt x="382" y="198"/>
                    <a:pt x="394" y="208"/>
                  </a:cubicBezTo>
                  <a:cubicBezTo>
                    <a:pt x="331" y="338"/>
                    <a:pt x="331" y="338"/>
                    <a:pt x="331" y="338"/>
                  </a:cubicBezTo>
                  <a:cubicBezTo>
                    <a:pt x="325" y="336"/>
                    <a:pt x="319" y="335"/>
                    <a:pt x="313" y="335"/>
                  </a:cubicBezTo>
                  <a:cubicBezTo>
                    <a:pt x="301" y="335"/>
                    <a:pt x="290" y="338"/>
                    <a:pt x="281" y="345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200" y="236"/>
                    <a:pt x="205" y="223"/>
                    <a:pt x="205" y="210"/>
                  </a:cubicBezTo>
                  <a:cubicBezTo>
                    <a:pt x="205" y="179"/>
                    <a:pt x="180" y="155"/>
                    <a:pt x="150" y="155"/>
                  </a:cubicBezTo>
                  <a:cubicBezTo>
                    <a:pt x="119" y="155"/>
                    <a:pt x="95" y="179"/>
                    <a:pt x="95" y="210"/>
                  </a:cubicBezTo>
                  <a:cubicBezTo>
                    <a:pt x="95" y="224"/>
                    <a:pt x="100" y="237"/>
                    <a:pt x="109" y="247"/>
                  </a:cubicBezTo>
                  <a:cubicBezTo>
                    <a:pt x="2" y="385"/>
                    <a:pt x="2" y="385"/>
                    <a:pt x="2" y="385"/>
                  </a:cubicBezTo>
                  <a:cubicBezTo>
                    <a:pt x="0" y="388"/>
                    <a:pt x="1" y="393"/>
                    <a:pt x="4" y="395"/>
                  </a:cubicBezTo>
                  <a:cubicBezTo>
                    <a:pt x="5" y="396"/>
                    <a:pt x="7" y="397"/>
                    <a:pt x="8" y="397"/>
                  </a:cubicBezTo>
                  <a:cubicBezTo>
                    <a:pt x="10" y="397"/>
                    <a:pt x="12" y="396"/>
                    <a:pt x="14" y="394"/>
                  </a:cubicBezTo>
                  <a:cubicBezTo>
                    <a:pt x="120" y="256"/>
                    <a:pt x="120" y="256"/>
                    <a:pt x="120" y="256"/>
                  </a:cubicBezTo>
                  <a:cubicBezTo>
                    <a:pt x="128" y="262"/>
                    <a:pt x="139" y="265"/>
                    <a:pt x="150" y="265"/>
                  </a:cubicBezTo>
                  <a:cubicBezTo>
                    <a:pt x="161" y="265"/>
                    <a:pt x="172" y="261"/>
                    <a:pt x="181" y="255"/>
                  </a:cubicBezTo>
                  <a:cubicBezTo>
                    <a:pt x="271" y="354"/>
                    <a:pt x="271" y="354"/>
                    <a:pt x="271" y="354"/>
                  </a:cubicBezTo>
                  <a:cubicBezTo>
                    <a:pt x="263" y="364"/>
                    <a:pt x="258" y="376"/>
                    <a:pt x="258" y="390"/>
                  </a:cubicBezTo>
                  <a:cubicBezTo>
                    <a:pt x="258" y="420"/>
                    <a:pt x="283" y="445"/>
                    <a:pt x="313" y="445"/>
                  </a:cubicBezTo>
                  <a:cubicBezTo>
                    <a:pt x="343" y="445"/>
                    <a:pt x="368" y="420"/>
                    <a:pt x="368" y="390"/>
                  </a:cubicBezTo>
                  <a:cubicBezTo>
                    <a:pt x="368" y="371"/>
                    <a:pt x="358" y="354"/>
                    <a:pt x="344" y="344"/>
                  </a:cubicBezTo>
                  <a:cubicBezTo>
                    <a:pt x="406" y="215"/>
                    <a:pt x="406" y="215"/>
                    <a:pt x="406" y="215"/>
                  </a:cubicBezTo>
                  <a:cubicBezTo>
                    <a:pt x="413" y="219"/>
                    <a:pt x="421" y="220"/>
                    <a:pt x="429" y="220"/>
                  </a:cubicBezTo>
                  <a:cubicBezTo>
                    <a:pt x="450" y="220"/>
                    <a:pt x="468" y="208"/>
                    <a:pt x="478" y="191"/>
                  </a:cubicBezTo>
                  <a:cubicBezTo>
                    <a:pt x="575" y="247"/>
                    <a:pt x="575" y="247"/>
                    <a:pt x="575" y="247"/>
                  </a:cubicBezTo>
                  <a:cubicBezTo>
                    <a:pt x="574" y="252"/>
                    <a:pt x="573" y="256"/>
                    <a:pt x="573" y="261"/>
                  </a:cubicBezTo>
                  <a:cubicBezTo>
                    <a:pt x="573" y="292"/>
                    <a:pt x="598" y="316"/>
                    <a:pt x="628" y="316"/>
                  </a:cubicBezTo>
                  <a:cubicBezTo>
                    <a:pt x="659" y="316"/>
                    <a:pt x="683" y="292"/>
                    <a:pt x="683" y="261"/>
                  </a:cubicBezTo>
                  <a:cubicBezTo>
                    <a:pt x="683" y="244"/>
                    <a:pt x="675" y="228"/>
                    <a:pt x="662" y="218"/>
                  </a:cubicBezTo>
                  <a:cubicBezTo>
                    <a:pt x="741" y="33"/>
                    <a:pt x="741" y="33"/>
                    <a:pt x="741" y="33"/>
                  </a:cubicBezTo>
                  <a:cubicBezTo>
                    <a:pt x="758" y="154"/>
                    <a:pt x="758" y="154"/>
                    <a:pt x="758" y="154"/>
                  </a:cubicBezTo>
                  <a:cubicBezTo>
                    <a:pt x="759" y="158"/>
                    <a:pt x="762" y="160"/>
                    <a:pt x="765" y="160"/>
                  </a:cubicBezTo>
                  <a:cubicBezTo>
                    <a:pt x="766" y="160"/>
                    <a:pt x="766" y="160"/>
                    <a:pt x="766" y="160"/>
                  </a:cubicBezTo>
                  <a:cubicBezTo>
                    <a:pt x="770" y="160"/>
                    <a:pt x="773" y="156"/>
                    <a:pt x="772" y="152"/>
                  </a:cubicBezTo>
                  <a:close/>
                  <a:moveTo>
                    <a:pt x="109" y="210"/>
                  </a:moveTo>
                  <a:cubicBezTo>
                    <a:pt x="109" y="187"/>
                    <a:pt x="127" y="169"/>
                    <a:pt x="150" y="169"/>
                  </a:cubicBezTo>
                  <a:cubicBezTo>
                    <a:pt x="172" y="169"/>
                    <a:pt x="191" y="187"/>
                    <a:pt x="191" y="210"/>
                  </a:cubicBezTo>
                  <a:cubicBezTo>
                    <a:pt x="191" y="222"/>
                    <a:pt x="186" y="233"/>
                    <a:pt x="177" y="240"/>
                  </a:cubicBezTo>
                  <a:cubicBezTo>
                    <a:pt x="177" y="240"/>
                    <a:pt x="177" y="240"/>
                    <a:pt x="177" y="240"/>
                  </a:cubicBezTo>
                  <a:cubicBezTo>
                    <a:pt x="177" y="240"/>
                    <a:pt x="177" y="240"/>
                    <a:pt x="177" y="240"/>
                  </a:cubicBezTo>
                  <a:cubicBezTo>
                    <a:pt x="170" y="247"/>
                    <a:pt x="160" y="251"/>
                    <a:pt x="150" y="251"/>
                  </a:cubicBezTo>
                  <a:cubicBezTo>
                    <a:pt x="127" y="251"/>
                    <a:pt x="109" y="232"/>
                    <a:pt x="109" y="210"/>
                  </a:cubicBezTo>
                  <a:close/>
                  <a:moveTo>
                    <a:pt x="354" y="390"/>
                  </a:moveTo>
                  <a:cubicBezTo>
                    <a:pt x="354" y="412"/>
                    <a:pt x="336" y="431"/>
                    <a:pt x="313" y="431"/>
                  </a:cubicBezTo>
                  <a:cubicBezTo>
                    <a:pt x="290" y="431"/>
                    <a:pt x="272" y="412"/>
                    <a:pt x="272" y="390"/>
                  </a:cubicBezTo>
                  <a:cubicBezTo>
                    <a:pt x="272" y="367"/>
                    <a:pt x="290" y="349"/>
                    <a:pt x="313" y="349"/>
                  </a:cubicBezTo>
                  <a:cubicBezTo>
                    <a:pt x="336" y="349"/>
                    <a:pt x="354" y="367"/>
                    <a:pt x="354" y="390"/>
                  </a:cubicBezTo>
                  <a:close/>
                  <a:moveTo>
                    <a:pt x="429" y="206"/>
                  </a:moveTo>
                  <a:cubicBezTo>
                    <a:pt x="406" y="206"/>
                    <a:pt x="388" y="188"/>
                    <a:pt x="388" y="165"/>
                  </a:cubicBezTo>
                  <a:cubicBezTo>
                    <a:pt x="388" y="143"/>
                    <a:pt x="406" y="124"/>
                    <a:pt x="429" y="124"/>
                  </a:cubicBezTo>
                  <a:cubicBezTo>
                    <a:pt x="451" y="124"/>
                    <a:pt x="470" y="143"/>
                    <a:pt x="470" y="165"/>
                  </a:cubicBezTo>
                  <a:cubicBezTo>
                    <a:pt x="470" y="188"/>
                    <a:pt x="451" y="206"/>
                    <a:pt x="429" y="206"/>
                  </a:cubicBezTo>
                  <a:close/>
                  <a:moveTo>
                    <a:pt x="669" y="261"/>
                  </a:moveTo>
                  <a:cubicBezTo>
                    <a:pt x="669" y="284"/>
                    <a:pt x="651" y="302"/>
                    <a:pt x="628" y="302"/>
                  </a:cubicBezTo>
                  <a:cubicBezTo>
                    <a:pt x="606" y="302"/>
                    <a:pt x="587" y="284"/>
                    <a:pt x="587" y="261"/>
                  </a:cubicBezTo>
                  <a:cubicBezTo>
                    <a:pt x="587" y="239"/>
                    <a:pt x="606" y="220"/>
                    <a:pt x="628" y="220"/>
                  </a:cubicBezTo>
                  <a:cubicBezTo>
                    <a:pt x="651" y="220"/>
                    <a:pt x="669" y="239"/>
                    <a:pt x="669" y="2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134105" y="3654550"/>
            <a:ext cx="3060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600"/>
            </a:lvl1pPr>
          </a:lstStyle>
          <a:p>
            <a:r>
              <a:rPr lang="en-US" dirty="0"/>
              <a:t>Investors</a:t>
            </a:r>
            <a:endParaRPr lang="ru-RU" dirty="0"/>
          </a:p>
        </p:txBody>
      </p:sp>
      <p:cxnSp>
        <p:nvCxnSpPr>
          <p:cNvPr id="93" name="Прямая соединительная линия 92"/>
          <p:cNvCxnSpPr/>
          <p:nvPr/>
        </p:nvCxnSpPr>
        <p:spPr bwMode="auto">
          <a:xfrm>
            <a:off x="955394" y="1919676"/>
            <a:ext cx="306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Прямая соединительная линия 93"/>
          <p:cNvCxnSpPr/>
          <p:nvPr/>
        </p:nvCxnSpPr>
        <p:spPr bwMode="auto">
          <a:xfrm>
            <a:off x="954188" y="3987466"/>
            <a:ext cx="306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Прямая соединительная линия 95"/>
          <p:cNvCxnSpPr/>
          <p:nvPr/>
        </p:nvCxnSpPr>
        <p:spPr bwMode="auto">
          <a:xfrm>
            <a:off x="8142590" y="1917222"/>
            <a:ext cx="306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Прямая соединительная линия 96"/>
          <p:cNvCxnSpPr/>
          <p:nvPr/>
        </p:nvCxnSpPr>
        <p:spPr bwMode="auto">
          <a:xfrm>
            <a:off x="8141384" y="3992386"/>
            <a:ext cx="306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Прямая соединительная линия 97"/>
          <p:cNvCxnSpPr/>
          <p:nvPr/>
        </p:nvCxnSpPr>
        <p:spPr bwMode="auto">
          <a:xfrm>
            <a:off x="4529293" y="5681075"/>
            <a:ext cx="3060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Стрелка вниз 59"/>
          <p:cNvSpPr/>
          <p:nvPr/>
        </p:nvSpPr>
        <p:spPr>
          <a:xfrm rot="14678424">
            <a:off x="7260220" y="2118429"/>
            <a:ext cx="639071" cy="594899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solidFill>
                <a:schemeClr val="tx1"/>
              </a:solidFill>
              <a:latin typeface="Franklin Gothic Book" pitchFamily="34" charset="0"/>
            </a:endParaRPr>
          </a:p>
        </p:txBody>
      </p:sp>
      <p:sp>
        <p:nvSpPr>
          <p:cNvPr id="61" name="Стрелка вниз 60"/>
          <p:cNvSpPr/>
          <p:nvPr/>
        </p:nvSpPr>
        <p:spPr>
          <a:xfrm rot="17915221">
            <a:off x="7221871" y="3550535"/>
            <a:ext cx="639071" cy="594899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solidFill>
                <a:schemeClr val="tx1"/>
              </a:solidFill>
              <a:latin typeface="Franklin Gothic Book" pitchFamily="34" charset="0"/>
            </a:endParaRPr>
          </a:p>
        </p:txBody>
      </p:sp>
      <p:sp>
        <p:nvSpPr>
          <p:cNvPr id="62" name="Стрелка вниз 61"/>
          <p:cNvSpPr/>
          <p:nvPr/>
        </p:nvSpPr>
        <p:spPr>
          <a:xfrm>
            <a:off x="5747746" y="4447817"/>
            <a:ext cx="639071" cy="594899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solidFill>
                <a:schemeClr val="tx1"/>
              </a:solidFill>
              <a:latin typeface="Franklin Gothic Book" pitchFamily="34" charset="0"/>
            </a:endParaRPr>
          </a:p>
        </p:txBody>
      </p:sp>
      <p:sp>
        <p:nvSpPr>
          <p:cNvPr id="87" name="Стрелка вниз 86"/>
          <p:cNvSpPr/>
          <p:nvPr/>
        </p:nvSpPr>
        <p:spPr>
          <a:xfrm rot="3801650">
            <a:off x="4271727" y="3541786"/>
            <a:ext cx="639071" cy="594899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solidFill>
                <a:schemeClr val="tx1"/>
              </a:solidFill>
              <a:latin typeface="Franklin Gothic Book" pitchFamily="34" charset="0"/>
            </a:endParaRPr>
          </a:p>
        </p:txBody>
      </p:sp>
      <p:sp>
        <p:nvSpPr>
          <p:cNvPr id="88" name="Стрелка вниз 87"/>
          <p:cNvSpPr/>
          <p:nvPr/>
        </p:nvSpPr>
        <p:spPr>
          <a:xfrm rot="7034451">
            <a:off x="4270951" y="2042198"/>
            <a:ext cx="639071" cy="594899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solidFill>
                <a:schemeClr val="tx1"/>
              </a:solidFill>
              <a:latin typeface="Franklin Gothic Book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700298" y="1723561"/>
            <a:ext cx="2736000" cy="2734110"/>
          </a:xfrm>
          <a:prstGeom prst="ellipse">
            <a:avLst/>
          </a:prstGeom>
          <a:noFill/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5069293" y="2100616"/>
            <a:ext cx="1980000" cy="1980000"/>
          </a:xfrm>
          <a:prstGeom prst="ellipse">
            <a:avLst/>
          </a:prstGeom>
          <a:noFill/>
          <a:ln w="190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06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16"/>
            <a:ext cx="12207508" cy="1101843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636588" y="203820"/>
            <a:ext cx="6552852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Fedra Sans Pro Book" charset="0"/>
                <a:ea typeface="Fedra Sans Pro Book" charset="0"/>
                <a:cs typeface="Fedra Sans Pro Book" charset="0"/>
              </a:rPr>
              <a:t>Key areas of ML application </a:t>
            </a:r>
            <a:endParaRPr lang="ru-RU" sz="1600" dirty="0">
              <a:latin typeface="Fedra Sans Pro Book" charset="0"/>
              <a:ea typeface="Fedra Sans Pro Book" charset="0"/>
              <a:cs typeface="Fedra Sans Pro Book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78479"/>
            <a:ext cx="2089298" cy="77067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3</a:t>
            </a:fld>
            <a:endParaRPr lang="ru-RU"/>
          </a:p>
        </p:txBody>
      </p:sp>
      <p:grpSp>
        <p:nvGrpSpPr>
          <p:cNvPr id="21" name="Группа 20"/>
          <p:cNvGrpSpPr/>
          <p:nvPr/>
        </p:nvGrpSpPr>
        <p:grpSpPr>
          <a:xfrm>
            <a:off x="1581150" y="1417768"/>
            <a:ext cx="2430525" cy="562860"/>
            <a:chOff x="2343150" y="1278068"/>
            <a:chExt cx="2430525" cy="562860"/>
          </a:xfrm>
        </p:grpSpPr>
        <p:sp>
          <p:nvSpPr>
            <p:cNvPr id="63" name="Прямоугольник 62"/>
            <p:cNvSpPr/>
            <p:nvPr/>
          </p:nvSpPr>
          <p:spPr>
            <a:xfrm>
              <a:off x="2343150" y="1278068"/>
              <a:ext cx="2430525" cy="56286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3" name="Группа 12"/>
            <p:cNvGrpSpPr/>
            <p:nvPr/>
          </p:nvGrpSpPr>
          <p:grpSpPr>
            <a:xfrm>
              <a:off x="2381561" y="1288228"/>
              <a:ext cx="2366838" cy="540000"/>
              <a:chOff x="2381561" y="1288228"/>
              <a:chExt cx="2366838" cy="540000"/>
            </a:xfrm>
          </p:grpSpPr>
          <p:pic>
            <p:nvPicPr>
              <p:cNvPr id="52" name="Picture 4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561" y="1288228"/>
                <a:ext cx="540000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Прямоугольник 4"/>
              <p:cNvSpPr/>
              <p:nvPr/>
            </p:nvSpPr>
            <p:spPr>
              <a:xfrm>
                <a:off x="2858138" y="1427423"/>
                <a:ext cx="189026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b="1" dirty="0"/>
                  <a:t>Decision-making Automation</a:t>
                </a:r>
              </a:p>
            </p:txBody>
          </p:sp>
        </p:grpSp>
      </p:grpSp>
      <p:cxnSp>
        <p:nvCxnSpPr>
          <p:cNvPr id="72" name="Прямая соединительная линия 71"/>
          <p:cNvCxnSpPr/>
          <p:nvPr/>
        </p:nvCxnSpPr>
        <p:spPr>
          <a:xfrm flipH="1">
            <a:off x="2793038" y="1986978"/>
            <a:ext cx="0" cy="396000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2793038" y="2179678"/>
            <a:ext cx="6570000" cy="0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Овал 35"/>
          <p:cNvSpPr/>
          <p:nvPr/>
        </p:nvSpPr>
        <p:spPr bwMode="auto">
          <a:xfrm>
            <a:off x="7323308" y="2416363"/>
            <a:ext cx="4113990" cy="4113990"/>
          </a:xfrm>
          <a:prstGeom prst="ellipse">
            <a:avLst/>
          </a:prstGeom>
          <a:solidFill>
            <a:schemeClr val="accent6">
              <a:lumMod val="40000"/>
              <a:lumOff val="60000"/>
              <a:alpha val="4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4" tIns="45708" rIns="91414" bIns="45708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latin typeface="Franklin Gothic Book" pitchFamily="34" charset="0"/>
            </a:endParaRPr>
          </a:p>
        </p:txBody>
      </p:sp>
      <p:sp>
        <p:nvSpPr>
          <p:cNvPr id="37" name="Овал 36"/>
          <p:cNvSpPr/>
          <p:nvPr/>
        </p:nvSpPr>
        <p:spPr bwMode="auto">
          <a:xfrm>
            <a:off x="4069696" y="2408173"/>
            <a:ext cx="4078250" cy="4078250"/>
          </a:xfrm>
          <a:prstGeom prst="ellipse">
            <a:avLst/>
          </a:prstGeom>
          <a:solidFill>
            <a:schemeClr val="accent4">
              <a:lumMod val="20000"/>
              <a:lumOff val="80000"/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4" tIns="45708" rIns="91414" bIns="45708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latin typeface="Franklin Gothic Book" pitchFamily="34" charset="0"/>
            </a:endParaRPr>
          </a:p>
        </p:txBody>
      </p:sp>
      <p:sp>
        <p:nvSpPr>
          <p:cNvPr id="38" name="Овал 37"/>
          <p:cNvSpPr/>
          <p:nvPr/>
        </p:nvSpPr>
        <p:spPr bwMode="auto">
          <a:xfrm>
            <a:off x="737350" y="2419312"/>
            <a:ext cx="4128861" cy="4128861"/>
          </a:xfrm>
          <a:prstGeom prst="ellipse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4" tIns="45708" rIns="91414" bIns="45708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Franklin Gothic Book" pitchFamily="34" charset="0"/>
            </a:endParaRPr>
          </a:p>
        </p:txBody>
      </p:sp>
      <p:sp>
        <p:nvSpPr>
          <p:cNvPr id="39" name="Овал 38"/>
          <p:cNvSpPr/>
          <p:nvPr/>
        </p:nvSpPr>
        <p:spPr bwMode="auto">
          <a:xfrm>
            <a:off x="7557867" y="2621178"/>
            <a:ext cx="3644873" cy="36448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4" tIns="45708" rIns="91414" bIns="45708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latin typeface="Franklin Gothic Book" pitchFamily="34" charset="0"/>
            </a:endParaRPr>
          </a:p>
        </p:txBody>
      </p:sp>
      <p:sp>
        <p:nvSpPr>
          <p:cNvPr id="40" name="Овал 39"/>
          <p:cNvSpPr/>
          <p:nvPr/>
        </p:nvSpPr>
        <p:spPr bwMode="auto">
          <a:xfrm>
            <a:off x="4270826" y="2621178"/>
            <a:ext cx="3644873" cy="36448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4" tIns="45708" rIns="91414" bIns="45708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latin typeface="Franklin Gothic Book" pitchFamily="34" charset="0"/>
            </a:endParaRPr>
          </a:p>
        </p:txBody>
      </p:sp>
      <p:sp>
        <p:nvSpPr>
          <p:cNvPr id="41" name="Овал 40"/>
          <p:cNvSpPr/>
          <p:nvPr/>
        </p:nvSpPr>
        <p:spPr bwMode="auto">
          <a:xfrm>
            <a:off x="976870" y="2621178"/>
            <a:ext cx="3644873" cy="364487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4" tIns="45708" rIns="91414" bIns="45708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Franklin Gothic Book" pitchFamily="34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516380" y="2902064"/>
            <a:ext cx="2553316" cy="954083"/>
          </a:xfrm>
          <a:prstGeom prst="rect">
            <a:avLst/>
          </a:prstGeom>
        </p:spPr>
        <p:txBody>
          <a:bodyPr wrap="square" lIns="91414" tIns="45708" rIns="91414" bIns="45708">
            <a:spAutoFit/>
          </a:bodyPr>
          <a:lstStyle/>
          <a:p>
            <a:pPr algn="ctr"/>
            <a:r>
              <a:rPr lang="en-US" sz="1400" b="1" dirty="0"/>
              <a:t>Predictive analytics tools</a:t>
            </a:r>
          </a:p>
          <a:p>
            <a:pPr algn="ctr"/>
            <a:endParaRPr lang="ru-RU" sz="1400" dirty="0"/>
          </a:p>
          <a:p>
            <a:pPr algn="ctr"/>
            <a:r>
              <a:rPr lang="en-US" sz="1400" dirty="0"/>
              <a:t>Making strategic decisions</a:t>
            </a:r>
          </a:p>
          <a:p>
            <a:pPr algn="ctr"/>
            <a:r>
              <a:rPr lang="en-US" sz="1400" dirty="0"/>
              <a:t>faster and more accurate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4866211" y="2877493"/>
            <a:ext cx="2457097" cy="1169527"/>
          </a:xfrm>
          <a:prstGeom prst="rect">
            <a:avLst/>
          </a:prstGeom>
        </p:spPr>
        <p:txBody>
          <a:bodyPr wrap="square" lIns="91414" tIns="45708" rIns="91414" bIns="45708">
            <a:spAutoFit/>
          </a:bodyPr>
          <a:lstStyle/>
          <a:p>
            <a:pPr algn="ctr"/>
            <a:r>
              <a:rPr lang="en-US" sz="1400" b="1" dirty="0"/>
              <a:t>AI for self-service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dirty="0"/>
              <a:t>Automation of operational decisions to ↓ time to decision and ↑ operational efficiency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7935437" y="2902064"/>
            <a:ext cx="2869723" cy="1169527"/>
          </a:xfrm>
          <a:prstGeom prst="rect">
            <a:avLst/>
          </a:prstGeom>
        </p:spPr>
        <p:txBody>
          <a:bodyPr wrap="square" lIns="91414" tIns="45708" rIns="91414" bIns="45708">
            <a:spAutoFit/>
          </a:bodyPr>
          <a:lstStyle/>
          <a:p>
            <a:pPr algn="ctr"/>
            <a:r>
              <a:rPr lang="en-US" sz="1400" b="1" dirty="0"/>
              <a:t>Optimization of internal</a:t>
            </a:r>
          </a:p>
          <a:p>
            <a:pPr algn="ctr"/>
            <a:r>
              <a:rPr lang="en-US" sz="1400" b="1" dirty="0"/>
              <a:t>business-processes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dirty="0"/>
              <a:t>Increasing efficiency of</a:t>
            </a:r>
          </a:p>
          <a:p>
            <a:pPr algn="ctr"/>
            <a:r>
              <a:rPr lang="en-US" sz="1400" dirty="0"/>
              <a:t>the financial function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1516381" y="4573254"/>
            <a:ext cx="2754446" cy="1015638"/>
          </a:xfrm>
          <a:prstGeom prst="rect">
            <a:avLst/>
          </a:prstGeom>
        </p:spPr>
        <p:txBody>
          <a:bodyPr wrap="square" lIns="91414" tIns="45708" rIns="91414" bIns="45708">
            <a:spAutoFit/>
          </a:bodyPr>
          <a:lstStyle/>
          <a:p>
            <a:pPr marL="171402" indent="-171402">
              <a:buFont typeface="Arial" panose="020B0604020202020204" pitchFamily="34" charset="0"/>
              <a:buChar char="•"/>
            </a:pPr>
            <a:r>
              <a:rPr lang="en-US" sz="1200" dirty="0"/>
              <a:t>Strategy and business planning</a:t>
            </a:r>
            <a:endParaRPr lang="ru-RU" sz="1200" dirty="0"/>
          </a:p>
          <a:p>
            <a:pPr marL="171402" indent="-171402">
              <a:buFont typeface="Arial" panose="020B0604020202020204" pitchFamily="34" charset="0"/>
              <a:buChar char="•"/>
            </a:pPr>
            <a:r>
              <a:rPr lang="en-US" sz="1200" dirty="0"/>
              <a:t>Interest rate and tariff management</a:t>
            </a:r>
            <a:endParaRPr lang="ru-RU" sz="1200" dirty="0"/>
          </a:p>
          <a:p>
            <a:pPr marL="171402" indent="-171402">
              <a:buFont typeface="Arial" panose="020B0604020202020204" pitchFamily="34" charset="0"/>
              <a:buChar char="•"/>
            </a:pPr>
            <a:r>
              <a:rPr lang="en-US" sz="1200" dirty="0"/>
              <a:t>Balance sheet structure management</a:t>
            </a:r>
          </a:p>
          <a:p>
            <a:pPr marL="171402" indent="-171402">
              <a:buFont typeface="Arial" panose="020B0604020202020204" pitchFamily="34" charset="0"/>
              <a:buChar char="•"/>
            </a:pPr>
            <a:r>
              <a:rPr lang="en-US" sz="1200" dirty="0"/>
              <a:t>ALM</a:t>
            </a:r>
            <a:r>
              <a:rPr lang="ru-RU" sz="1200" dirty="0"/>
              <a:t> </a:t>
            </a:r>
            <a:r>
              <a:rPr lang="en-US" sz="1200" dirty="0"/>
              <a:t>risks and liquidity management</a:t>
            </a:r>
          </a:p>
          <a:p>
            <a:pPr marL="171402" indent="-171402">
              <a:buFont typeface="Arial" panose="020B0604020202020204" pitchFamily="34" charset="0"/>
              <a:buChar char="•"/>
            </a:pPr>
            <a:r>
              <a:rPr lang="en-US" sz="1200" dirty="0"/>
              <a:t>Capital adequacy management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4692814" y="4573253"/>
            <a:ext cx="2835558" cy="1200304"/>
          </a:xfrm>
          <a:prstGeom prst="rect">
            <a:avLst/>
          </a:prstGeom>
        </p:spPr>
        <p:txBody>
          <a:bodyPr wrap="square" lIns="91414" tIns="45708" rIns="91414" bIns="45708">
            <a:spAutoFit/>
          </a:bodyPr>
          <a:lstStyle/>
          <a:p>
            <a:pPr marL="171402" indent="-171402">
              <a:buFont typeface="Arial" panose="020B0604020202020204" pitchFamily="34" charset="0"/>
              <a:buChar char="•"/>
            </a:pPr>
            <a:r>
              <a:rPr lang="en-US" sz="1200" dirty="0"/>
              <a:t>Pricing of product lines and individual transactions</a:t>
            </a:r>
            <a:endParaRPr lang="ru-RU" sz="1200" dirty="0"/>
          </a:p>
          <a:p>
            <a:pPr marL="171402" indent="-171402">
              <a:buFont typeface="Arial" panose="020B0604020202020204" pitchFamily="34" charset="0"/>
              <a:buChar char="•"/>
            </a:pPr>
            <a:r>
              <a:rPr lang="en-US" sz="1200" dirty="0"/>
              <a:t>Assessment of projects and operations efficiency</a:t>
            </a:r>
            <a:endParaRPr lang="ru-RU" sz="1200" dirty="0"/>
          </a:p>
          <a:p>
            <a:pPr marL="171402" indent="-171402">
              <a:buFont typeface="Arial" panose="020B0604020202020204" pitchFamily="34" charset="0"/>
              <a:buChar char="•"/>
            </a:pPr>
            <a:r>
              <a:rPr lang="en-US" sz="1200" dirty="0"/>
              <a:t>Chatbots in self-service information systems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8310716" y="4573255"/>
            <a:ext cx="2494443" cy="1015638"/>
          </a:xfrm>
          <a:prstGeom prst="rect">
            <a:avLst/>
          </a:prstGeom>
        </p:spPr>
        <p:txBody>
          <a:bodyPr wrap="square" lIns="91414" tIns="45708" rIns="91414" bIns="45708">
            <a:spAutoFit/>
          </a:bodyPr>
          <a:lstStyle/>
          <a:p>
            <a:pPr marL="171402" indent="-171402">
              <a:buFont typeface="Arial" panose="020B0604020202020204" pitchFamily="34" charset="0"/>
              <a:buChar char="•"/>
            </a:pPr>
            <a:r>
              <a:rPr lang="en-US" sz="1200" dirty="0"/>
              <a:t>Transfer pricing</a:t>
            </a:r>
            <a:endParaRPr lang="ru-RU" sz="1200" dirty="0"/>
          </a:p>
          <a:p>
            <a:pPr marL="171402" indent="-171402">
              <a:buFont typeface="Arial" panose="020B0604020202020204" pitchFamily="34" charset="0"/>
              <a:buChar char="•"/>
            </a:pPr>
            <a:r>
              <a:rPr lang="en-US" sz="1200" dirty="0"/>
              <a:t>Identification and optimization of redundant expenses</a:t>
            </a:r>
          </a:p>
          <a:p>
            <a:pPr marL="171402" indent="-171402">
              <a:buFont typeface="Arial" panose="020B0604020202020204" pitchFamily="34" charset="0"/>
              <a:buChar char="•"/>
            </a:pPr>
            <a:r>
              <a:rPr lang="en-US" sz="1200" dirty="0"/>
              <a:t>Accounting analytics</a:t>
            </a:r>
            <a:endParaRPr lang="ru-RU" sz="1200" dirty="0"/>
          </a:p>
          <a:p>
            <a:pPr marL="171402" indent="-171402">
              <a:buFont typeface="Arial" panose="020B0604020202020204" pitchFamily="34" charset="0"/>
              <a:buChar char="•"/>
            </a:pPr>
            <a:r>
              <a:rPr lang="en-US" sz="1200" dirty="0"/>
              <a:t>Tax planning</a:t>
            </a:r>
          </a:p>
        </p:txBody>
      </p:sp>
      <p:grpSp>
        <p:nvGrpSpPr>
          <p:cNvPr id="54" name="Группа 53"/>
          <p:cNvGrpSpPr/>
          <p:nvPr/>
        </p:nvGrpSpPr>
        <p:grpSpPr>
          <a:xfrm>
            <a:off x="5873357" y="2423704"/>
            <a:ext cx="468000" cy="468000"/>
            <a:chOff x="110658" y="4349383"/>
            <a:chExt cx="190769" cy="190769"/>
          </a:xfrm>
        </p:grpSpPr>
        <p:sp>
          <p:nvSpPr>
            <p:cNvPr id="55" name="Овал 54"/>
            <p:cNvSpPr/>
            <p:nvPr/>
          </p:nvSpPr>
          <p:spPr bwMode="auto">
            <a:xfrm>
              <a:off x="110658" y="4349383"/>
              <a:ext cx="190769" cy="1907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900" dirty="0">
                <a:solidFill>
                  <a:prstClr val="white">
                    <a:lumMod val="50000"/>
                  </a:prstClr>
                </a:solidFill>
                <a:latin typeface="Franklin Gothic Book" pitchFamily="34" charset="0"/>
              </a:endParaRPr>
            </a:p>
          </p:txBody>
        </p:sp>
        <p:sp>
          <p:nvSpPr>
            <p:cNvPr id="56" name="Freeform 42"/>
            <p:cNvSpPr>
              <a:spLocks noEditPoints="1"/>
            </p:cNvSpPr>
            <p:nvPr/>
          </p:nvSpPr>
          <p:spPr bwMode="auto">
            <a:xfrm>
              <a:off x="154471" y="4380600"/>
              <a:ext cx="109526" cy="128333"/>
            </a:xfrm>
            <a:custGeom>
              <a:avLst/>
              <a:gdLst>
                <a:gd name="T0" fmla="*/ 122 w 419"/>
                <a:gd name="T1" fmla="*/ 141 h 491"/>
                <a:gd name="T2" fmla="*/ 156 w 419"/>
                <a:gd name="T3" fmla="*/ 239 h 491"/>
                <a:gd name="T4" fmla="*/ 169 w 419"/>
                <a:gd name="T5" fmla="*/ 276 h 491"/>
                <a:gd name="T6" fmla="*/ 194 w 419"/>
                <a:gd name="T7" fmla="*/ 293 h 491"/>
                <a:gd name="T8" fmla="*/ 220 w 419"/>
                <a:gd name="T9" fmla="*/ 276 h 491"/>
                <a:gd name="T10" fmla="*/ 233 w 419"/>
                <a:gd name="T11" fmla="*/ 239 h 491"/>
                <a:gd name="T12" fmla="*/ 266 w 419"/>
                <a:gd name="T13" fmla="*/ 141 h 491"/>
                <a:gd name="T14" fmla="*/ 194 w 419"/>
                <a:gd name="T15" fmla="*/ 283 h 491"/>
                <a:gd name="T16" fmla="*/ 207 w 419"/>
                <a:gd name="T17" fmla="*/ 276 h 491"/>
                <a:gd name="T18" fmla="*/ 223 w 419"/>
                <a:gd name="T19" fmla="*/ 263 h 491"/>
                <a:gd name="T20" fmla="*/ 169 w 419"/>
                <a:gd name="T21" fmla="*/ 266 h 491"/>
                <a:gd name="T22" fmla="*/ 165 w 419"/>
                <a:gd name="T23" fmla="*/ 244 h 491"/>
                <a:gd name="T24" fmla="*/ 223 w 419"/>
                <a:gd name="T25" fmla="*/ 263 h 491"/>
                <a:gd name="T26" fmla="*/ 223 w 419"/>
                <a:gd name="T27" fmla="*/ 235 h 491"/>
                <a:gd name="T28" fmla="*/ 199 w 419"/>
                <a:gd name="T29" fmla="*/ 168 h 491"/>
                <a:gd name="T30" fmla="*/ 221 w 419"/>
                <a:gd name="T31" fmla="*/ 134 h 491"/>
                <a:gd name="T32" fmla="*/ 194 w 419"/>
                <a:gd name="T33" fmla="*/ 159 h 491"/>
                <a:gd name="T34" fmla="*/ 168 w 419"/>
                <a:gd name="T35" fmla="*/ 134 h 491"/>
                <a:gd name="T36" fmla="*/ 190 w 419"/>
                <a:gd name="T37" fmla="*/ 168 h 491"/>
                <a:gd name="T38" fmla="*/ 165 w 419"/>
                <a:gd name="T39" fmla="*/ 235 h 491"/>
                <a:gd name="T40" fmla="*/ 132 w 419"/>
                <a:gd name="T41" fmla="*/ 141 h 491"/>
                <a:gd name="T42" fmla="*/ 257 w 419"/>
                <a:gd name="T43" fmla="*/ 141 h 491"/>
                <a:gd name="T44" fmla="*/ 407 w 419"/>
                <a:gd name="T45" fmla="*/ 250 h 491"/>
                <a:gd name="T46" fmla="*/ 374 w 419"/>
                <a:gd name="T47" fmla="*/ 183 h 491"/>
                <a:gd name="T48" fmla="*/ 374 w 419"/>
                <a:gd name="T49" fmla="*/ 118 h 491"/>
                <a:gd name="T50" fmla="*/ 193 w 419"/>
                <a:gd name="T51" fmla="*/ 0 h 491"/>
                <a:gd name="T52" fmla="*/ 61 w 419"/>
                <a:gd name="T53" fmla="*/ 288 h 491"/>
                <a:gd name="T54" fmla="*/ 72 w 419"/>
                <a:gd name="T55" fmla="*/ 454 h 491"/>
                <a:gd name="T56" fmla="*/ 197 w 419"/>
                <a:gd name="T57" fmla="*/ 491 h 491"/>
                <a:gd name="T58" fmla="*/ 259 w 419"/>
                <a:gd name="T59" fmla="*/ 480 h 491"/>
                <a:gd name="T60" fmla="*/ 345 w 419"/>
                <a:gd name="T61" fmla="*/ 413 h 491"/>
                <a:gd name="T62" fmla="*/ 378 w 419"/>
                <a:gd name="T63" fmla="*/ 391 h 491"/>
                <a:gd name="T64" fmla="*/ 378 w 419"/>
                <a:gd name="T65" fmla="*/ 360 h 491"/>
                <a:gd name="T66" fmla="*/ 388 w 419"/>
                <a:gd name="T67" fmla="*/ 339 h 491"/>
                <a:gd name="T68" fmla="*/ 394 w 419"/>
                <a:gd name="T69" fmla="*/ 319 h 491"/>
                <a:gd name="T70" fmla="*/ 390 w 419"/>
                <a:gd name="T71" fmla="*/ 304 h 491"/>
                <a:gd name="T72" fmla="*/ 409 w 419"/>
                <a:gd name="T73" fmla="*/ 289 h 491"/>
                <a:gd name="T74" fmla="*/ 407 w 419"/>
                <a:gd name="T75" fmla="*/ 250 h 491"/>
                <a:gd name="T76" fmla="*/ 385 w 419"/>
                <a:gd name="T77" fmla="*/ 286 h 491"/>
                <a:gd name="T78" fmla="*/ 380 w 419"/>
                <a:gd name="T79" fmla="*/ 307 h 491"/>
                <a:gd name="T80" fmla="*/ 385 w 419"/>
                <a:gd name="T81" fmla="*/ 317 h 491"/>
                <a:gd name="T82" fmla="*/ 376 w 419"/>
                <a:gd name="T83" fmla="*/ 331 h 491"/>
                <a:gd name="T84" fmla="*/ 375 w 419"/>
                <a:gd name="T85" fmla="*/ 344 h 491"/>
                <a:gd name="T86" fmla="*/ 369 w 419"/>
                <a:gd name="T87" fmla="*/ 365 h 491"/>
                <a:gd name="T88" fmla="*/ 347 w 419"/>
                <a:gd name="T89" fmla="*/ 404 h 491"/>
                <a:gd name="T90" fmla="*/ 261 w 419"/>
                <a:gd name="T91" fmla="*/ 386 h 491"/>
                <a:gd name="T92" fmla="*/ 250 w 419"/>
                <a:gd name="T93" fmla="*/ 476 h 491"/>
                <a:gd name="T94" fmla="*/ 89 w 419"/>
                <a:gd name="T95" fmla="*/ 307 h 491"/>
                <a:gd name="T96" fmla="*/ 9 w 419"/>
                <a:gd name="T97" fmla="*/ 167 h 491"/>
                <a:gd name="T98" fmla="*/ 193 w 419"/>
                <a:gd name="T99" fmla="*/ 9 h 491"/>
                <a:gd name="T100" fmla="*/ 365 w 419"/>
                <a:gd name="T101" fmla="*/ 120 h 491"/>
                <a:gd name="T102" fmla="*/ 365 w 419"/>
                <a:gd name="T103" fmla="*/ 180 h 491"/>
                <a:gd name="T104" fmla="*/ 399 w 419"/>
                <a:gd name="T105" fmla="*/ 255 h 491"/>
                <a:gd name="T106" fmla="*/ 405 w 419"/>
                <a:gd name="T107" fmla="*/ 28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9" h="491">
                  <a:moveTo>
                    <a:pt x="194" y="69"/>
                  </a:moveTo>
                  <a:cubicBezTo>
                    <a:pt x="155" y="69"/>
                    <a:pt x="122" y="101"/>
                    <a:pt x="122" y="141"/>
                  </a:cubicBezTo>
                  <a:cubicBezTo>
                    <a:pt x="122" y="161"/>
                    <a:pt x="130" y="180"/>
                    <a:pt x="144" y="195"/>
                  </a:cubicBezTo>
                  <a:cubicBezTo>
                    <a:pt x="148" y="199"/>
                    <a:pt x="156" y="210"/>
                    <a:pt x="156" y="239"/>
                  </a:cubicBezTo>
                  <a:cubicBezTo>
                    <a:pt x="156" y="263"/>
                    <a:pt x="156" y="263"/>
                    <a:pt x="156" y="263"/>
                  </a:cubicBezTo>
                  <a:cubicBezTo>
                    <a:pt x="156" y="270"/>
                    <a:pt x="162" y="276"/>
                    <a:pt x="169" y="276"/>
                  </a:cubicBezTo>
                  <a:cubicBezTo>
                    <a:pt x="172" y="276"/>
                    <a:pt x="172" y="276"/>
                    <a:pt x="172" y="276"/>
                  </a:cubicBezTo>
                  <a:cubicBezTo>
                    <a:pt x="174" y="285"/>
                    <a:pt x="183" y="293"/>
                    <a:pt x="194" y="293"/>
                  </a:cubicBezTo>
                  <a:cubicBezTo>
                    <a:pt x="205" y="293"/>
                    <a:pt x="214" y="285"/>
                    <a:pt x="217" y="276"/>
                  </a:cubicBezTo>
                  <a:cubicBezTo>
                    <a:pt x="220" y="276"/>
                    <a:pt x="220" y="276"/>
                    <a:pt x="220" y="276"/>
                  </a:cubicBezTo>
                  <a:cubicBezTo>
                    <a:pt x="227" y="276"/>
                    <a:pt x="233" y="270"/>
                    <a:pt x="233" y="263"/>
                  </a:cubicBezTo>
                  <a:cubicBezTo>
                    <a:pt x="233" y="239"/>
                    <a:pt x="233" y="239"/>
                    <a:pt x="233" y="239"/>
                  </a:cubicBezTo>
                  <a:cubicBezTo>
                    <a:pt x="233" y="210"/>
                    <a:pt x="241" y="199"/>
                    <a:pt x="244" y="195"/>
                  </a:cubicBezTo>
                  <a:cubicBezTo>
                    <a:pt x="258" y="180"/>
                    <a:pt x="266" y="161"/>
                    <a:pt x="266" y="141"/>
                  </a:cubicBezTo>
                  <a:cubicBezTo>
                    <a:pt x="266" y="101"/>
                    <a:pt x="234" y="69"/>
                    <a:pt x="194" y="69"/>
                  </a:cubicBezTo>
                  <a:close/>
                  <a:moveTo>
                    <a:pt x="194" y="283"/>
                  </a:moveTo>
                  <a:cubicBezTo>
                    <a:pt x="189" y="283"/>
                    <a:pt x="184" y="280"/>
                    <a:pt x="182" y="276"/>
                  </a:cubicBezTo>
                  <a:cubicBezTo>
                    <a:pt x="207" y="276"/>
                    <a:pt x="207" y="276"/>
                    <a:pt x="207" y="276"/>
                  </a:cubicBezTo>
                  <a:cubicBezTo>
                    <a:pt x="205" y="280"/>
                    <a:pt x="200" y="283"/>
                    <a:pt x="194" y="283"/>
                  </a:cubicBezTo>
                  <a:close/>
                  <a:moveTo>
                    <a:pt x="223" y="263"/>
                  </a:moveTo>
                  <a:cubicBezTo>
                    <a:pt x="223" y="265"/>
                    <a:pt x="222" y="266"/>
                    <a:pt x="220" y="266"/>
                  </a:cubicBezTo>
                  <a:cubicBezTo>
                    <a:pt x="169" y="266"/>
                    <a:pt x="169" y="266"/>
                    <a:pt x="169" y="266"/>
                  </a:cubicBezTo>
                  <a:cubicBezTo>
                    <a:pt x="167" y="266"/>
                    <a:pt x="165" y="265"/>
                    <a:pt x="165" y="263"/>
                  </a:cubicBezTo>
                  <a:cubicBezTo>
                    <a:pt x="165" y="244"/>
                    <a:pt x="165" y="244"/>
                    <a:pt x="165" y="244"/>
                  </a:cubicBezTo>
                  <a:cubicBezTo>
                    <a:pt x="223" y="244"/>
                    <a:pt x="223" y="244"/>
                    <a:pt x="223" y="244"/>
                  </a:cubicBezTo>
                  <a:lnTo>
                    <a:pt x="223" y="263"/>
                  </a:lnTo>
                  <a:close/>
                  <a:moveTo>
                    <a:pt x="237" y="188"/>
                  </a:moveTo>
                  <a:cubicBezTo>
                    <a:pt x="232" y="194"/>
                    <a:pt x="224" y="207"/>
                    <a:pt x="223" y="235"/>
                  </a:cubicBezTo>
                  <a:cubicBezTo>
                    <a:pt x="199" y="235"/>
                    <a:pt x="199" y="235"/>
                    <a:pt x="199" y="235"/>
                  </a:cubicBezTo>
                  <a:cubicBezTo>
                    <a:pt x="199" y="168"/>
                    <a:pt x="199" y="168"/>
                    <a:pt x="199" y="168"/>
                  </a:cubicBezTo>
                  <a:cubicBezTo>
                    <a:pt x="218" y="165"/>
                    <a:pt x="224" y="141"/>
                    <a:pt x="224" y="140"/>
                  </a:cubicBezTo>
                  <a:cubicBezTo>
                    <a:pt x="225" y="137"/>
                    <a:pt x="223" y="135"/>
                    <a:pt x="221" y="134"/>
                  </a:cubicBezTo>
                  <a:cubicBezTo>
                    <a:pt x="218" y="133"/>
                    <a:pt x="216" y="135"/>
                    <a:pt x="215" y="137"/>
                  </a:cubicBezTo>
                  <a:cubicBezTo>
                    <a:pt x="215" y="138"/>
                    <a:pt x="210" y="159"/>
                    <a:pt x="194" y="159"/>
                  </a:cubicBezTo>
                  <a:cubicBezTo>
                    <a:pt x="179" y="159"/>
                    <a:pt x="173" y="138"/>
                    <a:pt x="173" y="137"/>
                  </a:cubicBezTo>
                  <a:cubicBezTo>
                    <a:pt x="173" y="135"/>
                    <a:pt x="170" y="133"/>
                    <a:pt x="168" y="134"/>
                  </a:cubicBezTo>
                  <a:cubicBezTo>
                    <a:pt x="165" y="135"/>
                    <a:pt x="164" y="137"/>
                    <a:pt x="164" y="140"/>
                  </a:cubicBezTo>
                  <a:cubicBezTo>
                    <a:pt x="165" y="141"/>
                    <a:pt x="170" y="165"/>
                    <a:pt x="190" y="168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65" y="235"/>
                    <a:pt x="165" y="235"/>
                    <a:pt x="165" y="235"/>
                  </a:cubicBezTo>
                  <a:cubicBezTo>
                    <a:pt x="164" y="207"/>
                    <a:pt x="156" y="194"/>
                    <a:pt x="151" y="188"/>
                  </a:cubicBezTo>
                  <a:cubicBezTo>
                    <a:pt x="139" y="176"/>
                    <a:pt x="132" y="158"/>
                    <a:pt x="132" y="141"/>
                  </a:cubicBezTo>
                  <a:cubicBezTo>
                    <a:pt x="132" y="107"/>
                    <a:pt x="160" y="79"/>
                    <a:pt x="194" y="79"/>
                  </a:cubicBezTo>
                  <a:cubicBezTo>
                    <a:pt x="229" y="79"/>
                    <a:pt x="257" y="107"/>
                    <a:pt x="257" y="141"/>
                  </a:cubicBezTo>
                  <a:cubicBezTo>
                    <a:pt x="257" y="158"/>
                    <a:pt x="250" y="176"/>
                    <a:pt x="237" y="188"/>
                  </a:cubicBezTo>
                  <a:close/>
                  <a:moveTo>
                    <a:pt x="407" y="250"/>
                  </a:moveTo>
                  <a:cubicBezTo>
                    <a:pt x="395" y="232"/>
                    <a:pt x="374" y="197"/>
                    <a:pt x="372" y="188"/>
                  </a:cubicBezTo>
                  <a:cubicBezTo>
                    <a:pt x="373" y="187"/>
                    <a:pt x="373" y="185"/>
                    <a:pt x="374" y="183"/>
                  </a:cubicBezTo>
                  <a:cubicBezTo>
                    <a:pt x="376" y="176"/>
                    <a:pt x="379" y="166"/>
                    <a:pt x="379" y="158"/>
                  </a:cubicBezTo>
                  <a:cubicBezTo>
                    <a:pt x="379" y="146"/>
                    <a:pt x="377" y="129"/>
                    <a:pt x="374" y="118"/>
                  </a:cubicBezTo>
                  <a:cubicBezTo>
                    <a:pt x="373" y="112"/>
                    <a:pt x="364" y="83"/>
                    <a:pt x="338" y="55"/>
                  </a:cubicBezTo>
                  <a:cubicBezTo>
                    <a:pt x="303" y="18"/>
                    <a:pt x="255" y="0"/>
                    <a:pt x="193" y="0"/>
                  </a:cubicBezTo>
                  <a:cubicBezTo>
                    <a:pt x="65" y="0"/>
                    <a:pt x="0" y="56"/>
                    <a:pt x="0" y="167"/>
                  </a:cubicBezTo>
                  <a:cubicBezTo>
                    <a:pt x="0" y="231"/>
                    <a:pt x="37" y="266"/>
                    <a:pt x="61" y="288"/>
                  </a:cubicBezTo>
                  <a:cubicBezTo>
                    <a:pt x="70" y="297"/>
                    <a:pt x="78" y="304"/>
                    <a:pt x="80" y="310"/>
                  </a:cubicBezTo>
                  <a:cubicBezTo>
                    <a:pt x="97" y="376"/>
                    <a:pt x="82" y="429"/>
                    <a:pt x="72" y="454"/>
                  </a:cubicBezTo>
                  <a:cubicBezTo>
                    <a:pt x="71" y="456"/>
                    <a:pt x="72" y="459"/>
                    <a:pt x="74" y="460"/>
                  </a:cubicBezTo>
                  <a:cubicBezTo>
                    <a:pt x="112" y="480"/>
                    <a:pt x="154" y="491"/>
                    <a:pt x="197" y="491"/>
                  </a:cubicBezTo>
                  <a:cubicBezTo>
                    <a:pt x="217" y="491"/>
                    <a:pt x="236" y="489"/>
                    <a:pt x="256" y="484"/>
                  </a:cubicBezTo>
                  <a:cubicBezTo>
                    <a:pt x="258" y="484"/>
                    <a:pt x="259" y="482"/>
                    <a:pt x="259" y="480"/>
                  </a:cubicBezTo>
                  <a:cubicBezTo>
                    <a:pt x="259" y="438"/>
                    <a:pt x="260" y="406"/>
                    <a:pt x="262" y="396"/>
                  </a:cubicBezTo>
                  <a:cubicBezTo>
                    <a:pt x="280" y="401"/>
                    <a:pt x="335" y="413"/>
                    <a:pt x="345" y="413"/>
                  </a:cubicBezTo>
                  <a:cubicBezTo>
                    <a:pt x="346" y="413"/>
                    <a:pt x="347" y="413"/>
                    <a:pt x="347" y="413"/>
                  </a:cubicBezTo>
                  <a:cubicBezTo>
                    <a:pt x="355" y="413"/>
                    <a:pt x="374" y="413"/>
                    <a:pt x="378" y="391"/>
                  </a:cubicBezTo>
                  <a:cubicBezTo>
                    <a:pt x="381" y="380"/>
                    <a:pt x="380" y="370"/>
                    <a:pt x="379" y="364"/>
                  </a:cubicBezTo>
                  <a:cubicBezTo>
                    <a:pt x="379" y="362"/>
                    <a:pt x="378" y="360"/>
                    <a:pt x="378" y="360"/>
                  </a:cubicBezTo>
                  <a:cubicBezTo>
                    <a:pt x="379" y="356"/>
                    <a:pt x="382" y="352"/>
                    <a:pt x="384" y="348"/>
                  </a:cubicBezTo>
                  <a:cubicBezTo>
                    <a:pt x="386" y="344"/>
                    <a:pt x="387" y="342"/>
                    <a:pt x="388" y="339"/>
                  </a:cubicBezTo>
                  <a:cubicBezTo>
                    <a:pt x="388" y="337"/>
                    <a:pt x="387" y="333"/>
                    <a:pt x="386" y="330"/>
                  </a:cubicBezTo>
                  <a:cubicBezTo>
                    <a:pt x="389" y="327"/>
                    <a:pt x="393" y="323"/>
                    <a:pt x="394" y="319"/>
                  </a:cubicBezTo>
                  <a:cubicBezTo>
                    <a:pt x="394" y="315"/>
                    <a:pt x="392" y="310"/>
                    <a:pt x="390" y="305"/>
                  </a:cubicBezTo>
                  <a:cubicBezTo>
                    <a:pt x="390" y="305"/>
                    <a:pt x="390" y="305"/>
                    <a:pt x="390" y="304"/>
                  </a:cubicBezTo>
                  <a:cubicBezTo>
                    <a:pt x="390" y="303"/>
                    <a:pt x="390" y="299"/>
                    <a:pt x="390" y="294"/>
                  </a:cubicBezTo>
                  <a:cubicBezTo>
                    <a:pt x="396" y="293"/>
                    <a:pt x="406" y="291"/>
                    <a:pt x="409" y="289"/>
                  </a:cubicBezTo>
                  <a:cubicBezTo>
                    <a:pt x="415" y="286"/>
                    <a:pt x="419" y="277"/>
                    <a:pt x="419" y="272"/>
                  </a:cubicBezTo>
                  <a:cubicBezTo>
                    <a:pt x="419" y="270"/>
                    <a:pt x="418" y="270"/>
                    <a:pt x="407" y="250"/>
                  </a:cubicBezTo>
                  <a:close/>
                  <a:moveTo>
                    <a:pt x="405" y="281"/>
                  </a:moveTo>
                  <a:cubicBezTo>
                    <a:pt x="403" y="282"/>
                    <a:pt x="393" y="284"/>
                    <a:pt x="385" y="286"/>
                  </a:cubicBezTo>
                  <a:cubicBezTo>
                    <a:pt x="383" y="286"/>
                    <a:pt x="381" y="288"/>
                    <a:pt x="381" y="290"/>
                  </a:cubicBezTo>
                  <a:cubicBezTo>
                    <a:pt x="380" y="305"/>
                    <a:pt x="380" y="306"/>
                    <a:pt x="380" y="307"/>
                  </a:cubicBezTo>
                  <a:cubicBezTo>
                    <a:pt x="381" y="308"/>
                    <a:pt x="381" y="308"/>
                    <a:pt x="382" y="310"/>
                  </a:cubicBezTo>
                  <a:cubicBezTo>
                    <a:pt x="384" y="314"/>
                    <a:pt x="385" y="316"/>
                    <a:pt x="385" y="317"/>
                  </a:cubicBezTo>
                  <a:cubicBezTo>
                    <a:pt x="384" y="319"/>
                    <a:pt x="381" y="322"/>
                    <a:pt x="377" y="325"/>
                  </a:cubicBezTo>
                  <a:cubicBezTo>
                    <a:pt x="376" y="326"/>
                    <a:pt x="375" y="329"/>
                    <a:pt x="376" y="331"/>
                  </a:cubicBezTo>
                  <a:cubicBezTo>
                    <a:pt x="377" y="334"/>
                    <a:pt x="378" y="337"/>
                    <a:pt x="378" y="338"/>
                  </a:cubicBezTo>
                  <a:cubicBezTo>
                    <a:pt x="378" y="339"/>
                    <a:pt x="377" y="342"/>
                    <a:pt x="375" y="344"/>
                  </a:cubicBezTo>
                  <a:cubicBezTo>
                    <a:pt x="373" y="348"/>
                    <a:pt x="371" y="353"/>
                    <a:pt x="369" y="357"/>
                  </a:cubicBezTo>
                  <a:cubicBezTo>
                    <a:pt x="369" y="359"/>
                    <a:pt x="369" y="362"/>
                    <a:pt x="369" y="365"/>
                  </a:cubicBezTo>
                  <a:cubicBezTo>
                    <a:pt x="370" y="371"/>
                    <a:pt x="371" y="379"/>
                    <a:pt x="369" y="389"/>
                  </a:cubicBezTo>
                  <a:cubicBezTo>
                    <a:pt x="367" y="401"/>
                    <a:pt x="359" y="404"/>
                    <a:pt x="347" y="404"/>
                  </a:cubicBezTo>
                  <a:cubicBezTo>
                    <a:pt x="347" y="404"/>
                    <a:pt x="346" y="404"/>
                    <a:pt x="345" y="404"/>
                  </a:cubicBezTo>
                  <a:cubicBezTo>
                    <a:pt x="335" y="403"/>
                    <a:pt x="271" y="389"/>
                    <a:pt x="261" y="386"/>
                  </a:cubicBezTo>
                  <a:cubicBezTo>
                    <a:pt x="259" y="386"/>
                    <a:pt x="257" y="386"/>
                    <a:pt x="256" y="387"/>
                  </a:cubicBezTo>
                  <a:cubicBezTo>
                    <a:pt x="250" y="394"/>
                    <a:pt x="249" y="449"/>
                    <a:pt x="250" y="476"/>
                  </a:cubicBezTo>
                  <a:cubicBezTo>
                    <a:pt x="193" y="488"/>
                    <a:pt x="133" y="480"/>
                    <a:pt x="83" y="454"/>
                  </a:cubicBezTo>
                  <a:cubicBezTo>
                    <a:pt x="93" y="426"/>
                    <a:pt x="105" y="373"/>
                    <a:pt x="89" y="307"/>
                  </a:cubicBezTo>
                  <a:cubicBezTo>
                    <a:pt x="87" y="299"/>
                    <a:pt x="79" y="292"/>
                    <a:pt x="68" y="282"/>
                  </a:cubicBezTo>
                  <a:cubicBezTo>
                    <a:pt x="44" y="260"/>
                    <a:pt x="9" y="227"/>
                    <a:pt x="9" y="167"/>
                  </a:cubicBezTo>
                  <a:cubicBezTo>
                    <a:pt x="9" y="119"/>
                    <a:pt x="22" y="82"/>
                    <a:pt x="47" y="56"/>
                  </a:cubicBezTo>
                  <a:cubicBezTo>
                    <a:pt x="78" y="25"/>
                    <a:pt x="127" y="9"/>
                    <a:pt x="193" y="9"/>
                  </a:cubicBezTo>
                  <a:cubicBezTo>
                    <a:pt x="252" y="9"/>
                    <a:pt x="298" y="27"/>
                    <a:pt x="331" y="61"/>
                  </a:cubicBezTo>
                  <a:cubicBezTo>
                    <a:pt x="357" y="88"/>
                    <a:pt x="364" y="117"/>
                    <a:pt x="365" y="120"/>
                  </a:cubicBezTo>
                  <a:cubicBezTo>
                    <a:pt x="367" y="130"/>
                    <a:pt x="370" y="147"/>
                    <a:pt x="370" y="158"/>
                  </a:cubicBezTo>
                  <a:cubicBezTo>
                    <a:pt x="370" y="165"/>
                    <a:pt x="367" y="174"/>
                    <a:pt x="365" y="180"/>
                  </a:cubicBezTo>
                  <a:cubicBezTo>
                    <a:pt x="363" y="185"/>
                    <a:pt x="363" y="187"/>
                    <a:pt x="363" y="189"/>
                  </a:cubicBezTo>
                  <a:cubicBezTo>
                    <a:pt x="364" y="198"/>
                    <a:pt x="380" y="224"/>
                    <a:pt x="399" y="255"/>
                  </a:cubicBezTo>
                  <a:cubicBezTo>
                    <a:pt x="403" y="263"/>
                    <a:pt x="408" y="271"/>
                    <a:pt x="409" y="273"/>
                  </a:cubicBezTo>
                  <a:cubicBezTo>
                    <a:pt x="409" y="275"/>
                    <a:pt x="406" y="280"/>
                    <a:pt x="405" y="28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Группа 56"/>
          <p:cNvGrpSpPr/>
          <p:nvPr/>
        </p:nvGrpSpPr>
        <p:grpSpPr>
          <a:xfrm>
            <a:off x="9141541" y="2419312"/>
            <a:ext cx="468000" cy="468000"/>
            <a:chOff x="114846" y="4584939"/>
            <a:chExt cx="190768" cy="190768"/>
          </a:xfrm>
        </p:grpSpPr>
        <p:sp>
          <p:nvSpPr>
            <p:cNvPr id="58" name="Овал 57"/>
            <p:cNvSpPr/>
            <p:nvPr/>
          </p:nvSpPr>
          <p:spPr bwMode="auto">
            <a:xfrm>
              <a:off x="114846" y="4584939"/>
              <a:ext cx="190768" cy="1907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900" dirty="0">
                <a:solidFill>
                  <a:prstClr val="white">
                    <a:lumMod val="50000"/>
                  </a:prstClr>
                </a:solidFill>
                <a:latin typeface="Franklin Gothic Book" pitchFamily="34" charset="0"/>
              </a:endParaRPr>
            </a:p>
          </p:txBody>
        </p:sp>
        <p:sp>
          <p:nvSpPr>
            <p:cNvPr id="59" name="Freeform 113"/>
            <p:cNvSpPr>
              <a:spLocks noEditPoints="1"/>
            </p:cNvSpPr>
            <p:nvPr/>
          </p:nvSpPr>
          <p:spPr bwMode="auto">
            <a:xfrm>
              <a:off x="154471" y="4620337"/>
              <a:ext cx="122799" cy="119971"/>
            </a:xfrm>
            <a:custGeom>
              <a:avLst/>
              <a:gdLst>
                <a:gd name="T0" fmla="*/ 530 w 582"/>
                <a:gd name="T1" fmla="*/ 0 h 569"/>
                <a:gd name="T2" fmla="*/ 237 w 582"/>
                <a:gd name="T3" fmla="*/ 196 h 569"/>
                <a:gd name="T4" fmla="*/ 44 w 582"/>
                <a:gd name="T5" fmla="*/ 285 h 569"/>
                <a:gd name="T6" fmla="*/ 52 w 582"/>
                <a:gd name="T7" fmla="*/ 295 h 569"/>
                <a:gd name="T8" fmla="*/ 138 w 582"/>
                <a:gd name="T9" fmla="*/ 305 h 569"/>
                <a:gd name="T10" fmla="*/ 109 w 582"/>
                <a:gd name="T11" fmla="*/ 362 h 569"/>
                <a:gd name="T12" fmla="*/ 197 w 582"/>
                <a:gd name="T13" fmla="*/ 466 h 569"/>
                <a:gd name="T14" fmla="*/ 238 w 582"/>
                <a:gd name="T15" fmla="*/ 432 h 569"/>
                <a:gd name="T16" fmla="*/ 265 w 582"/>
                <a:gd name="T17" fmla="*/ 432 h 569"/>
                <a:gd name="T18" fmla="*/ 275 w 582"/>
                <a:gd name="T19" fmla="*/ 518 h 569"/>
                <a:gd name="T20" fmla="*/ 282 w 582"/>
                <a:gd name="T21" fmla="*/ 527 h 569"/>
                <a:gd name="T22" fmla="*/ 366 w 582"/>
                <a:gd name="T23" fmla="*/ 454 h 569"/>
                <a:gd name="T24" fmla="*/ 481 w 582"/>
                <a:gd name="T25" fmla="*/ 235 h 569"/>
                <a:gd name="T26" fmla="*/ 63 w 582"/>
                <a:gd name="T27" fmla="*/ 278 h 569"/>
                <a:gd name="T28" fmla="*/ 225 w 582"/>
                <a:gd name="T29" fmla="*/ 210 h 569"/>
                <a:gd name="T30" fmla="*/ 63 w 582"/>
                <a:gd name="T31" fmla="*/ 278 h 569"/>
                <a:gd name="T32" fmla="*/ 149 w 582"/>
                <a:gd name="T33" fmla="*/ 421 h 569"/>
                <a:gd name="T34" fmla="*/ 145 w 582"/>
                <a:gd name="T35" fmla="*/ 345 h 569"/>
                <a:gd name="T36" fmla="*/ 225 w 582"/>
                <a:gd name="T37" fmla="*/ 425 h 569"/>
                <a:gd name="T38" fmla="*/ 353 w 582"/>
                <a:gd name="T39" fmla="*/ 449 h 569"/>
                <a:gd name="T40" fmla="*/ 285 w 582"/>
                <a:gd name="T41" fmla="*/ 414 h 569"/>
                <a:gd name="T42" fmla="*/ 353 w 582"/>
                <a:gd name="T43" fmla="*/ 449 h 569"/>
                <a:gd name="T44" fmla="*/ 271 w 582"/>
                <a:gd name="T45" fmla="*/ 407 h 569"/>
                <a:gd name="T46" fmla="*/ 254 w 582"/>
                <a:gd name="T47" fmla="*/ 422 h 569"/>
                <a:gd name="T48" fmla="*/ 149 w 582"/>
                <a:gd name="T49" fmla="*/ 314 h 569"/>
                <a:gd name="T50" fmla="*/ 163 w 582"/>
                <a:gd name="T51" fmla="*/ 298 h 569"/>
                <a:gd name="T52" fmla="*/ 530 w 582"/>
                <a:gd name="T53" fmla="*/ 14 h 569"/>
                <a:gd name="T54" fmla="*/ 472 w 582"/>
                <a:gd name="T55" fmla="*/ 225 h 569"/>
                <a:gd name="T56" fmla="*/ 396 w 582"/>
                <a:gd name="T57" fmla="*/ 126 h 569"/>
                <a:gd name="T58" fmla="*/ 363 w 582"/>
                <a:gd name="T59" fmla="*/ 207 h 569"/>
                <a:gd name="T60" fmla="*/ 430 w 582"/>
                <a:gd name="T61" fmla="*/ 207 h 569"/>
                <a:gd name="T62" fmla="*/ 396 w 582"/>
                <a:gd name="T63" fmla="*/ 126 h 569"/>
                <a:gd name="T64" fmla="*/ 396 w 582"/>
                <a:gd name="T65" fmla="*/ 207 h 569"/>
                <a:gd name="T66" fmla="*/ 373 w 582"/>
                <a:gd name="T67" fmla="*/ 150 h 569"/>
                <a:gd name="T68" fmla="*/ 420 w 582"/>
                <a:gd name="T69" fmla="*/ 150 h 569"/>
                <a:gd name="T70" fmla="*/ 149 w 582"/>
                <a:gd name="T71" fmla="*/ 468 h 569"/>
                <a:gd name="T72" fmla="*/ 53 w 582"/>
                <a:gd name="T73" fmla="*/ 560 h 569"/>
                <a:gd name="T74" fmla="*/ 8 w 582"/>
                <a:gd name="T75" fmla="*/ 569 h 569"/>
                <a:gd name="T76" fmla="*/ 1 w 582"/>
                <a:gd name="T77" fmla="*/ 560 h 569"/>
                <a:gd name="T78" fmla="*/ 38 w 582"/>
                <a:gd name="T79" fmla="*/ 442 h 569"/>
                <a:gd name="T80" fmla="*/ 107 w 582"/>
                <a:gd name="T81" fmla="*/ 430 h 569"/>
                <a:gd name="T82" fmla="*/ 48 w 582"/>
                <a:gd name="T83" fmla="*/ 452 h 569"/>
                <a:gd name="T84" fmla="*/ 18 w 582"/>
                <a:gd name="T85" fmla="*/ 552 h 569"/>
                <a:gd name="T86" fmla="*/ 118 w 582"/>
                <a:gd name="T87" fmla="*/ 522 h 569"/>
                <a:gd name="T88" fmla="*/ 140 w 582"/>
                <a:gd name="T89" fmla="*/ 463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2" h="569">
                  <a:moveTo>
                    <a:pt x="562" y="8"/>
                  </a:moveTo>
                  <a:cubicBezTo>
                    <a:pt x="556" y="3"/>
                    <a:pt x="546" y="0"/>
                    <a:pt x="530" y="0"/>
                  </a:cubicBezTo>
                  <a:cubicBezTo>
                    <a:pt x="493" y="0"/>
                    <a:pt x="405" y="19"/>
                    <a:pt x="335" y="89"/>
                  </a:cubicBezTo>
                  <a:cubicBezTo>
                    <a:pt x="237" y="196"/>
                    <a:pt x="237" y="196"/>
                    <a:pt x="237" y="196"/>
                  </a:cubicBezTo>
                  <a:cubicBezTo>
                    <a:pt x="221" y="195"/>
                    <a:pt x="153" y="191"/>
                    <a:pt x="117" y="205"/>
                  </a:cubicBezTo>
                  <a:cubicBezTo>
                    <a:pt x="74" y="220"/>
                    <a:pt x="45" y="283"/>
                    <a:pt x="44" y="285"/>
                  </a:cubicBezTo>
                  <a:cubicBezTo>
                    <a:pt x="42" y="288"/>
                    <a:pt x="43" y="291"/>
                    <a:pt x="45" y="293"/>
                  </a:cubicBezTo>
                  <a:cubicBezTo>
                    <a:pt x="46" y="295"/>
                    <a:pt x="49" y="296"/>
                    <a:pt x="52" y="295"/>
                  </a:cubicBezTo>
                  <a:cubicBezTo>
                    <a:pt x="90" y="283"/>
                    <a:pt x="128" y="292"/>
                    <a:pt x="145" y="297"/>
                  </a:cubicBezTo>
                  <a:cubicBezTo>
                    <a:pt x="138" y="305"/>
                    <a:pt x="138" y="305"/>
                    <a:pt x="138" y="305"/>
                  </a:cubicBezTo>
                  <a:cubicBezTo>
                    <a:pt x="133" y="311"/>
                    <a:pt x="134" y="321"/>
                    <a:pt x="138" y="332"/>
                  </a:cubicBezTo>
                  <a:cubicBezTo>
                    <a:pt x="109" y="362"/>
                    <a:pt x="109" y="362"/>
                    <a:pt x="109" y="362"/>
                  </a:cubicBezTo>
                  <a:cubicBezTo>
                    <a:pt x="96" y="376"/>
                    <a:pt x="115" y="407"/>
                    <a:pt x="139" y="431"/>
                  </a:cubicBezTo>
                  <a:cubicBezTo>
                    <a:pt x="158" y="449"/>
                    <a:pt x="181" y="466"/>
                    <a:pt x="197" y="466"/>
                  </a:cubicBezTo>
                  <a:cubicBezTo>
                    <a:pt x="201" y="466"/>
                    <a:pt x="205" y="464"/>
                    <a:pt x="208" y="461"/>
                  </a:cubicBezTo>
                  <a:cubicBezTo>
                    <a:pt x="238" y="432"/>
                    <a:pt x="238" y="432"/>
                    <a:pt x="238" y="432"/>
                  </a:cubicBezTo>
                  <a:cubicBezTo>
                    <a:pt x="244" y="434"/>
                    <a:pt x="250" y="436"/>
                    <a:pt x="254" y="436"/>
                  </a:cubicBezTo>
                  <a:cubicBezTo>
                    <a:pt x="260" y="436"/>
                    <a:pt x="263" y="433"/>
                    <a:pt x="265" y="432"/>
                  </a:cubicBezTo>
                  <a:cubicBezTo>
                    <a:pt x="274" y="424"/>
                    <a:pt x="274" y="424"/>
                    <a:pt x="274" y="424"/>
                  </a:cubicBezTo>
                  <a:cubicBezTo>
                    <a:pt x="279" y="442"/>
                    <a:pt x="287" y="480"/>
                    <a:pt x="275" y="518"/>
                  </a:cubicBezTo>
                  <a:cubicBezTo>
                    <a:pt x="275" y="521"/>
                    <a:pt x="275" y="524"/>
                    <a:pt x="277" y="526"/>
                  </a:cubicBezTo>
                  <a:cubicBezTo>
                    <a:pt x="279" y="527"/>
                    <a:pt x="280" y="527"/>
                    <a:pt x="282" y="527"/>
                  </a:cubicBezTo>
                  <a:cubicBezTo>
                    <a:pt x="283" y="527"/>
                    <a:pt x="284" y="527"/>
                    <a:pt x="285" y="527"/>
                  </a:cubicBezTo>
                  <a:cubicBezTo>
                    <a:pt x="288" y="526"/>
                    <a:pt x="350" y="496"/>
                    <a:pt x="366" y="454"/>
                  </a:cubicBezTo>
                  <a:cubicBezTo>
                    <a:pt x="379" y="417"/>
                    <a:pt x="375" y="349"/>
                    <a:pt x="374" y="333"/>
                  </a:cubicBezTo>
                  <a:cubicBezTo>
                    <a:pt x="481" y="235"/>
                    <a:pt x="481" y="235"/>
                    <a:pt x="481" y="235"/>
                  </a:cubicBezTo>
                  <a:cubicBezTo>
                    <a:pt x="565" y="151"/>
                    <a:pt x="582" y="28"/>
                    <a:pt x="562" y="8"/>
                  </a:cubicBezTo>
                  <a:close/>
                  <a:moveTo>
                    <a:pt x="63" y="278"/>
                  </a:moveTo>
                  <a:cubicBezTo>
                    <a:pt x="74" y="259"/>
                    <a:pt x="95" y="227"/>
                    <a:pt x="121" y="218"/>
                  </a:cubicBezTo>
                  <a:cubicBezTo>
                    <a:pt x="150" y="207"/>
                    <a:pt x="200" y="208"/>
                    <a:pt x="225" y="210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43" y="281"/>
                    <a:pt x="105" y="270"/>
                    <a:pt x="63" y="278"/>
                  </a:cubicBezTo>
                  <a:close/>
                  <a:moveTo>
                    <a:pt x="199" y="451"/>
                  </a:moveTo>
                  <a:cubicBezTo>
                    <a:pt x="195" y="454"/>
                    <a:pt x="174" y="446"/>
                    <a:pt x="149" y="421"/>
                  </a:cubicBezTo>
                  <a:cubicBezTo>
                    <a:pt x="124" y="396"/>
                    <a:pt x="116" y="375"/>
                    <a:pt x="119" y="372"/>
                  </a:cubicBezTo>
                  <a:cubicBezTo>
                    <a:pt x="145" y="345"/>
                    <a:pt x="145" y="345"/>
                    <a:pt x="145" y="345"/>
                  </a:cubicBezTo>
                  <a:cubicBezTo>
                    <a:pt x="155" y="361"/>
                    <a:pt x="169" y="377"/>
                    <a:pt x="181" y="389"/>
                  </a:cubicBezTo>
                  <a:cubicBezTo>
                    <a:pt x="196" y="404"/>
                    <a:pt x="212" y="417"/>
                    <a:pt x="225" y="425"/>
                  </a:cubicBezTo>
                  <a:lnTo>
                    <a:pt x="199" y="451"/>
                  </a:lnTo>
                  <a:close/>
                  <a:moveTo>
                    <a:pt x="353" y="449"/>
                  </a:moveTo>
                  <a:cubicBezTo>
                    <a:pt x="343" y="475"/>
                    <a:pt x="311" y="496"/>
                    <a:pt x="293" y="507"/>
                  </a:cubicBezTo>
                  <a:cubicBezTo>
                    <a:pt x="301" y="465"/>
                    <a:pt x="290" y="427"/>
                    <a:pt x="285" y="414"/>
                  </a:cubicBezTo>
                  <a:cubicBezTo>
                    <a:pt x="361" y="345"/>
                    <a:pt x="361" y="345"/>
                    <a:pt x="361" y="345"/>
                  </a:cubicBezTo>
                  <a:cubicBezTo>
                    <a:pt x="362" y="370"/>
                    <a:pt x="363" y="421"/>
                    <a:pt x="353" y="449"/>
                  </a:cubicBezTo>
                  <a:close/>
                  <a:moveTo>
                    <a:pt x="273" y="406"/>
                  </a:moveTo>
                  <a:cubicBezTo>
                    <a:pt x="272" y="406"/>
                    <a:pt x="272" y="407"/>
                    <a:pt x="271" y="407"/>
                  </a:cubicBezTo>
                  <a:cubicBezTo>
                    <a:pt x="256" y="421"/>
                    <a:pt x="256" y="421"/>
                    <a:pt x="256" y="421"/>
                  </a:cubicBezTo>
                  <a:cubicBezTo>
                    <a:pt x="256" y="421"/>
                    <a:pt x="255" y="422"/>
                    <a:pt x="254" y="422"/>
                  </a:cubicBezTo>
                  <a:cubicBezTo>
                    <a:pt x="244" y="422"/>
                    <a:pt x="219" y="407"/>
                    <a:pt x="191" y="379"/>
                  </a:cubicBezTo>
                  <a:cubicBezTo>
                    <a:pt x="158" y="346"/>
                    <a:pt x="146" y="319"/>
                    <a:pt x="149" y="314"/>
                  </a:cubicBezTo>
                  <a:cubicBezTo>
                    <a:pt x="162" y="299"/>
                    <a:pt x="162" y="299"/>
                    <a:pt x="162" y="299"/>
                  </a:cubicBezTo>
                  <a:cubicBezTo>
                    <a:pt x="163" y="299"/>
                    <a:pt x="163" y="299"/>
                    <a:pt x="163" y="2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407" y="37"/>
                    <a:pt x="490" y="14"/>
                    <a:pt x="530" y="14"/>
                  </a:cubicBezTo>
                  <a:cubicBezTo>
                    <a:pt x="544" y="14"/>
                    <a:pt x="550" y="17"/>
                    <a:pt x="552" y="18"/>
                  </a:cubicBezTo>
                  <a:cubicBezTo>
                    <a:pt x="565" y="31"/>
                    <a:pt x="552" y="144"/>
                    <a:pt x="472" y="225"/>
                  </a:cubicBezTo>
                  <a:lnTo>
                    <a:pt x="273" y="406"/>
                  </a:lnTo>
                  <a:close/>
                  <a:moveTo>
                    <a:pt x="396" y="126"/>
                  </a:moveTo>
                  <a:cubicBezTo>
                    <a:pt x="384" y="126"/>
                    <a:pt x="372" y="131"/>
                    <a:pt x="363" y="140"/>
                  </a:cubicBezTo>
                  <a:cubicBezTo>
                    <a:pt x="344" y="158"/>
                    <a:pt x="344" y="189"/>
                    <a:pt x="363" y="207"/>
                  </a:cubicBezTo>
                  <a:cubicBezTo>
                    <a:pt x="372" y="216"/>
                    <a:pt x="384" y="221"/>
                    <a:pt x="396" y="221"/>
                  </a:cubicBezTo>
                  <a:cubicBezTo>
                    <a:pt x="409" y="221"/>
                    <a:pt x="421" y="216"/>
                    <a:pt x="430" y="207"/>
                  </a:cubicBezTo>
                  <a:cubicBezTo>
                    <a:pt x="449" y="189"/>
                    <a:pt x="449" y="158"/>
                    <a:pt x="430" y="140"/>
                  </a:cubicBezTo>
                  <a:cubicBezTo>
                    <a:pt x="421" y="131"/>
                    <a:pt x="409" y="126"/>
                    <a:pt x="396" y="126"/>
                  </a:cubicBezTo>
                  <a:close/>
                  <a:moveTo>
                    <a:pt x="420" y="197"/>
                  </a:moveTo>
                  <a:cubicBezTo>
                    <a:pt x="414" y="204"/>
                    <a:pt x="405" y="207"/>
                    <a:pt x="396" y="207"/>
                  </a:cubicBezTo>
                  <a:cubicBezTo>
                    <a:pt x="387" y="207"/>
                    <a:pt x="379" y="204"/>
                    <a:pt x="373" y="197"/>
                  </a:cubicBezTo>
                  <a:cubicBezTo>
                    <a:pt x="359" y="184"/>
                    <a:pt x="359" y="163"/>
                    <a:pt x="373" y="150"/>
                  </a:cubicBezTo>
                  <a:cubicBezTo>
                    <a:pt x="379" y="143"/>
                    <a:pt x="387" y="140"/>
                    <a:pt x="396" y="140"/>
                  </a:cubicBezTo>
                  <a:cubicBezTo>
                    <a:pt x="405" y="140"/>
                    <a:pt x="414" y="143"/>
                    <a:pt x="420" y="150"/>
                  </a:cubicBezTo>
                  <a:cubicBezTo>
                    <a:pt x="433" y="163"/>
                    <a:pt x="433" y="184"/>
                    <a:pt x="420" y="197"/>
                  </a:cubicBezTo>
                  <a:close/>
                  <a:moveTo>
                    <a:pt x="149" y="468"/>
                  </a:moveTo>
                  <a:cubicBezTo>
                    <a:pt x="154" y="490"/>
                    <a:pt x="147" y="513"/>
                    <a:pt x="128" y="532"/>
                  </a:cubicBezTo>
                  <a:cubicBezTo>
                    <a:pt x="108" y="552"/>
                    <a:pt x="80" y="556"/>
                    <a:pt x="53" y="560"/>
                  </a:cubicBezTo>
                  <a:cubicBezTo>
                    <a:pt x="38" y="562"/>
                    <a:pt x="23" y="564"/>
                    <a:pt x="10" y="569"/>
                  </a:cubicBezTo>
                  <a:cubicBezTo>
                    <a:pt x="9" y="569"/>
                    <a:pt x="9" y="569"/>
                    <a:pt x="8" y="569"/>
                  </a:cubicBezTo>
                  <a:cubicBezTo>
                    <a:pt x="6" y="569"/>
                    <a:pt x="4" y="569"/>
                    <a:pt x="3" y="567"/>
                  </a:cubicBezTo>
                  <a:cubicBezTo>
                    <a:pt x="1" y="566"/>
                    <a:pt x="0" y="563"/>
                    <a:pt x="1" y="560"/>
                  </a:cubicBezTo>
                  <a:cubicBezTo>
                    <a:pt x="4" y="549"/>
                    <a:pt x="6" y="536"/>
                    <a:pt x="8" y="523"/>
                  </a:cubicBezTo>
                  <a:cubicBezTo>
                    <a:pt x="13" y="494"/>
                    <a:pt x="17" y="463"/>
                    <a:pt x="38" y="442"/>
                  </a:cubicBezTo>
                  <a:cubicBezTo>
                    <a:pt x="57" y="423"/>
                    <a:pt x="80" y="416"/>
                    <a:pt x="102" y="422"/>
                  </a:cubicBezTo>
                  <a:cubicBezTo>
                    <a:pt x="105" y="423"/>
                    <a:pt x="108" y="426"/>
                    <a:pt x="107" y="430"/>
                  </a:cubicBezTo>
                  <a:cubicBezTo>
                    <a:pt x="106" y="434"/>
                    <a:pt x="102" y="436"/>
                    <a:pt x="98" y="435"/>
                  </a:cubicBezTo>
                  <a:cubicBezTo>
                    <a:pt x="81" y="431"/>
                    <a:pt x="64" y="436"/>
                    <a:pt x="48" y="452"/>
                  </a:cubicBezTo>
                  <a:cubicBezTo>
                    <a:pt x="30" y="470"/>
                    <a:pt x="26" y="498"/>
                    <a:pt x="22" y="525"/>
                  </a:cubicBezTo>
                  <a:cubicBezTo>
                    <a:pt x="21" y="534"/>
                    <a:pt x="19" y="543"/>
                    <a:pt x="18" y="552"/>
                  </a:cubicBezTo>
                  <a:cubicBezTo>
                    <a:pt x="29" y="549"/>
                    <a:pt x="40" y="547"/>
                    <a:pt x="51" y="546"/>
                  </a:cubicBezTo>
                  <a:cubicBezTo>
                    <a:pt x="77" y="542"/>
                    <a:pt x="101" y="538"/>
                    <a:pt x="118" y="522"/>
                  </a:cubicBezTo>
                  <a:cubicBezTo>
                    <a:pt x="134" y="506"/>
                    <a:pt x="140" y="489"/>
                    <a:pt x="135" y="472"/>
                  </a:cubicBezTo>
                  <a:cubicBezTo>
                    <a:pt x="134" y="468"/>
                    <a:pt x="136" y="464"/>
                    <a:pt x="140" y="463"/>
                  </a:cubicBezTo>
                  <a:cubicBezTo>
                    <a:pt x="144" y="462"/>
                    <a:pt x="148" y="465"/>
                    <a:pt x="149" y="46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2555805" y="2418072"/>
            <a:ext cx="468000" cy="468000"/>
            <a:chOff x="114846" y="4121447"/>
            <a:chExt cx="190769" cy="190769"/>
          </a:xfrm>
        </p:grpSpPr>
        <p:sp>
          <p:nvSpPr>
            <p:cNvPr id="61" name="Овал 60"/>
            <p:cNvSpPr/>
            <p:nvPr/>
          </p:nvSpPr>
          <p:spPr bwMode="auto">
            <a:xfrm>
              <a:off x="114846" y="4121447"/>
              <a:ext cx="190769" cy="190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900" b="1" dirty="0">
                <a:solidFill>
                  <a:prstClr val="white">
                    <a:lumMod val="50000"/>
                  </a:prstClr>
                </a:solidFill>
                <a:latin typeface="Franklin Gothic Book" pitchFamily="34" charset="0"/>
              </a:endParaRPr>
            </a:p>
          </p:txBody>
        </p:sp>
        <p:sp>
          <p:nvSpPr>
            <p:cNvPr id="62" name="Freeform 105"/>
            <p:cNvSpPr>
              <a:spLocks noEditPoints="1"/>
            </p:cNvSpPr>
            <p:nvPr/>
          </p:nvSpPr>
          <p:spPr bwMode="auto">
            <a:xfrm>
              <a:off x="140467" y="4176623"/>
              <a:ext cx="139525" cy="80415"/>
            </a:xfrm>
            <a:custGeom>
              <a:avLst/>
              <a:gdLst>
                <a:gd name="T0" fmla="*/ 751 w 773"/>
                <a:gd name="T1" fmla="*/ 6 h 445"/>
                <a:gd name="T2" fmla="*/ 751 w 773"/>
                <a:gd name="T3" fmla="*/ 5 h 445"/>
                <a:gd name="T4" fmla="*/ 750 w 773"/>
                <a:gd name="T5" fmla="*/ 3 h 445"/>
                <a:gd name="T6" fmla="*/ 749 w 773"/>
                <a:gd name="T7" fmla="*/ 2 h 445"/>
                <a:gd name="T8" fmla="*/ 747 w 773"/>
                <a:gd name="T9" fmla="*/ 1 h 445"/>
                <a:gd name="T10" fmla="*/ 747 w 773"/>
                <a:gd name="T11" fmla="*/ 1 h 445"/>
                <a:gd name="T12" fmla="*/ 745 w 773"/>
                <a:gd name="T13" fmla="*/ 0 h 445"/>
                <a:gd name="T14" fmla="*/ 744 w 773"/>
                <a:gd name="T15" fmla="*/ 0 h 445"/>
                <a:gd name="T16" fmla="*/ 742 w 773"/>
                <a:gd name="T17" fmla="*/ 1 h 445"/>
                <a:gd name="T18" fmla="*/ 740 w 773"/>
                <a:gd name="T19" fmla="*/ 2 h 445"/>
                <a:gd name="T20" fmla="*/ 626 w 773"/>
                <a:gd name="T21" fmla="*/ 87 h 445"/>
                <a:gd name="T22" fmla="*/ 634 w 773"/>
                <a:gd name="T23" fmla="*/ 99 h 445"/>
                <a:gd name="T24" fmla="*/ 649 w 773"/>
                <a:gd name="T25" fmla="*/ 211 h 445"/>
                <a:gd name="T26" fmla="*/ 581 w 773"/>
                <a:gd name="T27" fmla="*/ 234 h 445"/>
                <a:gd name="T28" fmla="*/ 484 w 773"/>
                <a:gd name="T29" fmla="*/ 165 h 445"/>
                <a:gd name="T30" fmla="*/ 374 w 773"/>
                <a:gd name="T31" fmla="*/ 165 h 445"/>
                <a:gd name="T32" fmla="*/ 331 w 773"/>
                <a:gd name="T33" fmla="*/ 338 h 445"/>
                <a:gd name="T34" fmla="*/ 281 w 773"/>
                <a:gd name="T35" fmla="*/ 345 h 445"/>
                <a:gd name="T36" fmla="*/ 205 w 773"/>
                <a:gd name="T37" fmla="*/ 210 h 445"/>
                <a:gd name="T38" fmla="*/ 95 w 773"/>
                <a:gd name="T39" fmla="*/ 210 h 445"/>
                <a:gd name="T40" fmla="*/ 2 w 773"/>
                <a:gd name="T41" fmla="*/ 385 h 445"/>
                <a:gd name="T42" fmla="*/ 8 w 773"/>
                <a:gd name="T43" fmla="*/ 397 h 445"/>
                <a:gd name="T44" fmla="*/ 120 w 773"/>
                <a:gd name="T45" fmla="*/ 256 h 445"/>
                <a:gd name="T46" fmla="*/ 181 w 773"/>
                <a:gd name="T47" fmla="*/ 255 h 445"/>
                <a:gd name="T48" fmla="*/ 258 w 773"/>
                <a:gd name="T49" fmla="*/ 390 h 445"/>
                <a:gd name="T50" fmla="*/ 368 w 773"/>
                <a:gd name="T51" fmla="*/ 390 h 445"/>
                <a:gd name="T52" fmla="*/ 406 w 773"/>
                <a:gd name="T53" fmla="*/ 215 h 445"/>
                <a:gd name="T54" fmla="*/ 478 w 773"/>
                <a:gd name="T55" fmla="*/ 191 h 445"/>
                <a:gd name="T56" fmla="*/ 573 w 773"/>
                <a:gd name="T57" fmla="*/ 261 h 445"/>
                <a:gd name="T58" fmla="*/ 683 w 773"/>
                <a:gd name="T59" fmla="*/ 261 h 445"/>
                <a:gd name="T60" fmla="*/ 741 w 773"/>
                <a:gd name="T61" fmla="*/ 33 h 445"/>
                <a:gd name="T62" fmla="*/ 765 w 773"/>
                <a:gd name="T63" fmla="*/ 160 h 445"/>
                <a:gd name="T64" fmla="*/ 772 w 773"/>
                <a:gd name="T65" fmla="*/ 152 h 445"/>
                <a:gd name="T66" fmla="*/ 150 w 773"/>
                <a:gd name="T67" fmla="*/ 169 h 445"/>
                <a:gd name="T68" fmla="*/ 177 w 773"/>
                <a:gd name="T69" fmla="*/ 240 h 445"/>
                <a:gd name="T70" fmla="*/ 177 w 773"/>
                <a:gd name="T71" fmla="*/ 240 h 445"/>
                <a:gd name="T72" fmla="*/ 109 w 773"/>
                <a:gd name="T73" fmla="*/ 210 h 445"/>
                <a:gd name="T74" fmla="*/ 313 w 773"/>
                <a:gd name="T75" fmla="*/ 431 h 445"/>
                <a:gd name="T76" fmla="*/ 313 w 773"/>
                <a:gd name="T77" fmla="*/ 349 h 445"/>
                <a:gd name="T78" fmla="*/ 429 w 773"/>
                <a:gd name="T79" fmla="*/ 206 h 445"/>
                <a:gd name="T80" fmla="*/ 429 w 773"/>
                <a:gd name="T81" fmla="*/ 124 h 445"/>
                <a:gd name="T82" fmla="*/ 429 w 773"/>
                <a:gd name="T83" fmla="*/ 206 h 445"/>
                <a:gd name="T84" fmla="*/ 628 w 773"/>
                <a:gd name="T85" fmla="*/ 302 h 445"/>
                <a:gd name="T86" fmla="*/ 628 w 773"/>
                <a:gd name="T87" fmla="*/ 22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73" h="445">
                  <a:moveTo>
                    <a:pt x="772" y="152"/>
                  </a:moveTo>
                  <a:cubicBezTo>
                    <a:pt x="751" y="6"/>
                    <a:pt x="751" y="6"/>
                    <a:pt x="751" y="6"/>
                  </a:cubicBezTo>
                  <a:cubicBezTo>
                    <a:pt x="751" y="6"/>
                    <a:pt x="751" y="6"/>
                    <a:pt x="751" y="6"/>
                  </a:cubicBezTo>
                  <a:cubicBezTo>
                    <a:pt x="751" y="6"/>
                    <a:pt x="751" y="5"/>
                    <a:pt x="751" y="5"/>
                  </a:cubicBezTo>
                  <a:cubicBezTo>
                    <a:pt x="751" y="5"/>
                    <a:pt x="751" y="4"/>
                    <a:pt x="751" y="4"/>
                  </a:cubicBezTo>
                  <a:cubicBezTo>
                    <a:pt x="750" y="4"/>
                    <a:pt x="750" y="4"/>
                    <a:pt x="750" y="3"/>
                  </a:cubicBezTo>
                  <a:cubicBezTo>
                    <a:pt x="750" y="3"/>
                    <a:pt x="750" y="3"/>
                    <a:pt x="750" y="3"/>
                  </a:cubicBezTo>
                  <a:cubicBezTo>
                    <a:pt x="749" y="3"/>
                    <a:pt x="749" y="2"/>
                    <a:pt x="749" y="2"/>
                  </a:cubicBezTo>
                  <a:cubicBezTo>
                    <a:pt x="749" y="2"/>
                    <a:pt x="749" y="2"/>
                    <a:pt x="749" y="2"/>
                  </a:cubicBezTo>
                  <a:cubicBezTo>
                    <a:pt x="748" y="1"/>
                    <a:pt x="748" y="1"/>
                    <a:pt x="747" y="1"/>
                  </a:cubicBezTo>
                  <a:cubicBezTo>
                    <a:pt x="747" y="1"/>
                    <a:pt x="747" y="1"/>
                    <a:pt x="747" y="1"/>
                  </a:cubicBezTo>
                  <a:cubicBezTo>
                    <a:pt x="747" y="1"/>
                    <a:pt x="747" y="1"/>
                    <a:pt x="747" y="1"/>
                  </a:cubicBezTo>
                  <a:cubicBezTo>
                    <a:pt x="747" y="1"/>
                    <a:pt x="747" y="1"/>
                    <a:pt x="747" y="1"/>
                  </a:cubicBezTo>
                  <a:cubicBezTo>
                    <a:pt x="746" y="1"/>
                    <a:pt x="746" y="1"/>
                    <a:pt x="745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45" y="0"/>
                    <a:pt x="744" y="0"/>
                    <a:pt x="744" y="0"/>
                  </a:cubicBezTo>
                  <a:cubicBezTo>
                    <a:pt x="744" y="0"/>
                    <a:pt x="743" y="0"/>
                    <a:pt x="743" y="0"/>
                  </a:cubicBezTo>
                  <a:cubicBezTo>
                    <a:pt x="743" y="1"/>
                    <a:pt x="742" y="1"/>
                    <a:pt x="742" y="1"/>
                  </a:cubicBezTo>
                  <a:cubicBezTo>
                    <a:pt x="742" y="1"/>
                    <a:pt x="742" y="1"/>
                    <a:pt x="742" y="1"/>
                  </a:cubicBezTo>
                  <a:cubicBezTo>
                    <a:pt x="741" y="1"/>
                    <a:pt x="741" y="1"/>
                    <a:pt x="740" y="2"/>
                  </a:cubicBezTo>
                  <a:cubicBezTo>
                    <a:pt x="740" y="2"/>
                    <a:pt x="740" y="2"/>
                    <a:pt x="740" y="2"/>
                  </a:cubicBezTo>
                  <a:cubicBezTo>
                    <a:pt x="626" y="87"/>
                    <a:pt x="626" y="87"/>
                    <a:pt x="626" y="87"/>
                  </a:cubicBezTo>
                  <a:cubicBezTo>
                    <a:pt x="623" y="90"/>
                    <a:pt x="622" y="94"/>
                    <a:pt x="625" y="97"/>
                  </a:cubicBezTo>
                  <a:cubicBezTo>
                    <a:pt x="627" y="100"/>
                    <a:pt x="631" y="101"/>
                    <a:pt x="634" y="99"/>
                  </a:cubicBezTo>
                  <a:cubicBezTo>
                    <a:pt x="728" y="29"/>
                    <a:pt x="728" y="29"/>
                    <a:pt x="728" y="29"/>
                  </a:cubicBezTo>
                  <a:cubicBezTo>
                    <a:pt x="649" y="211"/>
                    <a:pt x="649" y="211"/>
                    <a:pt x="649" y="211"/>
                  </a:cubicBezTo>
                  <a:cubicBezTo>
                    <a:pt x="643" y="208"/>
                    <a:pt x="636" y="206"/>
                    <a:pt x="628" y="206"/>
                  </a:cubicBezTo>
                  <a:cubicBezTo>
                    <a:pt x="608" y="206"/>
                    <a:pt x="590" y="218"/>
                    <a:pt x="581" y="234"/>
                  </a:cubicBezTo>
                  <a:cubicBezTo>
                    <a:pt x="482" y="177"/>
                    <a:pt x="482" y="177"/>
                    <a:pt x="482" y="177"/>
                  </a:cubicBezTo>
                  <a:cubicBezTo>
                    <a:pt x="483" y="173"/>
                    <a:pt x="484" y="169"/>
                    <a:pt x="484" y="165"/>
                  </a:cubicBezTo>
                  <a:cubicBezTo>
                    <a:pt x="484" y="135"/>
                    <a:pt x="459" y="110"/>
                    <a:pt x="429" y="110"/>
                  </a:cubicBezTo>
                  <a:cubicBezTo>
                    <a:pt x="398" y="110"/>
                    <a:pt x="374" y="135"/>
                    <a:pt x="374" y="165"/>
                  </a:cubicBezTo>
                  <a:cubicBezTo>
                    <a:pt x="374" y="183"/>
                    <a:pt x="382" y="198"/>
                    <a:pt x="394" y="208"/>
                  </a:cubicBezTo>
                  <a:cubicBezTo>
                    <a:pt x="331" y="338"/>
                    <a:pt x="331" y="338"/>
                    <a:pt x="331" y="338"/>
                  </a:cubicBezTo>
                  <a:cubicBezTo>
                    <a:pt x="325" y="336"/>
                    <a:pt x="319" y="335"/>
                    <a:pt x="313" y="335"/>
                  </a:cubicBezTo>
                  <a:cubicBezTo>
                    <a:pt x="301" y="335"/>
                    <a:pt x="290" y="338"/>
                    <a:pt x="281" y="345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200" y="236"/>
                    <a:pt x="205" y="223"/>
                    <a:pt x="205" y="210"/>
                  </a:cubicBezTo>
                  <a:cubicBezTo>
                    <a:pt x="205" y="179"/>
                    <a:pt x="180" y="155"/>
                    <a:pt x="150" y="155"/>
                  </a:cubicBezTo>
                  <a:cubicBezTo>
                    <a:pt x="119" y="155"/>
                    <a:pt x="95" y="179"/>
                    <a:pt x="95" y="210"/>
                  </a:cubicBezTo>
                  <a:cubicBezTo>
                    <a:pt x="95" y="224"/>
                    <a:pt x="100" y="237"/>
                    <a:pt x="109" y="247"/>
                  </a:cubicBezTo>
                  <a:cubicBezTo>
                    <a:pt x="2" y="385"/>
                    <a:pt x="2" y="385"/>
                    <a:pt x="2" y="385"/>
                  </a:cubicBezTo>
                  <a:cubicBezTo>
                    <a:pt x="0" y="388"/>
                    <a:pt x="1" y="393"/>
                    <a:pt x="4" y="395"/>
                  </a:cubicBezTo>
                  <a:cubicBezTo>
                    <a:pt x="5" y="396"/>
                    <a:pt x="7" y="397"/>
                    <a:pt x="8" y="397"/>
                  </a:cubicBezTo>
                  <a:cubicBezTo>
                    <a:pt x="10" y="397"/>
                    <a:pt x="12" y="396"/>
                    <a:pt x="14" y="394"/>
                  </a:cubicBezTo>
                  <a:cubicBezTo>
                    <a:pt x="120" y="256"/>
                    <a:pt x="120" y="256"/>
                    <a:pt x="120" y="256"/>
                  </a:cubicBezTo>
                  <a:cubicBezTo>
                    <a:pt x="128" y="262"/>
                    <a:pt x="139" y="265"/>
                    <a:pt x="150" y="265"/>
                  </a:cubicBezTo>
                  <a:cubicBezTo>
                    <a:pt x="161" y="265"/>
                    <a:pt x="172" y="261"/>
                    <a:pt x="181" y="255"/>
                  </a:cubicBezTo>
                  <a:cubicBezTo>
                    <a:pt x="271" y="354"/>
                    <a:pt x="271" y="354"/>
                    <a:pt x="271" y="354"/>
                  </a:cubicBezTo>
                  <a:cubicBezTo>
                    <a:pt x="263" y="364"/>
                    <a:pt x="258" y="376"/>
                    <a:pt x="258" y="390"/>
                  </a:cubicBezTo>
                  <a:cubicBezTo>
                    <a:pt x="258" y="420"/>
                    <a:pt x="283" y="445"/>
                    <a:pt x="313" y="445"/>
                  </a:cubicBezTo>
                  <a:cubicBezTo>
                    <a:pt x="343" y="445"/>
                    <a:pt x="368" y="420"/>
                    <a:pt x="368" y="390"/>
                  </a:cubicBezTo>
                  <a:cubicBezTo>
                    <a:pt x="368" y="371"/>
                    <a:pt x="358" y="354"/>
                    <a:pt x="344" y="344"/>
                  </a:cubicBezTo>
                  <a:cubicBezTo>
                    <a:pt x="406" y="215"/>
                    <a:pt x="406" y="215"/>
                    <a:pt x="406" y="215"/>
                  </a:cubicBezTo>
                  <a:cubicBezTo>
                    <a:pt x="413" y="219"/>
                    <a:pt x="421" y="220"/>
                    <a:pt x="429" y="220"/>
                  </a:cubicBezTo>
                  <a:cubicBezTo>
                    <a:pt x="450" y="220"/>
                    <a:pt x="468" y="208"/>
                    <a:pt x="478" y="191"/>
                  </a:cubicBezTo>
                  <a:cubicBezTo>
                    <a:pt x="575" y="247"/>
                    <a:pt x="575" y="247"/>
                    <a:pt x="575" y="247"/>
                  </a:cubicBezTo>
                  <a:cubicBezTo>
                    <a:pt x="574" y="252"/>
                    <a:pt x="573" y="256"/>
                    <a:pt x="573" y="261"/>
                  </a:cubicBezTo>
                  <a:cubicBezTo>
                    <a:pt x="573" y="292"/>
                    <a:pt x="598" y="316"/>
                    <a:pt x="628" y="316"/>
                  </a:cubicBezTo>
                  <a:cubicBezTo>
                    <a:pt x="659" y="316"/>
                    <a:pt x="683" y="292"/>
                    <a:pt x="683" y="261"/>
                  </a:cubicBezTo>
                  <a:cubicBezTo>
                    <a:pt x="683" y="244"/>
                    <a:pt x="675" y="228"/>
                    <a:pt x="662" y="218"/>
                  </a:cubicBezTo>
                  <a:cubicBezTo>
                    <a:pt x="741" y="33"/>
                    <a:pt x="741" y="33"/>
                    <a:pt x="741" y="33"/>
                  </a:cubicBezTo>
                  <a:cubicBezTo>
                    <a:pt x="758" y="154"/>
                    <a:pt x="758" y="154"/>
                    <a:pt x="758" y="154"/>
                  </a:cubicBezTo>
                  <a:cubicBezTo>
                    <a:pt x="759" y="158"/>
                    <a:pt x="762" y="160"/>
                    <a:pt x="765" y="160"/>
                  </a:cubicBezTo>
                  <a:cubicBezTo>
                    <a:pt x="766" y="160"/>
                    <a:pt x="766" y="160"/>
                    <a:pt x="766" y="160"/>
                  </a:cubicBezTo>
                  <a:cubicBezTo>
                    <a:pt x="770" y="160"/>
                    <a:pt x="773" y="156"/>
                    <a:pt x="772" y="152"/>
                  </a:cubicBezTo>
                  <a:close/>
                  <a:moveTo>
                    <a:pt x="109" y="210"/>
                  </a:moveTo>
                  <a:cubicBezTo>
                    <a:pt x="109" y="187"/>
                    <a:pt x="127" y="169"/>
                    <a:pt x="150" y="169"/>
                  </a:cubicBezTo>
                  <a:cubicBezTo>
                    <a:pt x="172" y="169"/>
                    <a:pt x="191" y="187"/>
                    <a:pt x="191" y="210"/>
                  </a:cubicBezTo>
                  <a:cubicBezTo>
                    <a:pt x="191" y="222"/>
                    <a:pt x="186" y="233"/>
                    <a:pt x="177" y="240"/>
                  </a:cubicBezTo>
                  <a:cubicBezTo>
                    <a:pt x="177" y="240"/>
                    <a:pt x="177" y="240"/>
                    <a:pt x="177" y="240"/>
                  </a:cubicBezTo>
                  <a:cubicBezTo>
                    <a:pt x="177" y="240"/>
                    <a:pt x="177" y="240"/>
                    <a:pt x="177" y="240"/>
                  </a:cubicBezTo>
                  <a:cubicBezTo>
                    <a:pt x="170" y="247"/>
                    <a:pt x="160" y="251"/>
                    <a:pt x="150" y="251"/>
                  </a:cubicBezTo>
                  <a:cubicBezTo>
                    <a:pt x="127" y="251"/>
                    <a:pt x="109" y="232"/>
                    <a:pt x="109" y="210"/>
                  </a:cubicBezTo>
                  <a:close/>
                  <a:moveTo>
                    <a:pt x="354" y="390"/>
                  </a:moveTo>
                  <a:cubicBezTo>
                    <a:pt x="354" y="412"/>
                    <a:pt x="336" y="431"/>
                    <a:pt x="313" y="431"/>
                  </a:cubicBezTo>
                  <a:cubicBezTo>
                    <a:pt x="290" y="431"/>
                    <a:pt x="272" y="412"/>
                    <a:pt x="272" y="390"/>
                  </a:cubicBezTo>
                  <a:cubicBezTo>
                    <a:pt x="272" y="367"/>
                    <a:pt x="290" y="349"/>
                    <a:pt x="313" y="349"/>
                  </a:cubicBezTo>
                  <a:cubicBezTo>
                    <a:pt x="336" y="349"/>
                    <a:pt x="354" y="367"/>
                    <a:pt x="354" y="390"/>
                  </a:cubicBezTo>
                  <a:close/>
                  <a:moveTo>
                    <a:pt x="429" y="206"/>
                  </a:moveTo>
                  <a:cubicBezTo>
                    <a:pt x="406" y="206"/>
                    <a:pt x="388" y="188"/>
                    <a:pt x="388" y="165"/>
                  </a:cubicBezTo>
                  <a:cubicBezTo>
                    <a:pt x="388" y="143"/>
                    <a:pt x="406" y="124"/>
                    <a:pt x="429" y="124"/>
                  </a:cubicBezTo>
                  <a:cubicBezTo>
                    <a:pt x="451" y="124"/>
                    <a:pt x="470" y="143"/>
                    <a:pt x="470" y="165"/>
                  </a:cubicBezTo>
                  <a:cubicBezTo>
                    <a:pt x="470" y="188"/>
                    <a:pt x="451" y="206"/>
                    <a:pt x="429" y="206"/>
                  </a:cubicBezTo>
                  <a:close/>
                  <a:moveTo>
                    <a:pt x="669" y="261"/>
                  </a:moveTo>
                  <a:cubicBezTo>
                    <a:pt x="669" y="284"/>
                    <a:pt x="651" y="302"/>
                    <a:pt x="628" y="302"/>
                  </a:cubicBezTo>
                  <a:cubicBezTo>
                    <a:pt x="606" y="302"/>
                    <a:pt x="587" y="284"/>
                    <a:pt x="587" y="261"/>
                  </a:cubicBezTo>
                  <a:cubicBezTo>
                    <a:pt x="587" y="239"/>
                    <a:pt x="606" y="220"/>
                    <a:pt x="628" y="220"/>
                  </a:cubicBezTo>
                  <a:cubicBezTo>
                    <a:pt x="651" y="220"/>
                    <a:pt x="669" y="239"/>
                    <a:pt x="669" y="2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Группа 68"/>
          <p:cNvGrpSpPr/>
          <p:nvPr/>
        </p:nvGrpSpPr>
        <p:grpSpPr>
          <a:xfrm>
            <a:off x="1365911" y="4156758"/>
            <a:ext cx="9432000" cy="292264"/>
            <a:chOff x="1442111" y="3420364"/>
            <a:chExt cx="9432000" cy="292264"/>
          </a:xfrm>
        </p:grpSpPr>
        <p:cxnSp>
          <p:nvCxnSpPr>
            <p:cNvPr id="47" name="Прямая соединительная линия 46"/>
            <p:cNvCxnSpPr/>
            <p:nvPr/>
          </p:nvCxnSpPr>
          <p:spPr bwMode="auto">
            <a:xfrm>
              <a:off x="1442111" y="3420364"/>
              <a:ext cx="9432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Прямая соединительная линия 63"/>
            <p:cNvCxnSpPr/>
            <p:nvPr/>
          </p:nvCxnSpPr>
          <p:spPr bwMode="auto">
            <a:xfrm>
              <a:off x="1442111" y="3712628"/>
              <a:ext cx="9432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Прямоугольник 65"/>
            <p:cNvSpPr/>
            <p:nvPr/>
          </p:nvSpPr>
          <p:spPr>
            <a:xfrm>
              <a:off x="1442111" y="3431395"/>
              <a:ext cx="943199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/>
                <a:t>Improved business-processes:</a:t>
              </a:r>
            </a:p>
          </p:txBody>
        </p:sp>
      </p:grpSp>
      <p:cxnSp>
        <p:nvCxnSpPr>
          <p:cNvPr id="78" name="Прямая соединительная линия 77"/>
          <p:cNvCxnSpPr/>
          <p:nvPr/>
        </p:nvCxnSpPr>
        <p:spPr>
          <a:xfrm flipH="1">
            <a:off x="9377474" y="2167563"/>
            <a:ext cx="0" cy="216000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 flipH="1">
            <a:off x="6107074" y="2178423"/>
            <a:ext cx="0" cy="216000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9" name="Группа 98"/>
          <p:cNvGrpSpPr/>
          <p:nvPr/>
        </p:nvGrpSpPr>
        <p:grpSpPr>
          <a:xfrm>
            <a:off x="4876225" y="1417196"/>
            <a:ext cx="5712562" cy="964732"/>
            <a:chOff x="4876225" y="1366396"/>
            <a:chExt cx="5712562" cy="964732"/>
          </a:xfrm>
        </p:grpSpPr>
        <p:sp>
          <p:nvSpPr>
            <p:cNvPr id="67" name="Прямоугольник 66"/>
            <p:cNvSpPr/>
            <p:nvPr/>
          </p:nvSpPr>
          <p:spPr>
            <a:xfrm>
              <a:off x="4876225" y="1366968"/>
              <a:ext cx="2430000" cy="561600"/>
            </a:xfrm>
            <a:prstGeom prst="rect">
              <a:avLst/>
            </a:prstGeom>
            <a:ln w="9525"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14" tIns="45708" rIns="91414" bIns="45708"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5054024" y="1379668"/>
              <a:ext cx="2073685" cy="540000"/>
              <a:chOff x="5530274" y="1290768"/>
              <a:chExt cx="2073685" cy="540000"/>
            </a:xfrm>
          </p:grpSpPr>
          <p:pic>
            <p:nvPicPr>
              <p:cNvPr id="53" name="Picture 8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30274" y="1290768"/>
                <a:ext cx="540000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Прямоугольник 5"/>
              <p:cNvSpPr/>
              <p:nvPr/>
            </p:nvSpPr>
            <p:spPr>
              <a:xfrm>
                <a:off x="6015062" y="1452823"/>
                <a:ext cx="158889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100" b="1" dirty="0" err="1"/>
                  <a:t>Recommend</a:t>
                </a:r>
                <a:r>
                  <a:rPr lang="en-US" sz="1100" b="1" dirty="0" err="1"/>
                  <a:t>er</a:t>
                </a:r>
                <a:r>
                  <a:rPr lang="en-US" sz="1100" b="1" dirty="0"/>
                  <a:t> </a:t>
                </a:r>
                <a:r>
                  <a:rPr lang="ru-RU" sz="1100" b="1" dirty="0" err="1"/>
                  <a:t>Systems</a:t>
                </a:r>
                <a:r>
                  <a:rPr lang="ru-RU" sz="1100" b="1" dirty="0"/>
                  <a:t> </a:t>
                </a:r>
                <a:endParaRPr lang="en-US" sz="1100" b="1" dirty="0"/>
              </a:p>
            </p:txBody>
          </p:sp>
        </p:grpSp>
        <p:sp>
          <p:nvSpPr>
            <p:cNvPr id="71" name="Прямоугольник 70"/>
            <p:cNvSpPr/>
            <p:nvPr/>
          </p:nvSpPr>
          <p:spPr>
            <a:xfrm>
              <a:off x="8158787" y="1366396"/>
              <a:ext cx="2430000" cy="561600"/>
            </a:xfrm>
            <a:prstGeom prst="rect">
              <a:avLst/>
            </a:prstGeom>
            <a:ln w="9525"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14" tIns="45708" rIns="91414" bIns="45708" rtlCol="0" anchor="ctr"/>
            <a:lstStyle/>
            <a:p>
              <a:pPr algn="ctr"/>
              <a:endParaRPr lang="ru-RU" dirty="0"/>
            </a:p>
          </p:txBody>
        </p:sp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2415" y="1376160"/>
              <a:ext cx="540000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Прямоугольник 8"/>
            <p:cNvSpPr/>
            <p:nvPr/>
          </p:nvSpPr>
          <p:spPr>
            <a:xfrm>
              <a:off x="8694665" y="1528201"/>
              <a:ext cx="185268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Natural Language </a:t>
              </a:r>
              <a:r>
                <a:rPr lang="ru-RU" sz="1100" b="1" dirty="0" err="1"/>
                <a:t>Process</a:t>
              </a:r>
              <a:r>
                <a:rPr lang="en-US" sz="1100" b="1" dirty="0" err="1"/>
                <a:t>ing</a:t>
              </a:r>
              <a:endParaRPr lang="en-US" sz="1100" b="1" dirty="0"/>
            </a:p>
          </p:txBody>
        </p:sp>
        <p:cxnSp>
          <p:nvCxnSpPr>
            <p:cNvPr id="82" name="Прямая соединительная линия 81"/>
            <p:cNvCxnSpPr>
              <a:stCxn id="67" idx="3"/>
              <a:endCxn id="71" idx="1"/>
            </p:cNvCxnSpPr>
            <p:nvPr/>
          </p:nvCxnSpPr>
          <p:spPr>
            <a:xfrm flipV="1">
              <a:off x="7306225" y="1647196"/>
              <a:ext cx="852562" cy="572"/>
            </a:xfrm>
            <a:prstGeom prst="line">
              <a:avLst/>
            </a:prstGeom>
            <a:ln w="9525"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единительная линия 85"/>
            <p:cNvCxnSpPr/>
            <p:nvPr/>
          </p:nvCxnSpPr>
          <p:spPr>
            <a:xfrm>
              <a:off x="7732506" y="1647128"/>
              <a:ext cx="0" cy="684000"/>
            </a:xfrm>
            <a:prstGeom prst="line">
              <a:avLst/>
            </a:prstGeom>
            <a:ln w="9525"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/>
            <p:cNvCxnSpPr/>
            <p:nvPr/>
          </p:nvCxnSpPr>
          <p:spPr>
            <a:xfrm>
              <a:off x="6508750" y="2324778"/>
              <a:ext cx="2448000" cy="0"/>
            </a:xfrm>
            <a:prstGeom prst="line">
              <a:avLst/>
            </a:prstGeom>
            <a:ln w="9525">
              <a:solidFill>
                <a:srgbClr val="00B050"/>
              </a:solidFill>
              <a:prstDash val="dash"/>
              <a:headEnd type="triangl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02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16"/>
            <a:ext cx="12207508" cy="1101843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636588" y="203820"/>
            <a:ext cx="6552852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Fedra Sans Pro Book" charset="0"/>
                <a:ea typeface="Fedra Sans Pro Book" charset="0"/>
                <a:cs typeface="Fedra Sans Pro Book" charset="0"/>
              </a:rPr>
              <a:t>Overview of current projects </a:t>
            </a:r>
            <a:endParaRPr lang="ru-RU" sz="1600" dirty="0">
              <a:latin typeface="Fedra Sans Pro Book" charset="0"/>
              <a:ea typeface="Fedra Sans Pro Book" charset="0"/>
              <a:cs typeface="Fedra Sans Pro Book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78479"/>
            <a:ext cx="2089298" cy="77067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4</a:t>
            </a:fld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9612770" y="4348420"/>
            <a:ext cx="1554480" cy="231129"/>
          </a:xfrm>
          <a:prstGeom prst="rect">
            <a:avLst/>
          </a:prstGeom>
        </p:spPr>
        <p:txBody>
          <a:bodyPr wrap="square" lIns="91414" tIns="45708" rIns="91414" bIns="45708">
            <a:spAutoFit/>
          </a:bodyPr>
          <a:lstStyle/>
          <a:p>
            <a:pPr marL="177750" defTabSz="685326" fontAlgn="base">
              <a:lnSpc>
                <a:spcPct val="8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1100" dirty="0"/>
              <a:t>Accounting analytics</a:t>
            </a:r>
            <a:endParaRPr lang="ru-RU" sz="11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9274611" y="5154500"/>
            <a:ext cx="2589353" cy="537046"/>
          </a:xfrm>
          <a:prstGeom prst="rect">
            <a:avLst/>
          </a:prstGeom>
        </p:spPr>
        <p:txBody>
          <a:bodyPr wrap="square" lIns="91414" tIns="45708" rIns="91414" bIns="45708">
            <a:spAutoFit/>
          </a:bodyPr>
          <a:lstStyle/>
          <a:p>
            <a:pPr defTabSz="685326" fontAlgn="base">
              <a:lnSpc>
                <a:spcPct val="8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1100" dirty="0"/>
              <a:t>Forecasting of tax liabilities and effective tax rate</a:t>
            </a:r>
          </a:p>
          <a:p>
            <a:pPr defTabSz="685326" fontAlgn="base">
              <a:lnSpc>
                <a:spcPct val="80000"/>
              </a:lnSpc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1100" dirty="0"/>
              <a:t>Tax risk management automation</a:t>
            </a:r>
            <a:endParaRPr lang="ru-RU" sz="11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359150" y="2128604"/>
            <a:ext cx="1399164" cy="343444"/>
          </a:xfrm>
          <a:prstGeom prst="rect">
            <a:avLst/>
          </a:prstGeom>
        </p:spPr>
        <p:txBody>
          <a:bodyPr wrap="square" lIns="68532" tIns="34266" rIns="68532" bIns="34266">
            <a:spAutoFit/>
          </a:bodyPr>
          <a:lstStyle/>
          <a:p>
            <a:pPr defTabSz="685326">
              <a:lnSpc>
                <a:spcPct val="80000"/>
              </a:lnSpc>
              <a:defRPr/>
            </a:pPr>
            <a:r>
              <a:rPr lang="en-US" sz="1100" dirty="0"/>
              <a:t>Crowd-forecasting for balance sheet items</a:t>
            </a:r>
            <a:endParaRPr lang="ru-RU" sz="11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367417" y="1629316"/>
            <a:ext cx="2106366" cy="204623"/>
          </a:xfrm>
          <a:prstGeom prst="rect">
            <a:avLst/>
          </a:prstGeom>
        </p:spPr>
        <p:txBody>
          <a:bodyPr wrap="square" lIns="68532" tIns="34266" rIns="68532" bIns="34266">
            <a:spAutoFit/>
          </a:bodyPr>
          <a:lstStyle/>
          <a:p>
            <a:pPr defTabSz="685326">
              <a:lnSpc>
                <a:spcPct val="80000"/>
              </a:lnSpc>
              <a:defRPr/>
            </a:pPr>
            <a:r>
              <a:rPr lang="en-US" sz="1100" dirty="0"/>
              <a:t>SMART-scenarios</a:t>
            </a:r>
            <a:r>
              <a:rPr lang="ru-RU" sz="1100" dirty="0"/>
              <a:t> </a:t>
            </a:r>
            <a:r>
              <a:rPr lang="en-US" sz="1100" dirty="0"/>
              <a:t>and</a:t>
            </a:r>
            <a:r>
              <a:rPr lang="ru-RU" sz="1100" dirty="0"/>
              <a:t> </a:t>
            </a:r>
            <a:r>
              <a:rPr lang="en-US" sz="1100" dirty="0"/>
              <a:t>FTP2.0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57085" y="2869149"/>
            <a:ext cx="2593753" cy="1117693"/>
          </a:xfrm>
          <a:prstGeom prst="rect">
            <a:avLst/>
          </a:prstGeom>
        </p:spPr>
        <p:txBody>
          <a:bodyPr wrap="square" lIns="68532" tIns="34266" rIns="68532" bIns="34266">
            <a:spAutoFit/>
          </a:bodyPr>
          <a:lstStyle/>
          <a:p>
            <a:pPr defTabSz="685326" fontAlgn="base">
              <a:lnSpc>
                <a:spcPct val="90000"/>
              </a:lnSpc>
              <a:spcBef>
                <a:spcPct val="0"/>
              </a:spcBef>
              <a:spcAft>
                <a:spcPts val="225"/>
              </a:spcAft>
              <a:tabLst>
                <a:tab pos="177750" algn="l"/>
              </a:tabLst>
              <a:defRPr/>
            </a:pPr>
            <a:r>
              <a:rPr lang="en-US" sz="1200" dirty="0"/>
              <a:t>Behavioral model of largest clients</a:t>
            </a:r>
          </a:p>
          <a:p>
            <a:pPr marL="128498" indent="-128498" defTabSz="685326" fontAlgn="base">
              <a:lnSpc>
                <a:spcPct val="90000"/>
              </a:lnSpc>
              <a:spcBef>
                <a:spcPct val="0"/>
              </a:spcBef>
              <a:spcAft>
                <a:spcPts val="225"/>
              </a:spcAft>
              <a:buFont typeface="Arial" pitchFamily="34" charset="0"/>
              <a:buChar char="•"/>
              <a:tabLst>
                <a:tab pos="177750" algn="l"/>
              </a:tabLst>
              <a:defRPr/>
            </a:pPr>
            <a:r>
              <a:rPr lang="en-US" sz="1200" dirty="0"/>
              <a:t>Extraction of stable components in largest client accounts</a:t>
            </a:r>
          </a:p>
          <a:p>
            <a:pPr marL="128498" indent="-128498" defTabSz="685326" fontAlgn="base">
              <a:lnSpc>
                <a:spcPct val="90000"/>
              </a:lnSpc>
              <a:spcBef>
                <a:spcPct val="0"/>
              </a:spcBef>
              <a:spcAft>
                <a:spcPts val="225"/>
              </a:spcAft>
              <a:buFont typeface="Arial" pitchFamily="34" charset="0"/>
              <a:buChar char="•"/>
              <a:tabLst>
                <a:tab pos="177750" algn="l"/>
              </a:tabLst>
              <a:defRPr/>
            </a:pPr>
            <a:r>
              <a:rPr lang="en-US" sz="1200" dirty="0"/>
              <a:t>Duration and confidence interval of the derived stable components can be specified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52850" y="5499423"/>
            <a:ext cx="5035570" cy="574981"/>
          </a:xfrm>
          <a:prstGeom prst="rect">
            <a:avLst/>
          </a:prstGeom>
        </p:spPr>
        <p:txBody>
          <a:bodyPr wrap="square" lIns="68532" tIns="34266" rIns="68532" bIns="34266">
            <a:spAutoFit/>
          </a:bodyPr>
          <a:lstStyle/>
          <a:p>
            <a:pPr defTabSz="685326">
              <a:lnSpc>
                <a:spcPct val="80000"/>
              </a:lnSpc>
              <a:defRPr/>
            </a:pPr>
            <a:r>
              <a:rPr lang="ru-RU" sz="1200" dirty="0"/>
              <a:t>«</a:t>
            </a:r>
            <a:r>
              <a:rPr lang="ru-RU" sz="1200" dirty="0" err="1"/>
              <a:t>Deep</a:t>
            </a:r>
            <a:r>
              <a:rPr lang="ru-RU" sz="1200" dirty="0"/>
              <a:t> </a:t>
            </a:r>
            <a:r>
              <a:rPr lang="en-US" sz="1200" dirty="0"/>
              <a:t>C</a:t>
            </a:r>
            <a:r>
              <a:rPr lang="ru-RU" sz="1200" dirty="0" err="1"/>
              <a:t>alculations</a:t>
            </a:r>
            <a:r>
              <a:rPr lang="ru-RU" sz="1200" dirty="0"/>
              <a:t>» </a:t>
            </a:r>
            <a:r>
              <a:rPr lang="en-US" sz="1200" dirty="0"/>
              <a:t>platform</a:t>
            </a:r>
            <a:endParaRPr lang="ru-RU" sz="1200" dirty="0"/>
          </a:p>
          <a:p>
            <a:pPr marL="128498" indent="-128498" defTabSz="685326" fontAlgn="base">
              <a:lnSpc>
                <a:spcPct val="90000"/>
              </a:lnSpc>
              <a:spcBef>
                <a:spcPct val="0"/>
              </a:spcBef>
              <a:spcAft>
                <a:spcPts val="225"/>
              </a:spcAft>
              <a:buFont typeface="Arial" pitchFamily="34" charset="0"/>
              <a:buChar char="•"/>
              <a:defRPr/>
            </a:pPr>
            <a:r>
              <a:rPr lang="en-US" sz="1200" dirty="0"/>
              <a:t>Holistic pricing of credit with account for x-sale opportunities</a:t>
            </a:r>
            <a:endParaRPr lang="ru-RU" sz="1200" dirty="0"/>
          </a:p>
          <a:p>
            <a:pPr marL="128498" indent="-128498" defTabSz="685326" fontAlgn="base">
              <a:lnSpc>
                <a:spcPct val="90000"/>
              </a:lnSpc>
              <a:spcBef>
                <a:spcPct val="0"/>
              </a:spcBef>
              <a:spcAft>
                <a:spcPts val="225"/>
              </a:spcAft>
              <a:buFont typeface="Arial" pitchFamily="34" charset="0"/>
              <a:buChar char="•"/>
              <a:defRPr/>
            </a:pPr>
            <a:r>
              <a:rPr lang="en-US" sz="1200" dirty="0"/>
              <a:t>Dynamic pricing of corporate deposits driven by liquidity requirements</a:t>
            </a:r>
            <a:endParaRPr lang="ru-RU" sz="1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57080" y="4280505"/>
            <a:ext cx="2606458" cy="914561"/>
          </a:xfrm>
          <a:prstGeom prst="rect">
            <a:avLst/>
          </a:prstGeom>
        </p:spPr>
        <p:txBody>
          <a:bodyPr wrap="square" lIns="68532" tIns="34266" rIns="68532" bIns="34266">
            <a:spAutoFit/>
          </a:bodyPr>
          <a:lstStyle/>
          <a:p>
            <a:pPr defTabSz="685326" fontAlgn="base">
              <a:lnSpc>
                <a:spcPct val="80000"/>
              </a:lnSpc>
              <a:spcBef>
                <a:spcPct val="0"/>
              </a:spcBef>
              <a:spcAft>
                <a:spcPts val="225"/>
              </a:spcAft>
              <a:defRPr/>
            </a:pPr>
            <a:r>
              <a:rPr lang="ru-RU" sz="1200" dirty="0"/>
              <a:t>«</a:t>
            </a:r>
            <a:r>
              <a:rPr lang="en-US" sz="1200" dirty="0"/>
              <a:t>SPREAD» – commercial paper (CP) placement assistant</a:t>
            </a:r>
          </a:p>
          <a:p>
            <a:pPr marL="128498" indent="-128498" defTabSz="685326" fontAlgn="base">
              <a:lnSpc>
                <a:spcPct val="90000"/>
              </a:lnSpc>
              <a:spcBef>
                <a:spcPct val="0"/>
              </a:spcBef>
              <a:spcAft>
                <a:spcPts val="225"/>
              </a:spcAft>
              <a:buFont typeface="Arial" pitchFamily="34" charset="0"/>
              <a:buChar char="•"/>
              <a:tabLst>
                <a:tab pos="177750" algn="l"/>
              </a:tabLst>
              <a:defRPr/>
            </a:pPr>
            <a:r>
              <a:rPr lang="en-US" sz="1200" dirty="0"/>
              <a:t>Identification of high demand periods</a:t>
            </a:r>
          </a:p>
          <a:p>
            <a:pPr marL="128498" indent="-128498" defTabSz="685326" fontAlgn="base">
              <a:lnSpc>
                <a:spcPct val="90000"/>
              </a:lnSpc>
              <a:spcBef>
                <a:spcPct val="0"/>
              </a:spcBef>
              <a:spcAft>
                <a:spcPts val="225"/>
              </a:spcAft>
              <a:buFont typeface="Arial" pitchFamily="34" charset="0"/>
              <a:buChar char="•"/>
              <a:tabLst>
                <a:tab pos="177750" algn="l"/>
              </a:tabLst>
              <a:defRPr/>
            </a:pPr>
            <a:r>
              <a:rPr lang="en-US" sz="1200" dirty="0"/>
              <a:t>Reduction of the spread between bank's CPs and government bonds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3363975" y="4690085"/>
            <a:ext cx="1699189" cy="475466"/>
          </a:xfrm>
          <a:prstGeom prst="rect">
            <a:avLst/>
          </a:prstGeom>
        </p:spPr>
        <p:txBody>
          <a:bodyPr wrap="square" lIns="68532" tIns="34266" rIns="68532" bIns="34266">
            <a:spAutoFit/>
          </a:bodyPr>
          <a:lstStyle/>
          <a:p>
            <a:pPr defTabSz="685326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/>
              <a:t>Daily forecasting of </a:t>
            </a:r>
            <a:r>
              <a:rPr lang="ru-RU" sz="1100" dirty="0"/>
              <a:t>«</a:t>
            </a:r>
            <a:r>
              <a:rPr lang="en-US" sz="1100" dirty="0"/>
              <a:t>unguaranteed</a:t>
            </a:r>
            <a:r>
              <a:rPr lang="ru-RU" sz="1100" dirty="0"/>
              <a:t>» </a:t>
            </a:r>
            <a:r>
              <a:rPr lang="en-US" sz="1100" dirty="0"/>
              <a:t>payments</a:t>
            </a:r>
            <a:r>
              <a:rPr lang="ru-RU" sz="1100" dirty="0"/>
              <a:t> </a:t>
            </a:r>
            <a:r>
              <a:rPr lang="en-US" sz="1100" dirty="0"/>
              <a:t>through nostro account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57084" y="1463521"/>
            <a:ext cx="2596535" cy="1143341"/>
          </a:xfrm>
          <a:prstGeom prst="rect">
            <a:avLst/>
          </a:prstGeom>
        </p:spPr>
        <p:txBody>
          <a:bodyPr wrap="square" lIns="68532" tIns="34266" rIns="68532" bIns="34266">
            <a:spAutoFit/>
          </a:bodyPr>
          <a:lstStyle/>
          <a:p>
            <a:pPr defTabSz="685326" fontAlgn="base">
              <a:lnSpc>
                <a:spcPct val="90000"/>
              </a:lnSpc>
              <a:spcBef>
                <a:spcPct val="0"/>
              </a:spcBef>
              <a:spcAft>
                <a:spcPts val="225"/>
              </a:spcAft>
              <a:tabLst>
                <a:tab pos="177750" algn="l"/>
              </a:tabLst>
              <a:defRPr/>
            </a:pPr>
            <a:r>
              <a:rPr lang="ru-RU" sz="1200" dirty="0"/>
              <a:t>«</a:t>
            </a:r>
            <a:r>
              <a:rPr lang="en-US" sz="1200" dirty="0"/>
              <a:t>Dynamic Balance</a:t>
            </a:r>
            <a:r>
              <a:rPr lang="ru-RU" sz="1200" dirty="0"/>
              <a:t>»</a:t>
            </a:r>
            <a:r>
              <a:rPr lang="en-US" sz="1200" dirty="0"/>
              <a:t> platform</a:t>
            </a:r>
          </a:p>
          <a:p>
            <a:pPr marL="128498" indent="-128498" defTabSz="685326" fontAlgn="base">
              <a:lnSpc>
                <a:spcPct val="90000"/>
              </a:lnSpc>
              <a:spcBef>
                <a:spcPct val="0"/>
              </a:spcBef>
              <a:spcAft>
                <a:spcPts val="225"/>
              </a:spcAft>
              <a:buFont typeface="Arial" pitchFamily="34" charset="0"/>
              <a:buChar char="•"/>
              <a:tabLst>
                <a:tab pos="177750" algn="l"/>
              </a:tabLst>
              <a:defRPr/>
            </a:pPr>
            <a:r>
              <a:rPr lang="en-US" sz="1200" dirty="0"/>
              <a:t>Holistic model and optimization of bank’s balance sheet and P&amp;L</a:t>
            </a:r>
          </a:p>
          <a:p>
            <a:pPr marL="128498" indent="-128498" defTabSz="685326" fontAlgn="base">
              <a:lnSpc>
                <a:spcPct val="90000"/>
              </a:lnSpc>
              <a:spcBef>
                <a:spcPct val="0"/>
              </a:spcBef>
              <a:spcAft>
                <a:spcPts val="225"/>
              </a:spcAft>
              <a:buFont typeface="Arial" pitchFamily="34" charset="0"/>
              <a:buChar char="•"/>
              <a:defRPr/>
            </a:pPr>
            <a:r>
              <a:rPr lang="en-US" sz="1200" dirty="0"/>
              <a:t>Forecasting of key markets</a:t>
            </a:r>
          </a:p>
          <a:p>
            <a:pPr marL="128498" indent="-128498" defTabSz="685326" fontAlgn="base">
              <a:lnSpc>
                <a:spcPct val="90000"/>
              </a:lnSpc>
              <a:spcBef>
                <a:spcPct val="0"/>
              </a:spcBef>
              <a:spcAft>
                <a:spcPts val="225"/>
              </a:spcAft>
              <a:buFont typeface="Arial" pitchFamily="34" charset="0"/>
              <a:buChar char="•"/>
              <a:defRPr/>
            </a:pPr>
            <a:r>
              <a:rPr lang="en-US" sz="1200" dirty="0"/>
              <a:t>Estimation of product line elasticities and</a:t>
            </a:r>
            <a:r>
              <a:rPr lang="ru-RU" sz="1200" dirty="0"/>
              <a:t> </a:t>
            </a:r>
            <a:r>
              <a:rPr lang="en-US" sz="1200" dirty="0"/>
              <a:t>construction of Value Driver Tree</a:t>
            </a:r>
            <a:endParaRPr lang="ru-RU" sz="12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354885" y="3625054"/>
            <a:ext cx="1664199" cy="475466"/>
          </a:xfrm>
          <a:prstGeom prst="rect">
            <a:avLst/>
          </a:prstGeom>
        </p:spPr>
        <p:txBody>
          <a:bodyPr wrap="square" lIns="68532" tIns="34266" rIns="68532" bIns="34266">
            <a:spAutoFit/>
          </a:bodyPr>
          <a:lstStyle/>
          <a:p>
            <a:pPr defTabSz="685326">
              <a:lnSpc>
                <a:spcPct val="80000"/>
              </a:lnSpc>
              <a:defRPr/>
            </a:pPr>
            <a:r>
              <a:rPr lang="en-US" sz="1100" dirty="0"/>
              <a:t>Currency reserve hedging and revaluation of available for sale portfolio</a:t>
            </a:r>
            <a:endParaRPr lang="ru-RU" sz="1100" dirty="0"/>
          </a:p>
        </p:txBody>
      </p:sp>
      <p:cxnSp>
        <p:nvCxnSpPr>
          <p:cNvPr id="27" name="Прямая соединительная линия 26"/>
          <p:cNvCxnSpPr/>
          <p:nvPr/>
        </p:nvCxnSpPr>
        <p:spPr bwMode="auto">
          <a:xfrm>
            <a:off x="606232" y="1356109"/>
            <a:ext cx="69494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5DD5FF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34" name="Прямоугольник 33"/>
          <p:cNvSpPr/>
          <p:nvPr/>
        </p:nvSpPr>
        <p:spPr>
          <a:xfrm>
            <a:off x="10468866" y="3519559"/>
            <a:ext cx="1416264" cy="22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326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/>
              <a:t>Property valuation</a:t>
            </a:r>
            <a:endParaRPr lang="ru-RU" sz="1100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3359973" y="3119857"/>
            <a:ext cx="1816411" cy="204623"/>
          </a:xfrm>
          <a:prstGeom prst="rect">
            <a:avLst/>
          </a:prstGeom>
        </p:spPr>
        <p:txBody>
          <a:bodyPr wrap="square" lIns="68532" tIns="34266" rIns="68532" bIns="34266">
            <a:spAutoFit/>
          </a:bodyPr>
          <a:lstStyle/>
          <a:p>
            <a:pPr defTabSz="685326">
              <a:lnSpc>
                <a:spcPct val="80000"/>
              </a:lnSpc>
            </a:pPr>
            <a:r>
              <a:rPr lang="en-US" sz="1100" dirty="0"/>
              <a:t>Capital adequacy forecasting</a:t>
            </a:r>
            <a:endParaRPr lang="ru-RU" sz="1100" dirty="0"/>
          </a:p>
        </p:txBody>
      </p:sp>
      <p:cxnSp>
        <p:nvCxnSpPr>
          <p:cNvPr id="53" name="Прямая соединительная линия 52"/>
          <p:cNvCxnSpPr/>
          <p:nvPr/>
        </p:nvCxnSpPr>
        <p:spPr bwMode="auto">
          <a:xfrm flipV="1">
            <a:off x="7536401" y="1355586"/>
            <a:ext cx="2606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5DD5FF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54" name="Прямоугольник 53"/>
          <p:cNvSpPr/>
          <p:nvPr/>
        </p:nvSpPr>
        <p:spPr>
          <a:xfrm>
            <a:off x="9949709" y="1465656"/>
            <a:ext cx="1914255" cy="397008"/>
          </a:xfrm>
          <a:prstGeom prst="rect">
            <a:avLst/>
          </a:prstGeom>
        </p:spPr>
        <p:txBody>
          <a:bodyPr wrap="square" lIns="91414" tIns="45708" rIns="91414" bIns="45708">
            <a:spAutoFit/>
          </a:bodyPr>
          <a:lstStyle/>
          <a:p>
            <a:pPr defTabSz="685326" fontAlgn="base">
              <a:lnSpc>
                <a:spcPct val="90000"/>
              </a:lnSpc>
              <a:spcBef>
                <a:spcPct val="0"/>
              </a:spcBef>
              <a:spcAft>
                <a:spcPts val="225"/>
              </a:spcAft>
              <a:defRPr/>
            </a:pPr>
            <a:r>
              <a:rPr lang="en-US" sz="1100" dirty="0"/>
              <a:t>Business planning and analysis of business unit operations</a:t>
            </a:r>
            <a:endParaRPr lang="ru-RU" sz="1100" dirty="0"/>
          </a:p>
        </p:txBody>
      </p:sp>
      <p:grpSp>
        <p:nvGrpSpPr>
          <p:cNvPr id="57" name="Группа 56"/>
          <p:cNvGrpSpPr/>
          <p:nvPr/>
        </p:nvGrpSpPr>
        <p:grpSpPr>
          <a:xfrm>
            <a:off x="532533" y="5304510"/>
            <a:ext cx="190769" cy="190769"/>
            <a:chOff x="110658" y="4349383"/>
            <a:chExt cx="190769" cy="190769"/>
          </a:xfrm>
        </p:grpSpPr>
        <p:sp>
          <p:nvSpPr>
            <p:cNvPr id="58" name="Овал 57"/>
            <p:cNvSpPr/>
            <p:nvPr/>
          </p:nvSpPr>
          <p:spPr bwMode="auto">
            <a:xfrm>
              <a:off x="110658" y="4349383"/>
              <a:ext cx="190769" cy="19076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900" dirty="0">
                <a:solidFill>
                  <a:prstClr val="white">
                    <a:lumMod val="50000"/>
                  </a:prstClr>
                </a:solidFill>
                <a:latin typeface="Franklin Gothic Book" pitchFamily="34" charset="0"/>
              </a:endParaRPr>
            </a:p>
          </p:txBody>
        </p:sp>
        <p:sp>
          <p:nvSpPr>
            <p:cNvPr id="59" name="Freeform 42"/>
            <p:cNvSpPr>
              <a:spLocks noEditPoints="1"/>
            </p:cNvSpPr>
            <p:nvPr/>
          </p:nvSpPr>
          <p:spPr bwMode="auto">
            <a:xfrm>
              <a:off x="154471" y="4380600"/>
              <a:ext cx="109526" cy="128333"/>
            </a:xfrm>
            <a:custGeom>
              <a:avLst/>
              <a:gdLst>
                <a:gd name="T0" fmla="*/ 122 w 419"/>
                <a:gd name="T1" fmla="*/ 141 h 491"/>
                <a:gd name="T2" fmla="*/ 156 w 419"/>
                <a:gd name="T3" fmla="*/ 239 h 491"/>
                <a:gd name="T4" fmla="*/ 169 w 419"/>
                <a:gd name="T5" fmla="*/ 276 h 491"/>
                <a:gd name="T6" fmla="*/ 194 w 419"/>
                <a:gd name="T7" fmla="*/ 293 h 491"/>
                <a:gd name="T8" fmla="*/ 220 w 419"/>
                <a:gd name="T9" fmla="*/ 276 h 491"/>
                <a:gd name="T10" fmla="*/ 233 w 419"/>
                <a:gd name="T11" fmla="*/ 239 h 491"/>
                <a:gd name="T12" fmla="*/ 266 w 419"/>
                <a:gd name="T13" fmla="*/ 141 h 491"/>
                <a:gd name="T14" fmla="*/ 194 w 419"/>
                <a:gd name="T15" fmla="*/ 283 h 491"/>
                <a:gd name="T16" fmla="*/ 207 w 419"/>
                <a:gd name="T17" fmla="*/ 276 h 491"/>
                <a:gd name="T18" fmla="*/ 223 w 419"/>
                <a:gd name="T19" fmla="*/ 263 h 491"/>
                <a:gd name="T20" fmla="*/ 169 w 419"/>
                <a:gd name="T21" fmla="*/ 266 h 491"/>
                <a:gd name="T22" fmla="*/ 165 w 419"/>
                <a:gd name="T23" fmla="*/ 244 h 491"/>
                <a:gd name="T24" fmla="*/ 223 w 419"/>
                <a:gd name="T25" fmla="*/ 263 h 491"/>
                <a:gd name="T26" fmla="*/ 223 w 419"/>
                <a:gd name="T27" fmla="*/ 235 h 491"/>
                <a:gd name="T28" fmla="*/ 199 w 419"/>
                <a:gd name="T29" fmla="*/ 168 h 491"/>
                <a:gd name="T30" fmla="*/ 221 w 419"/>
                <a:gd name="T31" fmla="*/ 134 h 491"/>
                <a:gd name="T32" fmla="*/ 194 w 419"/>
                <a:gd name="T33" fmla="*/ 159 h 491"/>
                <a:gd name="T34" fmla="*/ 168 w 419"/>
                <a:gd name="T35" fmla="*/ 134 h 491"/>
                <a:gd name="T36" fmla="*/ 190 w 419"/>
                <a:gd name="T37" fmla="*/ 168 h 491"/>
                <a:gd name="T38" fmla="*/ 165 w 419"/>
                <a:gd name="T39" fmla="*/ 235 h 491"/>
                <a:gd name="T40" fmla="*/ 132 w 419"/>
                <a:gd name="T41" fmla="*/ 141 h 491"/>
                <a:gd name="T42" fmla="*/ 257 w 419"/>
                <a:gd name="T43" fmla="*/ 141 h 491"/>
                <a:gd name="T44" fmla="*/ 407 w 419"/>
                <a:gd name="T45" fmla="*/ 250 h 491"/>
                <a:gd name="T46" fmla="*/ 374 w 419"/>
                <a:gd name="T47" fmla="*/ 183 h 491"/>
                <a:gd name="T48" fmla="*/ 374 w 419"/>
                <a:gd name="T49" fmla="*/ 118 h 491"/>
                <a:gd name="T50" fmla="*/ 193 w 419"/>
                <a:gd name="T51" fmla="*/ 0 h 491"/>
                <a:gd name="T52" fmla="*/ 61 w 419"/>
                <a:gd name="T53" fmla="*/ 288 h 491"/>
                <a:gd name="T54" fmla="*/ 72 w 419"/>
                <a:gd name="T55" fmla="*/ 454 h 491"/>
                <a:gd name="T56" fmla="*/ 197 w 419"/>
                <a:gd name="T57" fmla="*/ 491 h 491"/>
                <a:gd name="T58" fmla="*/ 259 w 419"/>
                <a:gd name="T59" fmla="*/ 480 h 491"/>
                <a:gd name="T60" fmla="*/ 345 w 419"/>
                <a:gd name="T61" fmla="*/ 413 h 491"/>
                <a:gd name="T62" fmla="*/ 378 w 419"/>
                <a:gd name="T63" fmla="*/ 391 h 491"/>
                <a:gd name="T64" fmla="*/ 378 w 419"/>
                <a:gd name="T65" fmla="*/ 360 h 491"/>
                <a:gd name="T66" fmla="*/ 388 w 419"/>
                <a:gd name="T67" fmla="*/ 339 h 491"/>
                <a:gd name="T68" fmla="*/ 394 w 419"/>
                <a:gd name="T69" fmla="*/ 319 h 491"/>
                <a:gd name="T70" fmla="*/ 390 w 419"/>
                <a:gd name="T71" fmla="*/ 304 h 491"/>
                <a:gd name="T72" fmla="*/ 409 w 419"/>
                <a:gd name="T73" fmla="*/ 289 h 491"/>
                <a:gd name="T74" fmla="*/ 407 w 419"/>
                <a:gd name="T75" fmla="*/ 250 h 491"/>
                <a:gd name="T76" fmla="*/ 385 w 419"/>
                <a:gd name="T77" fmla="*/ 286 h 491"/>
                <a:gd name="T78" fmla="*/ 380 w 419"/>
                <a:gd name="T79" fmla="*/ 307 h 491"/>
                <a:gd name="T80" fmla="*/ 385 w 419"/>
                <a:gd name="T81" fmla="*/ 317 h 491"/>
                <a:gd name="T82" fmla="*/ 376 w 419"/>
                <a:gd name="T83" fmla="*/ 331 h 491"/>
                <a:gd name="T84" fmla="*/ 375 w 419"/>
                <a:gd name="T85" fmla="*/ 344 h 491"/>
                <a:gd name="T86" fmla="*/ 369 w 419"/>
                <a:gd name="T87" fmla="*/ 365 h 491"/>
                <a:gd name="T88" fmla="*/ 347 w 419"/>
                <a:gd name="T89" fmla="*/ 404 h 491"/>
                <a:gd name="T90" fmla="*/ 261 w 419"/>
                <a:gd name="T91" fmla="*/ 386 h 491"/>
                <a:gd name="T92" fmla="*/ 250 w 419"/>
                <a:gd name="T93" fmla="*/ 476 h 491"/>
                <a:gd name="T94" fmla="*/ 89 w 419"/>
                <a:gd name="T95" fmla="*/ 307 h 491"/>
                <a:gd name="T96" fmla="*/ 9 w 419"/>
                <a:gd name="T97" fmla="*/ 167 h 491"/>
                <a:gd name="T98" fmla="*/ 193 w 419"/>
                <a:gd name="T99" fmla="*/ 9 h 491"/>
                <a:gd name="T100" fmla="*/ 365 w 419"/>
                <a:gd name="T101" fmla="*/ 120 h 491"/>
                <a:gd name="T102" fmla="*/ 365 w 419"/>
                <a:gd name="T103" fmla="*/ 180 h 491"/>
                <a:gd name="T104" fmla="*/ 399 w 419"/>
                <a:gd name="T105" fmla="*/ 255 h 491"/>
                <a:gd name="T106" fmla="*/ 405 w 419"/>
                <a:gd name="T107" fmla="*/ 28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9" h="491">
                  <a:moveTo>
                    <a:pt x="194" y="69"/>
                  </a:moveTo>
                  <a:cubicBezTo>
                    <a:pt x="155" y="69"/>
                    <a:pt x="122" y="101"/>
                    <a:pt x="122" y="141"/>
                  </a:cubicBezTo>
                  <a:cubicBezTo>
                    <a:pt x="122" y="161"/>
                    <a:pt x="130" y="180"/>
                    <a:pt x="144" y="195"/>
                  </a:cubicBezTo>
                  <a:cubicBezTo>
                    <a:pt x="148" y="199"/>
                    <a:pt x="156" y="210"/>
                    <a:pt x="156" y="239"/>
                  </a:cubicBezTo>
                  <a:cubicBezTo>
                    <a:pt x="156" y="263"/>
                    <a:pt x="156" y="263"/>
                    <a:pt x="156" y="263"/>
                  </a:cubicBezTo>
                  <a:cubicBezTo>
                    <a:pt x="156" y="270"/>
                    <a:pt x="162" y="276"/>
                    <a:pt x="169" y="276"/>
                  </a:cubicBezTo>
                  <a:cubicBezTo>
                    <a:pt x="172" y="276"/>
                    <a:pt x="172" y="276"/>
                    <a:pt x="172" y="276"/>
                  </a:cubicBezTo>
                  <a:cubicBezTo>
                    <a:pt x="174" y="285"/>
                    <a:pt x="183" y="293"/>
                    <a:pt x="194" y="293"/>
                  </a:cubicBezTo>
                  <a:cubicBezTo>
                    <a:pt x="205" y="293"/>
                    <a:pt x="214" y="285"/>
                    <a:pt x="217" y="276"/>
                  </a:cubicBezTo>
                  <a:cubicBezTo>
                    <a:pt x="220" y="276"/>
                    <a:pt x="220" y="276"/>
                    <a:pt x="220" y="276"/>
                  </a:cubicBezTo>
                  <a:cubicBezTo>
                    <a:pt x="227" y="276"/>
                    <a:pt x="233" y="270"/>
                    <a:pt x="233" y="263"/>
                  </a:cubicBezTo>
                  <a:cubicBezTo>
                    <a:pt x="233" y="239"/>
                    <a:pt x="233" y="239"/>
                    <a:pt x="233" y="239"/>
                  </a:cubicBezTo>
                  <a:cubicBezTo>
                    <a:pt x="233" y="210"/>
                    <a:pt x="241" y="199"/>
                    <a:pt x="244" y="195"/>
                  </a:cubicBezTo>
                  <a:cubicBezTo>
                    <a:pt x="258" y="180"/>
                    <a:pt x="266" y="161"/>
                    <a:pt x="266" y="141"/>
                  </a:cubicBezTo>
                  <a:cubicBezTo>
                    <a:pt x="266" y="101"/>
                    <a:pt x="234" y="69"/>
                    <a:pt x="194" y="69"/>
                  </a:cubicBezTo>
                  <a:close/>
                  <a:moveTo>
                    <a:pt x="194" y="283"/>
                  </a:moveTo>
                  <a:cubicBezTo>
                    <a:pt x="189" y="283"/>
                    <a:pt x="184" y="280"/>
                    <a:pt x="182" y="276"/>
                  </a:cubicBezTo>
                  <a:cubicBezTo>
                    <a:pt x="207" y="276"/>
                    <a:pt x="207" y="276"/>
                    <a:pt x="207" y="276"/>
                  </a:cubicBezTo>
                  <a:cubicBezTo>
                    <a:pt x="205" y="280"/>
                    <a:pt x="200" y="283"/>
                    <a:pt x="194" y="283"/>
                  </a:cubicBezTo>
                  <a:close/>
                  <a:moveTo>
                    <a:pt x="223" y="263"/>
                  </a:moveTo>
                  <a:cubicBezTo>
                    <a:pt x="223" y="265"/>
                    <a:pt x="222" y="266"/>
                    <a:pt x="220" y="266"/>
                  </a:cubicBezTo>
                  <a:cubicBezTo>
                    <a:pt x="169" y="266"/>
                    <a:pt x="169" y="266"/>
                    <a:pt x="169" y="266"/>
                  </a:cubicBezTo>
                  <a:cubicBezTo>
                    <a:pt x="167" y="266"/>
                    <a:pt x="165" y="265"/>
                    <a:pt x="165" y="263"/>
                  </a:cubicBezTo>
                  <a:cubicBezTo>
                    <a:pt x="165" y="244"/>
                    <a:pt x="165" y="244"/>
                    <a:pt x="165" y="244"/>
                  </a:cubicBezTo>
                  <a:cubicBezTo>
                    <a:pt x="223" y="244"/>
                    <a:pt x="223" y="244"/>
                    <a:pt x="223" y="244"/>
                  </a:cubicBezTo>
                  <a:lnTo>
                    <a:pt x="223" y="263"/>
                  </a:lnTo>
                  <a:close/>
                  <a:moveTo>
                    <a:pt x="237" y="188"/>
                  </a:moveTo>
                  <a:cubicBezTo>
                    <a:pt x="232" y="194"/>
                    <a:pt x="224" y="207"/>
                    <a:pt x="223" y="235"/>
                  </a:cubicBezTo>
                  <a:cubicBezTo>
                    <a:pt x="199" y="235"/>
                    <a:pt x="199" y="235"/>
                    <a:pt x="199" y="235"/>
                  </a:cubicBezTo>
                  <a:cubicBezTo>
                    <a:pt x="199" y="168"/>
                    <a:pt x="199" y="168"/>
                    <a:pt x="199" y="168"/>
                  </a:cubicBezTo>
                  <a:cubicBezTo>
                    <a:pt x="218" y="165"/>
                    <a:pt x="224" y="141"/>
                    <a:pt x="224" y="140"/>
                  </a:cubicBezTo>
                  <a:cubicBezTo>
                    <a:pt x="225" y="137"/>
                    <a:pt x="223" y="135"/>
                    <a:pt x="221" y="134"/>
                  </a:cubicBezTo>
                  <a:cubicBezTo>
                    <a:pt x="218" y="133"/>
                    <a:pt x="216" y="135"/>
                    <a:pt x="215" y="137"/>
                  </a:cubicBezTo>
                  <a:cubicBezTo>
                    <a:pt x="215" y="138"/>
                    <a:pt x="210" y="159"/>
                    <a:pt x="194" y="159"/>
                  </a:cubicBezTo>
                  <a:cubicBezTo>
                    <a:pt x="179" y="159"/>
                    <a:pt x="173" y="138"/>
                    <a:pt x="173" y="137"/>
                  </a:cubicBezTo>
                  <a:cubicBezTo>
                    <a:pt x="173" y="135"/>
                    <a:pt x="170" y="133"/>
                    <a:pt x="168" y="134"/>
                  </a:cubicBezTo>
                  <a:cubicBezTo>
                    <a:pt x="165" y="135"/>
                    <a:pt x="164" y="137"/>
                    <a:pt x="164" y="140"/>
                  </a:cubicBezTo>
                  <a:cubicBezTo>
                    <a:pt x="165" y="141"/>
                    <a:pt x="170" y="165"/>
                    <a:pt x="190" y="168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65" y="235"/>
                    <a:pt x="165" y="235"/>
                    <a:pt x="165" y="235"/>
                  </a:cubicBezTo>
                  <a:cubicBezTo>
                    <a:pt x="164" y="207"/>
                    <a:pt x="156" y="194"/>
                    <a:pt x="151" y="188"/>
                  </a:cubicBezTo>
                  <a:cubicBezTo>
                    <a:pt x="139" y="176"/>
                    <a:pt x="132" y="158"/>
                    <a:pt x="132" y="141"/>
                  </a:cubicBezTo>
                  <a:cubicBezTo>
                    <a:pt x="132" y="107"/>
                    <a:pt x="160" y="79"/>
                    <a:pt x="194" y="79"/>
                  </a:cubicBezTo>
                  <a:cubicBezTo>
                    <a:pt x="229" y="79"/>
                    <a:pt x="257" y="107"/>
                    <a:pt x="257" y="141"/>
                  </a:cubicBezTo>
                  <a:cubicBezTo>
                    <a:pt x="257" y="158"/>
                    <a:pt x="250" y="176"/>
                    <a:pt x="237" y="188"/>
                  </a:cubicBezTo>
                  <a:close/>
                  <a:moveTo>
                    <a:pt x="407" y="250"/>
                  </a:moveTo>
                  <a:cubicBezTo>
                    <a:pt x="395" y="232"/>
                    <a:pt x="374" y="197"/>
                    <a:pt x="372" y="188"/>
                  </a:cubicBezTo>
                  <a:cubicBezTo>
                    <a:pt x="373" y="187"/>
                    <a:pt x="373" y="185"/>
                    <a:pt x="374" y="183"/>
                  </a:cubicBezTo>
                  <a:cubicBezTo>
                    <a:pt x="376" y="176"/>
                    <a:pt x="379" y="166"/>
                    <a:pt x="379" y="158"/>
                  </a:cubicBezTo>
                  <a:cubicBezTo>
                    <a:pt x="379" y="146"/>
                    <a:pt x="377" y="129"/>
                    <a:pt x="374" y="118"/>
                  </a:cubicBezTo>
                  <a:cubicBezTo>
                    <a:pt x="373" y="112"/>
                    <a:pt x="364" y="83"/>
                    <a:pt x="338" y="55"/>
                  </a:cubicBezTo>
                  <a:cubicBezTo>
                    <a:pt x="303" y="18"/>
                    <a:pt x="255" y="0"/>
                    <a:pt x="193" y="0"/>
                  </a:cubicBezTo>
                  <a:cubicBezTo>
                    <a:pt x="65" y="0"/>
                    <a:pt x="0" y="56"/>
                    <a:pt x="0" y="167"/>
                  </a:cubicBezTo>
                  <a:cubicBezTo>
                    <a:pt x="0" y="231"/>
                    <a:pt x="37" y="266"/>
                    <a:pt x="61" y="288"/>
                  </a:cubicBezTo>
                  <a:cubicBezTo>
                    <a:pt x="70" y="297"/>
                    <a:pt x="78" y="304"/>
                    <a:pt x="80" y="310"/>
                  </a:cubicBezTo>
                  <a:cubicBezTo>
                    <a:pt x="97" y="376"/>
                    <a:pt x="82" y="429"/>
                    <a:pt x="72" y="454"/>
                  </a:cubicBezTo>
                  <a:cubicBezTo>
                    <a:pt x="71" y="456"/>
                    <a:pt x="72" y="459"/>
                    <a:pt x="74" y="460"/>
                  </a:cubicBezTo>
                  <a:cubicBezTo>
                    <a:pt x="112" y="480"/>
                    <a:pt x="154" y="491"/>
                    <a:pt x="197" y="491"/>
                  </a:cubicBezTo>
                  <a:cubicBezTo>
                    <a:pt x="217" y="491"/>
                    <a:pt x="236" y="489"/>
                    <a:pt x="256" y="484"/>
                  </a:cubicBezTo>
                  <a:cubicBezTo>
                    <a:pt x="258" y="484"/>
                    <a:pt x="259" y="482"/>
                    <a:pt x="259" y="480"/>
                  </a:cubicBezTo>
                  <a:cubicBezTo>
                    <a:pt x="259" y="438"/>
                    <a:pt x="260" y="406"/>
                    <a:pt x="262" y="396"/>
                  </a:cubicBezTo>
                  <a:cubicBezTo>
                    <a:pt x="280" y="401"/>
                    <a:pt x="335" y="413"/>
                    <a:pt x="345" y="413"/>
                  </a:cubicBezTo>
                  <a:cubicBezTo>
                    <a:pt x="346" y="413"/>
                    <a:pt x="347" y="413"/>
                    <a:pt x="347" y="413"/>
                  </a:cubicBezTo>
                  <a:cubicBezTo>
                    <a:pt x="355" y="413"/>
                    <a:pt x="374" y="413"/>
                    <a:pt x="378" y="391"/>
                  </a:cubicBezTo>
                  <a:cubicBezTo>
                    <a:pt x="381" y="380"/>
                    <a:pt x="380" y="370"/>
                    <a:pt x="379" y="364"/>
                  </a:cubicBezTo>
                  <a:cubicBezTo>
                    <a:pt x="379" y="362"/>
                    <a:pt x="378" y="360"/>
                    <a:pt x="378" y="360"/>
                  </a:cubicBezTo>
                  <a:cubicBezTo>
                    <a:pt x="379" y="356"/>
                    <a:pt x="382" y="352"/>
                    <a:pt x="384" y="348"/>
                  </a:cubicBezTo>
                  <a:cubicBezTo>
                    <a:pt x="386" y="344"/>
                    <a:pt x="387" y="342"/>
                    <a:pt x="388" y="339"/>
                  </a:cubicBezTo>
                  <a:cubicBezTo>
                    <a:pt x="388" y="337"/>
                    <a:pt x="387" y="333"/>
                    <a:pt x="386" y="330"/>
                  </a:cubicBezTo>
                  <a:cubicBezTo>
                    <a:pt x="389" y="327"/>
                    <a:pt x="393" y="323"/>
                    <a:pt x="394" y="319"/>
                  </a:cubicBezTo>
                  <a:cubicBezTo>
                    <a:pt x="394" y="315"/>
                    <a:pt x="392" y="310"/>
                    <a:pt x="390" y="305"/>
                  </a:cubicBezTo>
                  <a:cubicBezTo>
                    <a:pt x="390" y="305"/>
                    <a:pt x="390" y="305"/>
                    <a:pt x="390" y="304"/>
                  </a:cubicBezTo>
                  <a:cubicBezTo>
                    <a:pt x="390" y="303"/>
                    <a:pt x="390" y="299"/>
                    <a:pt x="390" y="294"/>
                  </a:cubicBezTo>
                  <a:cubicBezTo>
                    <a:pt x="396" y="293"/>
                    <a:pt x="406" y="291"/>
                    <a:pt x="409" y="289"/>
                  </a:cubicBezTo>
                  <a:cubicBezTo>
                    <a:pt x="415" y="286"/>
                    <a:pt x="419" y="277"/>
                    <a:pt x="419" y="272"/>
                  </a:cubicBezTo>
                  <a:cubicBezTo>
                    <a:pt x="419" y="270"/>
                    <a:pt x="418" y="270"/>
                    <a:pt x="407" y="250"/>
                  </a:cubicBezTo>
                  <a:close/>
                  <a:moveTo>
                    <a:pt x="405" y="281"/>
                  </a:moveTo>
                  <a:cubicBezTo>
                    <a:pt x="403" y="282"/>
                    <a:pt x="393" y="284"/>
                    <a:pt x="385" y="286"/>
                  </a:cubicBezTo>
                  <a:cubicBezTo>
                    <a:pt x="383" y="286"/>
                    <a:pt x="381" y="288"/>
                    <a:pt x="381" y="290"/>
                  </a:cubicBezTo>
                  <a:cubicBezTo>
                    <a:pt x="380" y="305"/>
                    <a:pt x="380" y="306"/>
                    <a:pt x="380" y="307"/>
                  </a:cubicBezTo>
                  <a:cubicBezTo>
                    <a:pt x="381" y="308"/>
                    <a:pt x="381" y="308"/>
                    <a:pt x="382" y="310"/>
                  </a:cubicBezTo>
                  <a:cubicBezTo>
                    <a:pt x="384" y="314"/>
                    <a:pt x="385" y="316"/>
                    <a:pt x="385" y="317"/>
                  </a:cubicBezTo>
                  <a:cubicBezTo>
                    <a:pt x="384" y="319"/>
                    <a:pt x="381" y="322"/>
                    <a:pt x="377" y="325"/>
                  </a:cubicBezTo>
                  <a:cubicBezTo>
                    <a:pt x="376" y="326"/>
                    <a:pt x="375" y="329"/>
                    <a:pt x="376" y="331"/>
                  </a:cubicBezTo>
                  <a:cubicBezTo>
                    <a:pt x="377" y="334"/>
                    <a:pt x="378" y="337"/>
                    <a:pt x="378" y="338"/>
                  </a:cubicBezTo>
                  <a:cubicBezTo>
                    <a:pt x="378" y="339"/>
                    <a:pt x="377" y="342"/>
                    <a:pt x="375" y="344"/>
                  </a:cubicBezTo>
                  <a:cubicBezTo>
                    <a:pt x="373" y="348"/>
                    <a:pt x="371" y="353"/>
                    <a:pt x="369" y="357"/>
                  </a:cubicBezTo>
                  <a:cubicBezTo>
                    <a:pt x="369" y="359"/>
                    <a:pt x="369" y="362"/>
                    <a:pt x="369" y="365"/>
                  </a:cubicBezTo>
                  <a:cubicBezTo>
                    <a:pt x="370" y="371"/>
                    <a:pt x="371" y="379"/>
                    <a:pt x="369" y="389"/>
                  </a:cubicBezTo>
                  <a:cubicBezTo>
                    <a:pt x="367" y="401"/>
                    <a:pt x="359" y="404"/>
                    <a:pt x="347" y="404"/>
                  </a:cubicBezTo>
                  <a:cubicBezTo>
                    <a:pt x="347" y="404"/>
                    <a:pt x="346" y="404"/>
                    <a:pt x="345" y="404"/>
                  </a:cubicBezTo>
                  <a:cubicBezTo>
                    <a:pt x="335" y="403"/>
                    <a:pt x="271" y="389"/>
                    <a:pt x="261" y="386"/>
                  </a:cubicBezTo>
                  <a:cubicBezTo>
                    <a:pt x="259" y="386"/>
                    <a:pt x="257" y="386"/>
                    <a:pt x="256" y="387"/>
                  </a:cubicBezTo>
                  <a:cubicBezTo>
                    <a:pt x="250" y="394"/>
                    <a:pt x="249" y="449"/>
                    <a:pt x="250" y="476"/>
                  </a:cubicBezTo>
                  <a:cubicBezTo>
                    <a:pt x="193" y="488"/>
                    <a:pt x="133" y="480"/>
                    <a:pt x="83" y="454"/>
                  </a:cubicBezTo>
                  <a:cubicBezTo>
                    <a:pt x="93" y="426"/>
                    <a:pt x="105" y="373"/>
                    <a:pt x="89" y="307"/>
                  </a:cubicBezTo>
                  <a:cubicBezTo>
                    <a:pt x="87" y="299"/>
                    <a:pt x="79" y="292"/>
                    <a:pt x="68" y="282"/>
                  </a:cubicBezTo>
                  <a:cubicBezTo>
                    <a:pt x="44" y="260"/>
                    <a:pt x="9" y="227"/>
                    <a:pt x="9" y="167"/>
                  </a:cubicBezTo>
                  <a:cubicBezTo>
                    <a:pt x="9" y="119"/>
                    <a:pt x="22" y="82"/>
                    <a:pt x="47" y="56"/>
                  </a:cubicBezTo>
                  <a:cubicBezTo>
                    <a:pt x="78" y="25"/>
                    <a:pt x="127" y="9"/>
                    <a:pt x="193" y="9"/>
                  </a:cubicBezTo>
                  <a:cubicBezTo>
                    <a:pt x="252" y="9"/>
                    <a:pt x="298" y="27"/>
                    <a:pt x="331" y="61"/>
                  </a:cubicBezTo>
                  <a:cubicBezTo>
                    <a:pt x="357" y="88"/>
                    <a:pt x="364" y="117"/>
                    <a:pt x="365" y="120"/>
                  </a:cubicBezTo>
                  <a:cubicBezTo>
                    <a:pt x="367" y="130"/>
                    <a:pt x="370" y="147"/>
                    <a:pt x="370" y="158"/>
                  </a:cubicBezTo>
                  <a:cubicBezTo>
                    <a:pt x="370" y="165"/>
                    <a:pt x="367" y="174"/>
                    <a:pt x="365" y="180"/>
                  </a:cubicBezTo>
                  <a:cubicBezTo>
                    <a:pt x="363" y="185"/>
                    <a:pt x="363" y="187"/>
                    <a:pt x="363" y="189"/>
                  </a:cubicBezTo>
                  <a:cubicBezTo>
                    <a:pt x="364" y="198"/>
                    <a:pt x="380" y="224"/>
                    <a:pt x="399" y="255"/>
                  </a:cubicBezTo>
                  <a:cubicBezTo>
                    <a:pt x="403" y="263"/>
                    <a:pt x="408" y="271"/>
                    <a:pt x="409" y="273"/>
                  </a:cubicBezTo>
                  <a:cubicBezTo>
                    <a:pt x="409" y="275"/>
                    <a:pt x="406" y="280"/>
                    <a:pt x="405" y="28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3444034" y="4494640"/>
            <a:ext cx="190768" cy="190768"/>
            <a:chOff x="114846" y="4584939"/>
            <a:chExt cx="190768" cy="190768"/>
          </a:xfrm>
        </p:grpSpPr>
        <p:sp>
          <p:nvSpPr>
            <p:cNvPr id="61" name="Овал 60"/>
            <p:cNvSpPr/>
            <p:nvPr/>
          </p:nvSpPr>
          <p:spPr bwMode="auto">
            <a:xfrm>
              <a:off x="114846" y="4584939"/>
              <a:ext cx="190768" cy="1907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900" dirty="0">
                <a:solidFill>
                  <a:prstClr val="white">
                    <a:lumMod val="50000"/>
                  </a:prstClr>
                </a:solidFill>
                <a:latin typeface="Franklin Gothic Book" pitchFamily="34" charset="0"/>
              </a:endParaRPr>
            </a:p>
          </p:txBody>
        </p:sp>
        <p:sp>
          <p:nvSpPr>
            <p:cNvPr id="62" name="Freeform 113"/>
            <p:cNvSpPr>
              <a:spLocks noEditPoints="1"/>
            </p:cNvSpPr>
            <p:nvPr/>
          </p:nvSpPr>
          <p:spPr bwMode="auto">
            <a:xfrm>
              <a:off x="154471" y="4620337"/>
              <a:ext cx="122799" cy="119971"/>
            </a:xfrm>
            <a:custGeom>
              <a:avLst/>
              <a:gdLst>
                <a:gd name="T0" fmla="*/ 530 w 582"/>
                <a:gd name="T1" fmla="*/ 0 h 569"/>
                <a:gd name="T2" fmla="*/ 237 w 582"/>
                <a:gd name="T3" fmla="*/ 196 h 569"/>
                <a:gd name="T4" fmla="*/ 44 w 582"/>
                <a:gd name="T5" fmla="*/ 285 h 569"/>
                <a:gd name="T6" fmla="*/ 52 w 582"/>
                <a:gd name="T7" fmla="*/ 295 h 569"/>
                <a:gd name="T8" fmla="*/ 138 w 582"/>
                <a:gd name="T9" fmla="*/ 305 h 569"/>
                <a:gd name="T10" fmla="*/ 109 w 582"/>
                <a:gd name="T11" fmla="*/ 362 h 569"/>
                <a:gd name="T12" fmla="*/ 197 w 582"/>
                <a:gd name="T13" fmla="*/ 466 h 569"/>
                <a:gd name="T14" fmla="*/ 238 w 582"/>
                <a:gd name="T15" fmla="*/ 432 h 569"/>
                <a:gd name="T16" fmla="*/ 265 w 582"/>
                <a:gd name="T17" fmla="*/ 432 h 569"/>
                <a:gd name="T18" fmla="*/ 275 w 582"/>
                <a:gd name="T19" fmla="*/ 518 h 569"/>
                <a:gd name="T20" fmla="*/ 282 w 582"/>
                <a:gd name="T21" fmla="*/ 527 h 569"/>
                <a:gd name="T22" fmla="*/ 366 w 582"/>
                <a:gd name="T23" fmla="*/ 454 h 569"/>
                <a:gd name="T24" fmla="*/ 481 w 582"/>
                <a:gd name="T25" fmla="*/ 235 h 569"/>
                <a:gd name="T26" fmla="*/ 63 w 582"/>
                <a:gd name="T27" fmla="*/ 278 h 569"/>
                <a:gd name="T28" fmla="*/ 225 w 582"/>
                <a:gd name="T29" fmla="*/ 210 h 569"/>
                <a:gd name="T30" fmla="*/ 63 w 582"/>
                <a:gd name="T31" fmla="*/ 278 h 569"/>
                <a:gd name="T32" fmla="*/ 149 w 582"/>
                <a:gd name="T33" fmla="*/ 421 h 569"/>
                <a:gd name="T34" fmla="*/ 145 w 582"/>
                <a:gd name="T35" fmla="*/ 345 h 569"/>
                <a:gd name="T36" fmla="*/ 225 w 582"/>
                <a:gd name="T37" fmla="*/ 425 h 569"/>
                <a:gd name="T38" fmla="*/ 353 w 582"/>
                <a:gd name="T39" fmla="*/ 449 h 569"/>
                <a:gd name="T40" fmla="*/ 285 w 582"/>
                <a:gd name="T41" fmla="*/ 414 h 569"/>
                <a:gd name="T42" fmla="*/ 353 w 582"/>
                <a:gd name="T43" fmla="*/ 449 h 569"/>
                <a:gd name="T44" fmla="*/ 271 w 582"/>
                <a:gd name="T45" fmla="*/ 407 h 569"/>
                <a:gd name="T46" fmla="*/ 254 w 582"/>
                <a:gd name="T47" fmla="*/ 422 h 569"/>
                <a:gd name="T48" fmla="*/ 149 w 582"/>
                <a:gd name="T49" fmla="*/ 314 h 569"/>
                <a:gd name="T50" fmla="*/ 163 w 582"/>
                <a:gd name="T51" fmla="*/ 298 h 569"/>
                <a:gd name="T52" fmla="*/ 530 w 582"/>
                <a:gd name="T53" fmla="*/ 14 h 569"/>
                <a:gd name="T54" fmla="*/ 472 w 582"/>
                <a:gd name="T55" fmla="*/ 225 h 569"/>
                <a:gd name="T56" fmla="*/ 396 w 582"/>
                <a:gd name="T57" fmla="*/ 126 h 569"/>
                <a:gd name="T58" fmla="*/ 363 w 582"/>
                <a:gd name="T59" fmla="*/ 207 h 569"/>
                <a:gd name="T60" fmla="*/ 430 w 582"/>
                <a:gd name="T61" fmla="*/ 207 h 569"/>
                <a:gd name="T62" fmla="*/ 396 w 582"/>
                <a:gd name="T63" fmla="*/ 126 h 569"/>
                <a:gd name="T64" fmla="*/ 396 w 582"/>
                <a:gd name="T65" fmla="*/ 207 h 569"/>
                <a:gd name="T66" fmla="*/ 373 w 582"/>
                <a:gd name="T67" fmla="*/ 150 h 569"/>
                <a:gd name="T68" fmla="*/ 420 w 582"/>
                <a:gd name="T69" fmla="*/ 150 h 569"/>
                <a:gd name="T70" fmla="*/ 149 w 582"/>
                <a:gd name="T71" fmla="*/ 468 h 569"/>
                <a:gd name="T72" fmla="*/ 53 w 582"/>
                <a:gd name="T73" fmla="*/ 560 h 569"/>
                <a:gd name="T74" fmla="*/ 8 w 582"/>
                <a:gd name="T75" fmla="*/ 569 h 569"/>
                <a:gd name="T76" fmla="*/ 1 w 582"/>
                <a:gd name="T77" fmla="*/ 560 h 569"/>
                <a:gd name="T78" fmla="*/ 38 w 582"/>
                <a:gd name="T79" fmla="*/ 442 h 569"/>
                <a:gd name="T80" fmla="*/ 107 w 582"/>
                <a:gd name="T81" fmla="*/ 430 h 569"/>
                <a:gd name="T82" fmla="*/ 48 w 582"/>
                <a:gd name="T83" fmla="*/ 452 h 569"/>
                <a:gd name="T84" fmla="*/ 18 w 582"/>
                <a:gd name="T85" fmla="*/ 552 h 569"/>
                <a:gd name="T86" fmla="*/ 118 w 582"/>
                <a:gd name="T87" fmla="*/ 522 h 569"/>
                <a:gd name="T88" fmla="*/ 140 w 582"/>
                <a:gd name="T89" fmla="*/ 463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2" h="569">
                  <a:moveTo>
                    <a:pt x="562" y="8"/>
                  </a:moveTo>
                  <a:cubicBezTo>
                    <a:pt x="556" y="3"/>
                    <a:pt x="546" y="0"/>
                    <a:pt x="530" y="0"/>
                  </a:cubicBezTo>
                  <a:cubicBezTo>
                    <a:pt x="493" y="0"/>
                    <a:pt x="405" y="19"/>
                    <a:pt x="335" y="89"/>
                  </a:cubicBezTo>
                  <a:cubicBezTo>
                    <a:pt x="237" y="196"/>
                    <a:pt x="237" y="196"/>
                    <a:pt x="237" y="196"/>
                  </a:cubicBezTo>
                  <a:cubicBezTo>
                    <a:pt x="221" y="195"/>
                    <a:pt x="153" y="191"/>
                    <a:pt x="117" y="205"/>
                  </a:cubicBezTo>
                  <a:cubicBezTo>
                    <a:pt x="74" y="220"/>
                    <a:pt x="45" y="283"/>
                    <a:pt x="44" y="285"/>
                  </a:cubicBezTo>
                  <a:cubicBezTo>
                    <a:pt x="42" y="288"/>
                    <a:pt x="43" y="291"/>
                    <a:pt x="45" y="293"/>
                  </a:cubicBezTo>
                  <a:cubicBezTo>
                    <a:pt x="46" y="295"/>
                    <a:pt x="49" y="296"/>
                    <a:pt x="52" y="295"/>
                  </a:cubicBezTo>
                  <a:cubicBezTo>
                    <a:pt x="90" y="283"/>
                    <a:pt x="128" y="292"/>
                    <a:pt x="145" y="297"/>
                  </a:cubicBezTo>
                  <a:cubicBezTo>
                    <a:pt x="138" y="305"/>
                    <a:pt x="138" y="305"/>
                    <a:pt x="138" y="305"/>
                  </a:cubicBezTo>
                  <a:cubicBezTo>
                    <a:pt x="133" y="311"/>
                    <a:pt x="134" y="321"/>
                    <a:pt x="138" y="332"/>
                  </a:cubicBezTo>
                  <a:cubicBezTo>
                    <a:pt x="109" y="362"/>
                    <a:pt x="109" y="362"/>
                    <a:pt x="109" y="362"/>
                  </a:cubicBezTo>
                  <a:cubicBezTo>
                    <a:pt x="96" y="376"/>
                    <a:pt x="115" y="407"/>
                    <a:pt x="139" y="431"/>
                  </a:cubicBezTo>
                  <a:cubicBezTo>
                    <a:pt x="158" y="449"/>
                    <a:pt x="181" y="466"/>
                    <a:pt x="197" y="466"/>
                  </a:cubicBezTo>
                  <a:cubicBezTo>
                    <a:pt x="201" y="466"/>
                    <a:pt x="205" y="464"/>
                    <a:pt x="208" y="461"/>
                  </a:cubicBezTo>
                  <a:cubicBezTo>
                    <a:pt x="238" y="432"/>
                    <a:pt x="238" y="432"/>
                    <a:pt x="238" y="432"/>
                  </a:cubicBezTo>
                  <a:cubicBezTo>
                    <a:pt x="244" y="434"/>
                    <a:pt x="250" y="436"/>
                    <a:pt x="254" y="436"/>
                  </a:cubicBezTo>
                  <a:cubicBezTo>
                    <a:pt x="260" y="436"/>
                    <a:pt x="263" y="433"/>
                    <a:pt x="265" y="432"/>
                  </a:cubicBezTo>
                  <a:cubicBezTo>
                    <a:pt x="274" y="424"/>
                    <a:pt x="274" y="424"/>
                    <a:pt x="274" y="424"/>
                  </a:cubicBezTo>
                  <a:cubicBezTo>
                    <a:pt x="279" y="442"/>
                    <a:pt x="287" y="480"/>
                    <a:pt x="275" y="518"/>
                  </a:cubicBezTo>
                  <a:cubicBezTo>
                    <a:pt x="275" y="521"/>
                    <a:pt x="275" y="524"/>
                    <a:pt x="277" y="526"/>
                  </a:cubicBezTo>
                  <a:cubicBezTo>
                    <a:pt x="279" y="527"/>
                    <a:pt x="280" y="527"/>
                    <a:pt x="282" y="527"/>
                  </a:cubicBezTo>
                  <a:cubicBezTo>
                    <a:pt x="283" y="527"/>
                    <a:pt x="284" y="527"/>
                    <a:pt x="285" y="527"/>
                  </a:cubicBezTo>
                  <a:cubicBezTo>
                    <a:pt x="288" y="526"/>
                    <a:pt x="350" y="496"/>
                    <a:pt x="366" y="454"/>
                  </a:cubicBezTo>
                  <a:cubicBezTo>
                    <a:pt x="379" y="417"/>
                    <a:pt x="375" y="349"/>
                    <a:pt x="374" y="333"/>
                  </a:cubicBezTo>
                  <a:cubicBezTo>
                    <a:pt x="481" y="235"/>
                    <a:pt x="481" y="235"/>
                    <a:pt x="481" y="235"/>
                  </a:cubicBezTo>
                  <a:cubicBezTo>
                    <a:pt x="565" y="151"/>
                    <a:pt x="582" y="28"/>
                    <a:pt x="562" y="8"/>
                  </a:cubicBezTo>
                  <a:close/>
                  <a:moveTo>
                    <a:pt x="63" y="278"/>
                  </a:moveTo>
                  <a:cubicBezTo>
                    <a:pt x="74" y="259"/>
                    <a:pt x="95" y="227"/>
                    <a:pt x="121" y="218"/>
                  </a:cubicBezTo>
                  <a:cubicBezTo>
                    <a:pt x="150" y="207"/>
                    <a:pt x="200" y="208"/>
                    <a:pt x="225" y="210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43" y="281"/>
                    <a:pt x="105" y="270"/>
                    <a:pt x="63" y="278"/>
                  </a:cubicBezTo>
                  <a:close/>
                  <a:moveTo>
                    <a:pt x="199" y="451"/>
                  </a:moveTo>
                  <a:cubicBezTo>
                    <a:pt x="195" y="454"/>
                    <a:pt x="174" y="446"/>
                    <a:pt x="149" y="421"/>
                  </a:cubicBezTo>
                  <a:cubicBezTo>
                    <a:pt x="124" y="396"/>
                    <a:pt x="116" y="375"/>
                    <a:pt x="119" y="372"/>
                  </a:cubicBezTo>
                  <a:cubicBezTo>
                    <a:pt x="145" y="345"/>
                    <a:pt x="145" y="345"/>
                    <a:pt x="145" y="345"/>
                  </a:cubicBezTo>
                  <a:cubicBezTo>
                    <a:pt x="155" y="361"/>
                    <a:pt x="169" y="377"/>
                    <a:pt x="181" y="389"/>
                  </a:cubicBezTo>
                  <a:cubicBezTo>
                    <a:pt x="196" y="404"/>
                    <a:pt x="212" y="417"/>
                    <a:pt x="225" y="425"/>
                  </a:cubicBezTo>
                  <a:lnTo>
                    <a:pt x="199" y="451"/>
                  </a:lnTo>
                  <a:close/>
                  <a:moveTo>
                    <a:pt x="353" y="449"/>
                  </a:moveTo>
                  <a:cubicBezTo>
                    <a:pt x="343" y="475"/>
                    <a:pt x="311" y="496"/>
                    <a:pt x="293" y="507"/>
                  </a:cubicBezTo>
                  <a:cubicBezTo>
                    <a:pt x="301" y="465"/>
                    <a:pt x="290" y="427"/>
                    <a:pt x="285" y="414"/>
                  </a:cubicBezTo>
                  <a:cubicBezTo>
                    <a:pt x="361" y="345"/>
                    <a:pt x="361" y="345"/>
                    <a:pt x="361" y="345"/>
                  </a:cubicBezTo>
                  <a:cubicBezTo>
                    <a:pt x="362" y="370"/>
                    <a:pt x="363" y="421"/>
                    <a:pt x="353" y="449"/>
                  </a:cubicBezTo>
                  <a:close/>
                  <a:moveTo>
                    <a:pt x="273" y="406"/>
                  </a:moveTo>
                  <a:cubicBezTo>
                    <a:pt x="272" y="406"/>
                    <a:pt x="272" y="407"/>
                    <a:pt x="271" y="407"/>
                  </a:cubicBezTo>
                  <a:cubicBezTo>
                    <a:pt x="256" y="421"/>
                    <a:pt x="256" y="421"/>
                    <a:pt x="256" y="421"/>
                  </a:cubicBezTo>
                  <a:cubicBezTo>
                    <a:pt x="256" y="421"/>
                    <a:pt x="255" y="422"/>
                    <a:pt x="254" y="422"/>
                  </a:cubicBezTo>
                  <a:cubicBezTo>
                    <a:pt x="244" y="422"/>
                    <a:pt x="219" y="407"/>
                    <a:pt x="191" y="379"/>
                  </a:cubicBezTo>
                  <a:cubicBezTo>
                    <a:pt x="158" y="346"/>
                    <a:pt x="146" y="319"/>
                    <a:pt x="149" y="314"/>
                  </a:cubicBezTo>
                  <a:cubicBezTo>
                    <a:pt x="162" y="299"/>
                    <a:pt x="162" y="299"/>
                    <a:pt x="162" y="299"/>
                  </a:cubicBezTo>
                  <a:cubicBezTo>
                    <a:pt x="163" y="299"/>
                    <a:pt x="163" y="299"/>
                    <a:pt x="163" y="2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407" y="37"/>
                    <a:pt x="490" y="14"/>
                    <a:pt x="530" y="14"/>
                  </a:cubicBezTo>
                  <a:cubicBezTo>
                    <a:pt x="544" y="14"/>
                    <a:pt x="550" y="17"/>
                    <a:pt x="552" y="18"/>
                  </a:cubicBezTo>
                  <a:cubicBezTo>
                    <a:pt x="565" y="31"/>
                    <a:pt x="552" y="144"/>
                    <a:pt x="472" y="225"/>
                  </a:cubicBezTo>
                  <a:lnTo>
                    <a:pt x="273" y="406"/>
                  </a:lnTo>
                  <a:close/>
                  <a:moveTo>
                    <a:pt x="396" y="126"/>
                  </a:moveTo>
                  <a:cubicBezTo>
                    <a:pt x="384" y="126"/>
                    <a:pt x="372" y="131"/>
                    <a:pt x="363" y="140"/>
                  </a:cubicBezTo>
                  <a:cubicBezTo>
                    <a:pt x="344" y="158"/>
                    <a:pt x="344" y="189"/>
                    <a:pt x="363" y="207"/>
                  </a:cubicBezTo>
                  <a:cubicBezTo>
                    <a:pt x="372" y="216"/>
                    <a:pt x="384" y="221"/>
                    <a:pt x="396" y="221"/>
                  </a:cubicBezTo>
                  <a:cubicBezTo>
                    <a:pt x="409" y="221"/>
                    <a:pt x="421" y="216"/>
                    <a:pt x="430" y="207"/>
                  </a:cubicBezTo>
                  <a:cubicBezTo>
                    <a:pt x="449" y="189"/>
                    <a:pt x="449" y="158"/>
                    <a:pt x="430" y="140"/>
                  </a:cubicBezTo>
                  <a:cubicBezTo>
                    <a:pt x="421" y="131"/>
                    <a:pt x="409" y="126"/>
                    <a:pt x="396" y="126"/>
                  </a:cubicBezTo>
                  <a:close/>
                  <a:moveTo>
                    <a:pt x="420" y="197"/>
                  </a:moveTo>
                  <a:cubicBezTo>
                    <a:pt x="414" y="204"/>
                    <a:pt x="405" y="207"/>
                    <a:pt x="396" y="207"/>
                  </a:cubicBezTo>
                  <a:cubicBezTo>
                    <a:pt x="387" y="207"/>
                    <a:pt x="379" y="204"/>
                    <a:pt x="373" y="197"/>
                  </a:cubicBezTo>
                  <a:cubicBezTo>
                    <a:pt x="359" y="184"/>
                    <a:pt x="359" y="163"/>
                    <a:pt x="373" y="150"/>
                  </a:cubicBezTo>
                  <a:cubicBezTo>
                    <a:pt x="379" y="143"/>
                    <a:pt x="387" y="140"/>
                    <a:pt x="396" y="140"/>
                  </a:cubicBezTo>
                  <a:cubicBezTo>
                    <a:pt x="405" y="140"/>
                    <a:pt x="414" y="143"/>
                    <a:pt x="420" y="150"/>
                  </a:cubicBezTo>
                  <a:cubicBezTo>
                    <a:pt x="433" y="163"/>
                    <a:pt x="433" y="184"/>
                    <a:pt x="420" y="197"/>
                  </a:cubicBezTo>
                  <a:close/>
                  <a:moveTo>
                    <a:pt x="149" y="468"/>
                  </a:moveTo>
                  <a:cubicBezTo>
                    <a:pt x="154" y="490"/>
                    <a:pt x="147" y="513"/>
                    <a:pt x="128" y="532"/>
                  </a:cubicBezTo>
                  <a:cubicBezTo>
                    <a:pt x="108" y="552"/>
                    <a:pt x="80" y="556"/>
                    <a:pt x="53" y="560"/>
                  </a:cubicBezTo>
                  <a:cubicBezTo>
                    <a:pt x="38" y="562"/>
                    <a:pt x="23" y="564"/>
                    <a:pt x="10" y="569"/>
                  </a:cubicBezTo>
                  <a:cubicBezTo>
                    <a:pt x="9" y="569"/>
                    <a:pt x="9" y="569"/>
                    <a:pt x="8" y="569"/>
                  </a:cubicBezTo>
                  <a:cubicBezTo>
                    <a:pt x="6" y="569"/>
                    <a:pt x="4" y="569"/>
                    <a:pt x="3" y="567"/>
                  </a:cubicBezTo>
                  <a:cubicBezTo>
                    <a:pt x="1" y="566"/>
                    <a:pt x="0" y="563"/>
                    <a:pt x="1" y="560"/>
                  </a:cubicBezTo>
                  <a:cubicBezTo>
                    <a:pt x="4" y="549"/>
                    <a:pt x="6" y="536"/>
                    <a:pt x="8" y="523"/>
                  </a:cubicBezTo>
                  <a:cubicBezTo>
                    <a:pt x="13" y="494"/>
                    <a:pt x="17" y="463"/>
                    <a:pt x="38" y="442"/>
                  </a:cubicBezTo>
                  <a:cubicBezTo>
                    <a:pt x="57" y="423"/>
                    <a:pt x="80" y="416"/>
                    <a:pt x="102" y="422"/>
                  </a:cubicBezTo>
                  <a:cubicBezTo>
                    <a:pt x="105" y="423"/>
                    <a:pt x="108" y="426"/>
                    <a:pt x="107" y="430"/>
                  </a:cubicBezTo>
                  <a:cubicBezTo>
                    <a:pt x="106" y="434"/>
                    <a:pt x="102" y="436"/>
                    <a:pt x="98" y="435"/>
                  </a:cubicBezTo>
                  <a:cubicBezTo>
                    <a:pt x="81" y="431"/>
                    <a:pt x="64" y="436"/>
                    <a:pt x="48" y="452"/>
                  </a:cubicBezTo>
                  <a:cubicBezTo>
                    <a:pt x="30" y="470"/>
                    <a:pt x="26" y="498"/>
                    <a:pt x="22" y="525"/>
                  </a:cubicBezTo>
                  <a:cubicBezTo>
                    <a:pt x="21" y="534"/>
                    <a:pt x="19" y="543"/>
                    <a:pt x="18" y="552"/>
                  </a:cubicBezTo>
                  <a:cubicBezTo>
                    <a:pt x="29" y="549"/>
                    <a:pt x="40" y="547"/>
                    <a:pt x="51" y="546"/>
                  </a:cubicBezTo>
                  <a:cubicBezTo>
                    <a:pt x="77" y="542"/>
                    <a:pt x="101" y="538"/>
                    <a:pt x="118" y="522"/>
                  </a:cubicBezTo>
                  <a:cubicBezTo>
                    <a:pt x="134" y="506"/>
                    <a:pt x="140" y="489"/>
                    <a:pt x="135" y="472"/>
                  </a:cubicBezTo>
                  <a:cubicBezTo>
                    <a:pt x="134" y="468"/>
                    <a:pt x="136" y="464"/>
                    <a:pt x="140" y="463"/>
                  </a:cubicBezTo>
                  <a:cubicBezTo>
                    <a:pt x="144" y="462"/>
                    <a:pt x="148" y="465"/>
                    <a:pt x="149" y="46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9582290" y="4365187"/>
            <a:ext cx="190768" cy="190768"/>
            <a:chOff x="114846" y="4584939"/>
            <a:chExt cx="190768" cy="190768"/>
          </a:xfrm>
        </p:grpSpPr>
        <p:sp>
          <p:nvSpPr>
            <p:cNvPr id="76" name="Овал 75"/>
            <p:cNvSpPr/>
            <p:nvPr/>
          </p:nvSpPr>
          <p:spPr bwMode="auto">
            <a:xfrm>
              <a:off x="114846" y="4584939"/>
              <a:ext cx="190768" cy="1907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900" dirty="0">
                <a:solidFill>
                  <a:prstClr val="white">
                    <a:lumMod val="50000"/>
                  </a:prstClr>
                </a:solidFill>
                <a:latin typeface="Franklin Gothic Book" pitchFamily="34" charset="0"/>
              </a:endParaRPr>
            </a:p>
          </p:txBody>
        </p:sp>
        <p:sp>
          <p:nvSpPr>
            <p:cNvPr id="77" name="Freeform 113"/>
            <p:cNvSpPr>
              <a:spLocks noEditPoints="1"/>
            </p:cNvSpPr>
            <p:nvPr/>
          </p:nvSpPr>
          <p:spPr bwMode="auto">
            <a:xfrm>
              <a:off x="154471" y="4620337"/>
              <a:ext cx="122799" cy="119971"/>
            </a:xfrm>
            <a:custGeom>
              <a:avLst/>
              <a:gdLst>
                <a:gd name="T0" fmla="*/ 530 w 582"/>
                <a:gd name="T1" fmla="*/ 0 h 569"/>
                <a:gd name="T2" fmla="*/ 237 w 582"/>
                <a:gd name="T3" fmla="*/ 196 h 569"/>
                <a:gd name="T4" fmla="*/ 44 w 582"/>
                <a:gd name="T5" fmla="*/ 285 h 569"/>
                <a:gd name="T6" fmla="*/ 52 w 582"/>
                <a:gd name="T7" fmla="*/ 295 h 569"/>
                <a:gd name="T8" fmla="*/ 138 w 582"/>
                <a:gd name="T9" fmla="*/ 305 h 569"/>
                <a:gd name="T10" fmla="*/ 109 w 582"/>
                <a:gd name="T11" fmla="*/ 362 h 569"/>
                <a:gd name="T12" fmla="*/ 197 w 582"/>
                <a:gd name="T13" fmla="*/ 466 h 569"/>
                <a:gd name="T14" fmla="*/ 238 w 582"/>
                <a:gd name="T15" fmla="*/ 432 h 569"/>
                <a:gd name="T16" fmla="*/ 265 w 582"/>
                <a:gd name="T17" fmla="*/ 432 h 569"/>
                <a:gd name="T18" fmla="*/ 275 w 582"/>
                <a:gd name="T19" fmla="*/ 518 h 569"/>
                <a:gd name="T20" fmla="*/ 282 w 582"/>
                <a:gd name="T21" fmla="*/ 527 h 569"/>
                <a:gd name="T22" fmla="*/ 366 w 582"/>
                <a:gd name="T23" fmla="*/ 454 h 569"/>
                <a:gd name="T24" fmla="*/ 481 w 582"/>
                <a:gd name="T25" fmla="*/ 235 h 569"/>
                <a:gd name="T26" fmla="*/ 63 w 582"/>
                <a:gd name="T27" fmla="*/ 278 h 569"/>
                <a:gd name="T28" fmla="*/ 225 w 582"/>
                <a:gd name="T29" fmla="*/ 210 h 569"/>
                <a:gd name="T30" fmla="*/ 63 w 582"/>
                <a:gd name="T31" fmla="*/ 278 h 569"/>
                <a:gd name="T32" fmla="*/ 149 w 582"/>
                <a:gd name="T33" fmla="*/ 421 h 569"/>
                <a:gd name="T34" fmla="*/ 145 w 582"/>
                <a:gd name="T35" fmla="*/ 345 h 569"/>
                <a:gd name="T36" fmla="*/ 225 w 582"/>
                <a:gd name="T37" fmla="*/ 425 h 569"/>
                <a:gd name="T38" fmla="*/ 353 w 582"/>
                <a:gd name="T39" fmla="*/ 449 h 569"/>
                <a:gd name="T40" fmla="*/ 285 w 582"/>
                <a:gd name="T41" fmla="*/ 414 h 569"/>
                <a:gd name="T42" fmla="*/ 353 w 582"/>
                <a:gd name="T43" fmla="*/ 449 h 569"/>
                <a:gd name="T44" fmla="*/ 271 w 582"/>
                <a:gd name="T45" fmla="*/ 407 h 569"/>
                <a:gd name="T46" fmla="*/ 254 w 582"/>
                <a:gd name="T47" fmla="*/ 422 h 569"/>
                <a:gd name="T48" fmla="*/ 149 w 582"/>
                <a:gd name="T49" fmla="*/ 314 h 569"/>
                <a:gd name="T50" fmla="*/ 163 w 582"/>
                <a:gd name="T51" fmla="*/ 298 h 569"/>
                <a:gd name="T52" fmla="*/ 530 w 582"/>
                <a:gd name="T53" fmla="*/ 14 h 569"/>
                <a:gd name="T54" fmla="*/ 472 w 582"/>
                <a:gd name="T55" fmla="*/ 225 h 569"/>
                <a:gd name="T56" fmla="*/ 396 w 582"/>
                <a:gd name="T57" fmla="*/ 126 h 569"/>
                <a:gd name="T58" fmla="*/ 363 w 582"/>
                <a:gd name="T59" fmla="*/ 207 h 569"/>
                <a:gd name="T60" fmla="*/ 430 w 582"/>
                <a:gd name="T61" fmla="*/ 207 h 569"/>
                <a:gd name="T62" fmla="*/ 396 w 582"/>
                <a:gd name="T63" fmla="*/ 126 h 569"/>
                <a:gd name="T64" fmla="*/ 396 w 582"/>
                <a:gd name="T65" fmla="*/ 207 h 569"/>
                <a:gd name="T66" fmla="*/ 373 w 582"/>
                <a:gd name="T67" fmla="*/ 150 h 569"/>
                <a:gd name="T68" fmla="*/ 420 w 582"/>
                <a:gd name="T69" fmla="*/ 150 h 569"/>
                <a:gd name="T70" fmla="*/ 149 w 582"/>
                <a:gd name="T71" fmla="*/ 468 h 569"/>
                <a:gd name="T72" fmla="*/ 53 w 582"/>
                <a:gd name="T73" fmla="*/ 560 h 569"/>
                <a:gd name="T74" fmla="*/ 8 w 582"/>
                <a:gd name="T75" fmla="*/ 569 h 569"/>
                <a:gd name="T76" fmla="*/ 1 w 582"/>
                <a:gd name="T77" fmla="*/ 560 h 569"/>
                <a:gd name="T78" fmla="*/ 38 w 582"/>
                <a:gd name="T79" fmla="*/ 442 h 569"/>
                <a:gd name="T80" fmla="*/ 107 w 582"/>
                <a:gd name="T81" fmla="*/ 430 h 569"/>
                <a:gd name="T82" fmla="*/ 48 w 582"/>
                <a:gd name="T83" fmla="*/ 452 h 569"/>
                <a:gd name="T84" fmla="*/ 18 w 582"/>
                <a:gd name="T85" fmla="*/ 552 h 569"/>
                <a:gd name="T86" fmla="*/ 118 w 582"/>
                <a:gd name="T87" fmla="*/ 522 h 569"/>
                <a:gd name="T88" fmla="*/ 140 w 582"/>
                <a:gd name="T89" fmla="*/ 463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2" h="569">
                  <a:moveTo>
                    <a:pt x="562" y="8"/>
                  </a:moveTo>
                  <a:cubicBezTo>
                    <a:pt x="556" y="3"/>
                    <a:pt x="546" y="0"/>
                    <a:pt x="530" y="0"/>
                  </a:cubicBezTo>
                  <a:cubicBezTo>
                    <a:pt x="493" y="0"/>
                    <a:pt x="405" y="19"/>
                    <a:pt x="335" y="89"/>
                  </a:cubicBezTo>
                  <a:cubicBezTo>
                    <a:pt x="237" y="196"/>
                    <a:pt x="237" y="196"/>
                    <a:pt x="237" y="196"/>
                  </a:cubicBezTo>
                  <a:cubicBezTo>
                    <a:pt x="221" y="195"/>
                    <a:pt x="153" y="191"/>
                    <a:pt x="117" y="205"/>
                  </a:cubicBezTo>
                  <a:cubicBezTo>
                    <a:pt x="74" y="220"/>
                    <a:pt x="45" y="283"/>
                    <a:pt x="44" y="285"/>
                  </a:cubicBezTo>
                  <a:cubicBezTo>
                    <a:pt x="42" y="288"/>
                    <a:pt x="43" y="291"/>
                    <a:pt x="45" y="293"/>
                  </a:cubicBezTo>
                  <a:cubicBezTo>
                    <a:pt x="46" y="295"/>
                    <a:pt x="49" y="296"/>
                    <a:pt x="52" y="295"/>
                  </a:cubicBezTo>
                  <a:cubicBezTo>
                    <a:pt x="90" y="283"/>
                    <a:pt x="128" y="292"/>
                    <a:pt x="145" y="297"/>
                  </a:cubicBezTo>
                  <a:cubicBezTo>
                    <a:pt x="138" y="305"/>
                    <a:pt x="138" y="305"/>
                    <a:pt x="138" y="305"/>
                  </a:cubicBezTo>
                  <a:cubicBezTo>
                    <a:pt x="133" y="311"/>
                    <a:pt x="134" y="321"/>
                    <a:pt x="138" y="332"/>
                  </a:cubicBezTo>
                  <a:cubicBezTo>
                    <a:pt x="109" y="362"/>
                    <a:pt x="109" y="362"/>
                    <a:pt x="109" y="362"/>
                  </a:cubicBezTo>
                  <a:cubicBezTo>
                    <a:pt x="96" y="376"/>
                    <a:pt x="115" y="407"/>
                    <a:pt x="139" y="431"/>
                  </a:cubicBezTo>
                  <a:cubicBezTo>
                    <a:pt x="158" y="449"/>
                    <a:pt x="181" y="466"/>
                    <a:pt x="197" y="466"/>
                  </a:cubicBezTo>
                  <a:cubicBezTo>
                    <a:pt x="201" y="466"/>
                    <a:pt x="205" y="464"/>
                    <a:pt x="208" y="461"/>
                  </a:cubicBezTo>
                  <a:cubicBezTo>
                    <a:pt x="238" y="432"/>
                    <a:pt x="238" y="432"/>
                    <a:pt x="238" y="432"/>
                  </a:cubicBezTo>
                  <a:cubicBezTo>
                    <a:pt x="244" y="434"/>
                    <a:pt x="250" y="436"/>
                    <a:pt x="254" y="436"/>
                  </a:cubicBezTo>
                  <a:cubicBezTo>
                    <a:pt x="260" y="436"/>
                    <a:pt x="263" y="433"/>
                    <a:pt x="265" y="432"/>
                  </a:cubicBezTo>
                  <a:cubicBezTo>
                    <a:pt x="274" y="424"/>
                    <a:pt x="274" y="424"/>
                    <a:pt x="274" y="424"/>
                  </a:cubicBezTo>
                  <a:cubicBezTo>
                    <a:pt x="279" y="442"/>
                    <a:pt x="287" y="480"/>
                    <a:pt x="275" y="518"/>
                  </a:cubicBezTo>
                  <a:cubicBezTo>
                    <a:pt x="275" y="521"/>
                    <a:pt x="275" y="524"/>
                    <a:pt x="277" y="526"/>
                  </a:cubicBezTo>
                  <a:cubicBezTo>
                    <a:pt x="279" y="527"/>
                    <a:pt x="280" y="527"/>
                    <a:pt x="282" y="527"/>
                  </a:cubicBezTo>
                  <a:cubicBezTo>
                    <a:pt x="283" y="527"/>
                    <a:pt x="284" y="527"/>
                    <a:pt x="285" y="527"/>
                  </a:cubicBezTo>
                  <a:cubicBezTo>
                    <a:pt x="288" y="526"/>
                    <a:pt x="350" y="496"/>
                    <a:pt x="366" y="454"/>
                  </a:cubicBezTo>
                  <a:cubicBezTo>
                    <a:pt x="379" y="417"/>
                    <a:pt x="375" y="349"/>
                    <a:pt x="374" y="333"/>
                  </a:cubicBezTo>
                  <a:cubicBezTo>
                    <a:pt x="481" y="235"/>
                    <a:pt x="481" y="235"/>
                    <a:pt x="481" y="235"/>
                  </a:cubicBezTo>
                  <a:cubicBezTo>
                    <a:pt x="565" y="151"/>
                    <a:pt x="582" y="28"/>
                    <a:pt x="562" y="8"/>
                  </a:cubicBezTo>
                  <a:close/>
                  <a:moveTo>
                    <a:pt x="63" y="278"/>
                  </a:moveTo>
                  <a:cubicBezTo>
                    <a:pt x="74" y="259"/>
                    <a:pt x="95" y="227"/>
                    <a:pt x="121" y="218"/>
                  </a:cubicBezTo>
                  <a:cubicBezTo>
                    <a:pt x="150" y="207"/>
                    <a:pt x="200" y="208"/>
                    <a:pt x="225" y="210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43" y="281"/>
                    <a:pt x="105" y="270"/>
                    <a:pt x="63" y="278"/>
                  </a:cubicBezTo>
                  <a:close/>
                  <a:moveTo>
                    <a:pt x="199" y="451"/>
                  </a:moveTo>
                  <a:cubicBezTo>
                    <a:pt x="195" y="454"/>
                    <a:pt x="174" y="446"/>
                    <a:pt x="149" y="421"/>
                  </a:cubicBezTo>
                  <a:cubicBezTo>
                    <a:pt x="124" y="396"/>
                    <a:pt x="116" y="375"/>
                    <a:pt x="119" y="372"/>
                  </a:cubicBezTo>
                  <a:cubicBezTo>
                    <a:pt x="145" y="345"/>
                    <a:pt x="145" y="345"/>
                    <a:pt x="145" y="345"/>
                  </a:cubicBezTo>
                  <a:cubicBezTo>
                    <a:pt x="155" y="361"/>
                    <a:pt x="169" y="377"/>
                    <a:pt x="181" y="389"/>
                  </a:cubicBezTo>
                  <a:cubicBezTo>
                    <a:pt x="196" y="404"/>
                    <a:pt x="212" y="417"/>
                    <a:pt x="225" y="425"/>
                  </a:cubicBezTo>
                  <a:lnTo>
                    <a:pt x="199" y="451"/>
                  </a:lnTo>
                  <a:close/>
                  <a:moveTo>
                    <a:pt x="353" y="449"/>
                  </a:moveTo>
                  <a:cubicBezTo>
                    <a:pt x="343" y="475"/>
                    <a:pt x="311" y="496"/>
                    <a:pt x="293" y="507"/>
                  </a:cubicBezTo>
                  <a:cubicBezTo>
                    <a:pt x="301" y="465"/>
                    <a:pt x="290" y="427"/>
                    <a:pt x="285" y="414"/>
                  </a:cubicBezTo>
                  <a:cubicBezTo>
                    <a:pt x="361" y="345"/>
                    <a:pt x="361" y="345"/>
                    <a:pt x="361" y="345"/>
                  </a:cubicBezTo>
                  <a:cubicBezTo>
                    <a:pt x="362" y="370"/>
                    <a:pt x="363" y="421"/>
                    <a:pt x="353" y="449"/>
                  </a:cubicBezTo>
                  <a:close/>
                  <a:moveTo>
                    <a:pt x="273" y="406"/>
                  </a:moveTo>
                  <a:cubicBezTo>
                    <a:pt x="272" y="406"/>
                    <a:pt x="272" y="407"/>
                    <a:pt x="271" y="407"/>
                  </a:cubicBezTo>
                  <a:cubicBezTo>
                    <a:pt x="256" y="421"/>
                    <a:pt x="256" y="421"/>
                    <a:pt x="256" y="421"/>
                  </a:cubicBezTo>
                  <a:cubicBezTo>
                    <a:pt x="256" y="421"/>
                    <a:pt x="255" y="422"/>
                    <a:pt x="254" y="422"/>
                  </a:cubicBezTo>
                  <a:cubicBezTo>
                    <a:pt x="244" y="422"/>
                    <a:pt x="219" y="407"/>
                    <a:pt x="191" y="379"/>
                  </a:cubicBezTo>
                  <a:cubicBezTo>
                    <a:pt x="158" y="346"/>
                    <a:pt x="146" y="319"/>
                    <a:pt x="149" y="314"/>
                  </a:cubicBezTo>
                  <a:cubicBezTo>
                    <a:pt x="162" y="299"/>
                    <a:pt x="162" y="299"/>
                    <a:pt x="162" y="299"/>
                  </a:cubicBezTo>
                  <a:cubicBezTo>
                    <a:pt x="163" y="299"/>
                    <a:pt x="163" y="299"/>
                    <a:pt x="163" y="2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407" y="37"/>
                    <a:pt x="490" y="14"/>
                    <a:pt x="530" y="14"/>
                  </a:cubicBezTo>
                  <a:cubicBezTo>
                    <a:pt x="544" y="14"/>
                    <a:pt x="550" y="17"/>
                    <a:pt x="552" y="18"/>
                  </a:cubicBezTo>
                  <a:cubicBezTo>
                    <a:pt x="565" y="31"/>
                    <a:pt x="552" y="144"/>
                    <a:pt x="472" y="225"/>
                  </a:cubicBezTo>
                  <a:lnTo>
                    <a:pt x="273" y="406"/>
                  </a:lnTo>
                  <a:close/>
                  <a:moveTo>
                    <a:pt x="396" y="126"/>
                  </a:moveTo>
                  <a:cubicBezTo>
                    <a:pt x="384" y="126"/>
                    <a:pt x="372" y="131"/>
                    <a:pt x="363" y="140"/>
                  </a:cubicBezTo>
                  <a:cubicBezTo>
                    <a:pt x="344" y="158"/>
                    <a:pt x="344" y="189"/>
                    <a:pt x="363" y="207"/>
                  </a:cubicBezTo>
                  <a:cubicBezTo>
                    <a:pt x="372" y="216"/>
                    <a:pt x="384" y="221"/>
                    <a:pt x="396" y="221"/>
                  </a:cubicBezTo>
                  <a:cubicBezTo>
                    <a:pt x="409" y="221"/>
                    <a:pt x="421" y="216"/>
                    <a:pt x="430" y="207"/>
                  </a:cubicBezTo>
                  <a:cubicBezTo>
                    <a:pt x="449" y="189"/>
                    <a:pt x="449" y="158"/>
                    <a:pt x="430" y="140"/>
                  </a:cubicBezTo>
                  <a:cubicBezTo>
                    <a:pt x="421" y="131"/>
                    <a:pt x="409" y="126"/>
                    <a:pt x="396" y="126"/>
                  </a:cubicBezTo>
                  <a:close/>
                  <a:moveTo>
                    <a:pt x="420" y="197"/>
                  </a:moveTo>
                  <a:cubicBezTo>
                    <a:pt x="414" y="204"/>
                    <a:pt x="405" y="207"/>
                    <a:pt x="396" y="207"/>
                  </a:cubicBezTo>
                  <a:cubicBezTo>
                    <a:pt x="387" y="207"/>
                    <a:pt x="379" y="204"/>
                    <a:pt x="373" y="197"/>
                  </a:cubicBezTo>
                  <a:cubicBezTo>
                    <a:pt x="359" y="184"/>
                    <a:pt x="359" y="163"/>
                    <a:pt x="373" y="150"/>
                  </a:cubicBezTo>
                  <a:cubicBezTo>
                    <a:pt x="379" y="143"/>
                    <a:pt x="387" y="140"/>
                    <a:pt x="396" y="140"/>
                  </a:cubicBezTo>
                  <a:cubicBezTo>
                    <a:pt x="405" y="140"/>
                    <a:pt x="414" y="143"/>
                    <a:pt x="420" y="150"/>
                  </a:cubicBezTo>
                  <a:cubicBezTo>
                    <a:pt x="433" y="163"/>
                    <a:pt x="433" y="184"/>
                    <a:pt x="420" y="197"/>
                  </a:cubicBezTo>
                  <a:close/>
                  <a:moveTo>
                    <a:pt x="149" y="468"/>
                  </a:moveTo>
                  <a:cubicBezTo>
                    <a:pt x="154" y="490"/>
                    <a:pt x="147" y="513"/>
                    <a:pt x="128" y="532"/>
                  </a:cubicBezTo>
                  <a:cubicBezTo>
                    <a:pt x="108" y="552"/>
                    <a:pt x="80" y="556"/>
                    <a:pt x="53" y="560"/>
                  </a:cubicBezTo>
                  <a:cubicBezTo>
                    <a:pt x="38" y="562"/>
                    <a:pt x="23" y="564"/>
                    <a:pt x="10" y="569"/>
                  </a:cubicBezTo>
                  <a:cubicBezTo>
                    <a:pt x="9" y="569"/>
                    <a:pt x="9" y="569"/>
                    <a:pt x="8" y="569"/>
                  </a:cubicBezTo>
                  <a:cubicBezTo>
                    <a:pt x="6" y="569"/>
                    <a:pt x="4" y="569"/>
                    <a:pt x="3" y="567"/>
                  </a:cubicBezTo>
                  <a:cubicBezTo>
                    <a:pt x="1" y="566"/>
                    <a:pt x="0" y="563"/>
                    <a:pt x="1" y="560"/>
                  </a:cubicBezTo>
                  <a:cubicBezTo>
                    <a:pt x="4" y="549"/>
                    <a:pt x="6" y="536"/>
                    <a:pt x="8" y="523"/>
                  </a:cubicBezTo>
                  <a:cubicBezTo>
                    <a:pt x="13" y="494"/>
                    <a:pt x="17" y="463"/>
                    <a:pt x="38" y="442"/>
                  </a:cubicBezTo>
                  <a:cubicBezTo>
                    <a:pt x="57" y="423"/>
                    <a:pt x="80" y="416"/>
                    <a:pt x="102" y="422"/>
                  </a:cubicBezTo>
                  <a:cubicBezTo>
                    <a:pt x="105" y="423"/>
                    <a:pt x="108" y="426"/>
                    <a:pt x="107" y="430"/>
                  </a:cubicBezTo>
                  <a:cubicBezTo>
                    <a:pt x="106" y="434"/>
                    <a:pt x="102" y="436"/>
                    <a:pt x="98" y="435"/>
                  </a:cubicBezTo>
                  <a:cubicBezTo>
                    <a:pt x="81" y="431"/>
                    <a:pt x="64" y="436"/>
                    <a:pt x="48" y="452"/>
                  </a:cubicBezTo>
                  <a:cubicBezTo>
                    <a:pt x="30" y="470"/>
                    <a:pt x="26" y="498"/>
                    <a:pt x="22" y="525"/>
                  </a:cubicBezTo>
                  <a:cubicBezTo>
                    <a:pt x="21" y="534"/>
                    <a:pt x="19" y="543"/>
                    <a:pt x="18" y="552"/>
                  </a:cubicBezTo>
                  <a:cubicBezTo>
                    <a:pt x="29" y="549"/>
                    <a:pt x="40" y="547"/>
                    <a:pt x="51" y="546"/>
                  </a:cubicBezTo>
                  <a:cubicBezTo>
                    <a:pt x="77" y="542"/>
                    <a:pt x="101" y="538"/>
                    <a:pt x="118" y="522"/>
                  </a:cubicBezTo>
                  <a:cubicBezTo>
                    <a:pt x="134" y="506"/>
                    <a:pt x="140" y="489"/>
                    <a:pt x="135" y="472"/>
                  </a:cubicBezTo>
                  <a:cubicBezTo>
                    <a:pt x="134" y="468"/>
                    <a:pt x="136" y="464"/>
                    <a:pt x="140" y="463"/>
                  </a:cubicBezTo>
                  <a:cubicBezTo>
                    <a:pt x="144" y="462"/>
                    <a:pt x="148" y="465"/>
                    <a:pt x="149" y="46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8" name="Группа 77"/>
          <p:cNvGrpSpPr/>
          <p:nvPr/>
        </p:nvGrpSpPr>
        <p:grpSpPr>
          <a:xfrm>
            <a:off x="9082181" y="5469795"/>
            <a:ext cx="190768" cy="190768"/>
            <a:chOff x="114846" y="4584939"/>
            <a:chExt cx="190768" cy="190768"/>
          </a:xfrm>
        </p:grpSpPr>
        <p:sp>
          <p:nvSpPr>
            <p:cNvPr id="79" name="Овал 78"/>
            <p:cNvSpPr/>
            <p:nvPr/>
          </p:nvSpPr>
          <p:spPr bwMode="auto">
            <a:xfrm>
              <a:off x="114846" y="4584939"/>
              <a:ext cx="190768" cy="1907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900" dirty="0">
                <a:solidFill>
                  <a:prstClr val="white">
                    <a:lumMod val="50000"/>
                  </a:prstClr>
                </a:solidFill>
                <a:latin typeface="Franklin Gothic Book" pitchFamily="34" charset="0"/>
              </a:endParaRPr>
            </a:p>
          </p:txBody>
        </p:sp>
        <p:sp>
          <p:nvSpPr>
            <p:cNvPr id="80" name="Freeform 113"/>
            <p:cNvSpPr>
              <a:spLocks noEditPoints="1"/>
            </p:cNvSpPr>
            <p:nvPr/>
          </p:nvSpPr>
          <p:spPr bwMode="auto">
            <a:xfrm>
              <a:off x="154471" y="4620337"/>
              <a:ext cx="122799" cy="119971"/>
            </a:xfrm>
            <a:custGeom>
              <a:avLst/>
              <a:gdLst>
                <a:gd name="T0" fmla="*/ 530 w 582"/>
                <a:gd name="T1" fmla="*/ 0 h 569"/>
                <a:gd name="T2" fmla="*/ 237 w 582"/>
                <a:gd name="T3" fmla="*/ 196 h 569"/>
                <a:gd name="T4" fmla="*/ 44 w 582"/>
                <a:gd name="T5" fmla="*/ 285 h 569"/>
                <a:gd name="T6" fmla="*/ 52 w 582"/>
                <a:gd name="T7" fmla="*/ 295 h 569"/>
                <a:gd name="T8" fmla="*/ 138 w 582"/>
                <a:gd name="T9" fmla="*/ 305 h 569"/>
                <a:gd name="T10" fmla="*/ 109 w 582"/>
                <a:gd name="T11" fmla="*/ 362 h 569"/>
                <a:gd name="T12" fmla="*/ 197 w 582"/>
                <a:gd name="T13" fmla="*/ 466 h 569"/>
                <a:gd name="T14" fmla="*/ 238 w 582"/>
                <a:gd name="T15" fmla="*/ 432 h 569"/>
                <a:gd name="T16" fmla="*/ 265 w 582"/>
                <a:gd name="T17" fmla="*/ 432 h 569"/>
                <a:gd name="T18" fmla="*/ 275 w 582"/>
                <a:gd name="T19" fmla="*/ 518 h 569"/>
                <a:gd name="T20" fmla="*/ 282 w 582"/>
                <a:gd name="T21" fmla="*/ 527 h 569"/>
                <a:gd name="T22" fmla="*/ 366 w 582"/>
                <a:gd name="T23" fmla="*/ 454 h 569"/>
                <a:gd name="T24" fmla="*/ 481 w 582"/>
                <a:gd name="T25" fmla="*/ 235 h 569"/>
                <a:gd name="T26" fmla="*/ 63 w 582"/>
                <a:gd name="T27" fmla="*/ 278 h 569"/>
                <a:gd name="T28" fmla="*/ 225 w 582"/>
                <a:gd name="T29" fmla="*/ 210 h 569"/>
                <a:gd name="T30" fmla="*/ 63 w 582"/>
                <a:gd name="T31" fmla="*/ 278 h 569"/>
                <a:gd name="T32" fmla="*/ 149 w 582"/>
                <a:gd name="T33" fmla="*/ 421 h 569"/>
                <a:gd name="T34" fmla="*/ 145 w 582"/>
                <a:gd name="T35" fmla="*/ 345 h 569"/>
                <a:gd name="T36" fmla="*/ 225 w 582"/>
                <a:gd name="T37" fmla="*/ 425 h 569"/>
                <a:gd name="T38" fmla="*/ 353 w 582"/>
                <a:gd name="T39" fmla="*/ 449 h 569"/>
                <a:gd name="T40" fmla="*/ 285 w 582"/>
                <a:gd name="T41" fmla="*/ 414 h 569"/>
                <a:gd name="T42" fmla="*/ 353 w 582"/>
                <a:gd name="T43" fmla="*/ 449 h 569"/>
                <a:gd name="T44" fmla="*/ 271 w 582"/>
                <a:gd name="T45" fmla="*/ 407 h 569"/>
                <a:gd name="T46" fmla="*/ 254 w 582"/>
                <a:gd name="T47" fmla="*/ 422 h 569"/>
                <a:gd name="T48" fmla="*/ 149 w 582"/>
                <a:gd name="T49" fmla="*/ 314 h 569"/>
                <a:gd name="T50" fmla="*/ 163 w 582"/>
                <a:gd name="T51" fmla="*/ 298 h 569"/>
                <a:gd name="T52" fmla="*/ 530 w 582"/>
                <a:gd name="T53" fmla="*/ 14 h 569"/>
                <a:gd name="T54" fmla="*/ 472 w 582"/>
                <a:gd name="T55" fmla="*/ 225 h 569"/>
                <a:gd name="T56" fmla="*/ 396 w 582"/>
                <a:gd name="T57" fmla="*/ 126 h 569"/>
                <a:gd name="T58" fmla="*/ 363 w 582"/>
                <a:gd name="T59" fmla="*/ 207 h 569"/>
                <a:gd name="T60" fmla="*/ 430 w 582"/>
                <a:gd name="T61" fmla="*/ 207 h 569"/>
                <a:gd name="T62" fmla="*/ 396 w 582"/>
                <a:gd name="T63" fmla="*/ 126 h 569"/>
                <a:gd name="T64" fmla="*/ 396 w 582"/>
                <a:gd name="T65" fmla="*/ 207 h 569"/>
                <a:gd name="T66" fmla="*/ 373 w 582"/>
                <a:gd name="T67" fmla="*/ 150 h 569"/>
                <a:gd name="T68" fmla="*/ 420 w 582"/>
                <a:gd name="T69" fmla="*/ 150 h 569"/>
                <a:gd name="T70" fmla="*/ 149 w 582"/>
                <a:gd name="T71" fmla="*/ 468 h 569"/>
                <a:gd name="T72" fmla="*/ 53 w 582"/>
                <a:gd name="T73" fmla="*/ 560 h 569"/>
                <a:gd name="T74" fmla="*/ 8 w 582"/>
                <a:gd name="T75" fmla="*/ 569 h 569"/>
                <a:gd name="T76" fmla="*/ 1 w 582"/>
                <a:gd name="T77" fmla="*/ 560 h 569"/>
                <a:gd name="T78" fmla="*/ 38 w 582"/>
                <a:gd name="T79" fmla="*/ 442 h 569"/>
                <a:gd name="T80" fmla="*/ 107 w 582"/>
                <a:gd name="T81" fmla="*/ 430 h 569"/>
                <a:gd name="T82" fmla="*/ 48 w 582"/>
                <a:gd name="T83" fmla="*/ 452 h 569"/>
                <a:gd name="T84" fmla="*/ 18 w 582"/>
                <a:gd name="T85" fmla="*/ 552 h 569"/>
                <a:gd name="T86" fmla="*/ 118 w 582"/>
                <a:gd name="T87" fmla="*/ 522 h 569"/>
                <a:gd name="T88" fmla="*/ 140 w 582"/>
                <a:gd name="T89" fmla="*/ 463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2" h="569">
                  <a:moveTo>
                    <a:pt x="562" y="8"/>
                  </a:moveTo>
                  <a:cubicBezTo>
                    <a:pt x="556" y="3"/>
                    <a:pt x="546" y="0"/>
                    <a:pt x="530" y="0"/>
                  </a:cubicBezTo>
                  <a:cubicBezTo>
                    <a:pt x="493" y="0"/>
                    <a:pt x="405" y="19"/>
                    <a:pt x="335" y="89"/>
                  </a:cubicBezTo>
                  <a:cubicBezTo>
                    <a:pt x="237" y="196"/>
                    <a:pt x="237" y="196"/>
                    <a:pt x="237" y="196"/>
                  </a:cubicBezTo>
                  <a:cubicBezTo>
                    <a:pt x="221" y="195"/>
                    <a:pt x="153" y="191"/>
                    <a:pt x="117" y="205"/>
                  </a:cubicBezTo>
                  <a:cubicBezTo>
                    <a:pt x="74" y="220"/>
                    <a:pt x="45" y="283"/>
                    <a:pt x="44" y="285"/>
                  </a:cubicBezTo>
                  <a:cubicBezTo>
                    <a:pt x="42" y="288"/>
                    <a:pt x="43" y="291"/>
                    <a:pt x="45" y="293"/>
                  </a:cubicBezTo>
                  <a:cubicBezTo>
                    <a:pt x="46" y="295"/>
                    <a:pt x="49" y="296"/>
                    <a:pt x="52" y="295"/>
                  </a:cubicBezTo>
                  <a:cubicBezTo>
                    <a:pt x="90" y="283"/>
                    <a:pt x="128" y="292"/>
                    <a:pt x="145" y="297"/>
                  </a:cubicBezTo>
                  <a:cubicBezTo>
                    <a:pt x="138" y="305"/>
                    <a:pt x="138" y="305"/>
                    <a:pt x="138" y="305"/>
                  </a:cubicBezTo>
                  <a:cubicBezTo>
                    <a:pt x="133" y="311"/>
                    <a:pt x="134" y="321"/>
                    <a:pt x="138" y="332"/>
                  </a:cubicBezTo>
                  <a:cubicBezTo>
                    <a:pt x="109" y="362"/>
                    <a:pt x="109" y="362"/>
                    <a:pt x="109" y="362"/>
                  </a:cubicBezTo>
                  <a:cubicBezTo>
                    <a:pt x="96" y="376"/>
                    <a:pt x="115" y="407"/>
                    <a:pt x="139" y="431"/>
                  </a:cubicBezTo>
                  <a:cubicBezTo>
                    <a:pt x="158" y="449"/>
                    <a:pt x="181" y="466"/>
                    <a:pt x="197" y="466"/>
                  </a:cubicBezTo>
                  <a:cubicBezTo>
                    <a:pt x="201" y="466"/>
                    <a:pt x="205" y="464"/>
                    <a:pt x="208" y="461"/>
                  </a:cubicBezTo>
                  <a:cubicBezTo>
                    <a:pt x="238" y="432"/>
                    <a:pt x="238" y="432"/>
                    <a:pt x="238" y="432"/>
                  </a:cubicBezTo>
                  <a:cubicBezTo>
                    <a:pt x="244" y="434"/>
                    <a:pt x="250" y="436"/>
                    <a:pt x="254" y="436"/>
                  </a:cubicBezTo>
                  <a:cubicBezTo>
                    <a:pt x="260" y="436"/>
                    <a:pt x="263" y="433"/>
                    <a:pt x="265" y="432"/>
                  </a:cubicBezTo>
                  <a:cubicBezTo>
                    <a:pt x="274" y="424"/>
                    <a:pt x="274" y="424"/>
                    <a:pt x="274" y="424"/>
                  </a:cubicBezTo>
                  <a:cubicBezTo>
                    <a:pt x="279" y="442"/>
                    <a:pt x="287" y="480"/>
                    <a:pt x="275" y="518"/>
                  </a:cubicBezTo>
                  <a:cubicBezTo>
                    <a:pt x="275" y="521"/>
                    <a:pt x="275" y="524"/>
                    <a:pt x="277" y="526"/>
                  </a:cubicBezTo>
                  <a:cubicBezTo>
                    <a:pt x="279" y="527"/>
                    <a:pt x="280" y="527"/>
                    <a:pt x="282" y="527"/>
                  </a:cubicBezTo>
                  <a:cubicBezTo>
                    <a:pt x="283" y="527"/>
                    <a:pt x="284" y="527"/>
                    <a:pt x="285" y="527"/>
                  </a:cubicBezTo>
                  <a:cubicBezTo>
                    <a:pt x="288" y="526"/>
                    <a:pt x="350" y="496"/>
                    <a:pt x="366" y="454"/>
                  </a:cubicBezTo>
                  <a:cubicBezTo>
                    <a:pt x="379" y="417"/>
                    <a:pt x="375" y="349"/>
                    <a:pt x="374" y="333"/>
                  </a:cubicBezTo>
                  <a:cubicBezTo>
                    <a:pt x="481" y="235"/>
                    <a:pt x="481" y="235"/>
                    <a:pt x="481" y="235"/>
                  </a:cubicBezTo>
                  <a:cubicBezTo>
                    <a:pt x="565" y="151"/>
                    <a:pt x="582" y="28"/>
                    <a:pt x="562" y="8"/>
                  </a:cubicBezTo>
                  <a:close/>
                  <a:moveTo>
                    <a:pt x="63" y="278"/>
                  </a:moveTo>
                  <a:cubicBezTo>
                    <a:pt x="74" y="259"/>
                    <a:pt x="95" y="227"/>
                    <a:pt x="121" y="218"/>
                  </a:cubicBezTo>
                  <a:cubicBezTo>
                    <a:pt x="150" y="207"/>
                    <a:pt x="200" y="208"/>
                    <a:pt x="225" y="210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43" y="281"/>
                    <a:pt x="105" y="270"/>
                    <a:pt x="63" y="278"/>
                  </a:cubicBezTo>
                  <a:close/>
                  <a:moveTo>
                    <a:pt x="199" y="451"/>
                  </a:moveTo>
                  <a:cubicBezTo>
                    <a:pt x="195" y="454"/>
                    <a:pt x="174" y="446"/>
                    <a:pt x="149" y="421"/>
                  </a:cubicBezTo>
                  <a:cubicBezTo>
                    <a:pt x="124" y="396"/>
                    <a:pt x="116" y="375"/>
                    <a:pt x="119" y="372"/>
                  </a:cubicBezTo>
                  <a:cubicBezTo>
                    <a:pt x="145" y="345"/>
                    <a:pt x="145" y="345"/>
                    <a:pt x="145" y="345"/>
                  </a:cubicBezTo>
                  <a:cubicBezTo>
                    <a:pt x="155" y="361"/>
                    <a:pt x="169" y="377"/>
                    <a:pt x="181" y="389"/>
                  </a:cubicBezTo>
                  <a:cubicBezTo>
                    <a:pt x="196" y="404"/>
                    <a:pt x="212" y="417"/>
                    <a:pt x="225" y="425"/>
                  </a:cubicBezTo>
                  <a:lnTo>
                    <a:pt x="199" y="451"/>
                  </a:lnTo>
                  <a:close/>
                  <a:moveTo>
                    <a:pt x="353" y="449"/>
                  </a:moveTo>
                  <a:cubicBezTo>
                    <a:pt x="343" y="475"/>
                    <a:pt x="311" y="496"/>
                    <a:pt x="293" y="507"/>
                  </a:cubicBezTo>
                  <a:cubicBezTo>
                    <a:pt x="301" y="465"/>
                    <a:pt x="290" y="427"/>
                    <a:pt x="285" y="414"/>
                  </a:cubicBezTo>
                  <a:cubicBezTo>
                    <a:pt x="361" y="345"/>
                    <a:pt x="361" y="345"/>
                    <a:pt x="361" y="345"/>
                  </a:cubicBezTo>
                  <a:cubicBezTo>
                    <a:pt x="362" y="370"/>
                    <a:pt x="363" y="421"/>
                    <a:pt x="353" y="449"/>
                  </a:cubicBezTo>
                  <a:close/>
                  <a:moveTo>
                    <a:pt x="273" y="406"/>
                  </a:moveTo>
                  <a:cubicBezTo>
                    <a:pt x="272" y="406"/>
                    <a:pt x="272" y="407"/>
                    <a:pt x="271" y="407"/>
                  </a:cubicBezTo>
                  <a:cubicBezTo>
                    <a:pt x="256" y="421"/>
                    <a:pt x="256" y="421"/>
                    <a:pt x="256" y="421"/>
                  </a:cubicBezTo>
                  <a:cubicBezTo>
                    <a:pt x="256" y="421"/>
                    <a:pt x="255" y="422"/>
                    <a:pt x="254" y="422"/>
                  </a:cubicBezTo>
                  <a:cubicBezTo>
                    <a:pt x="244" y="422"/>
                    <a:pt x="219" y="407"/>
                    <a:pt x="191" y="379"/>
                  </a:cubicBezTo>
                  <a:cubicBezTo>
                    <a:pt x="158" y="346"/>
                    <a:pt x="146" y="319"/>
                    <a:pt x="149" y="314"/>
                  </a:cubicBezTo>
                  <a:cubicBezTo>
                    <a:pt x="162" y="299"/>
                    <a:pt x="162" y="299"/>
                    <a:pt x="162" y="299"/>
                  </a:cubicBezTo>
                  <a:cubicBezTo>
                    <a:pt x="163" y="299"/>
                    <a:pt x="163" y="299"/>
                    <a:pt x="163" y="2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407" y="37"/>
                    <a:pt x="490" y="14"/>
                    <a:pt x="530" y="14"/>
                  </a:cubicBezTo>
                  <a:cubicBezTo>
                    <a:pt x="544" y="14"/>
                    <a:pt x="550" y="17"/>
                    <a:pt x="552" y="18"/>
                  </a:cubicBezTo>
                  <a:cubicBezTo>
                    <a:pt x="565" y="31"/>
                    <a:pt x="552" y="144"/>
                    <a:pt x="472" y="225"/>
                  </a:cubicBezTo>
                  <a:lnTo>
                    <a:pt x="273" y="406"/>
                  </a:lnTo>
                  <a:close/>
                  <a:moveTo>
                    <a:pt x="396" y="126"/>
                  </a:moveTo>
                  <a:cubicBezTo>
                    <a:pt x="384" y="126"/>
                    <a:pt x="372" y="131"/>
                    <a:pt x="363" y="140"/>
                  </a:cubicBezTo>
                  <a:cubicBezTo>
                    <a:pt x="344" y="158"/>
                    <a:pt x="344" y="189"/>
                    <a:pt x="363" y="207"/>
                  </a:cubicBezTo>
                  <a:cubicBezTo>
                    <a:pt x="372" y="216"/>
                    <a:pt x="384" y="221"/>
                    <a:pt x="396" y="221"/>
                  </a:cubicBezTo>
                  <a:cubicBezTo>
                    <a:pt x="409" y="221"/>
                    <a:pt x="421" y="216"/>
                    <a:pt x="430" y="207"/>
                  </a:cubicBezTo>
                  <a:cubicBezTo>
                    <a:pt x="449" y="189"/>
                    <a:pt x="449" y="158"/>
                    <a:pt x="430" y="140"/>
                  </a:cubicBezTo>
                  <a:cubicBezTo>
                    <a:pt x="421" y="131"/>
                    <a:pt x="409" y="126"/>
                    <a:pt x="396" y="126"/>
                  </a:cubicBezTo>
                  <a:close/>
                  <a:moveTo>
                    <a:pt x="420" y="197"/>
                  </a:moveTo>
                  <a:cubicBezTo>
                    <a:pt x="414" y="204"/>
                    <a:pt x="405" y="207"/>
                    <a:pt x="396" y="207"/>
                  </a:cubicBezTo>
                  <a:cubicBezTo>
                    <a:pt x="387" y="207"/>
                    <a:pt x="379" y="204"/>
                    <a:pt x="373" y="197"/>
                  </a:cubicBezTo>
                  <a:cubicBezTo>
                    <a:pt x="359" y="184"/>
                    <a:pt x="359" y="163"/>
                    <a:pt x="373" y="150"/>
                  </a:cubicBezTo>
                  <a:cubicBezTo>
                    <a:pt x="379" y="143"/>
                    <a:pt x="387" y="140"/>
                    <a:pt x="396" y="140"/>
                  </a:cubicBezTo>
                  <a:cubicBezTo>
                    <a:pt x="405" y="140"/>
                    <a:pt x="414" y="143"/>
                    <a:pt x="420" y="150"/>
                  </a:cubicBezTo>
                  <a:cubicBezTo>
                    <a:pt x="433" y="163"/>
                    <a:pt x="433" y="184"/>
                    <a:pt x="420" y="197"/>
                  </a:cubicBezTo>
                  <a:close/>
                  <a:moveTo>
                    <a:pt x="149" y="468"/>
                  </a:moveTo>
                  <a:cubicBezTo>
                    <a:pt x="154" y="490"/>
                    <a:pt x="147" y="513"/>
                    <a:pt x="128" y="532"/>
                  </a:cubicBezTo>
                  <a:cubicBezTo>
                    <a:pt x="108" y="552"/>
                    <a:pt x="80" y="556"/>
                    <a:pt x="53" y="560"/>
                  </a:cubicBezTo>
                  <a:cubicBezTo>
                    <a:pt x="38" y="562"/>
                    <a:pt x="23" y="564"/>
                    <a:pt x="10" y="569"/>
                  </a:cubicBezTo>
                  <a:cubicBezTo>
                    <a:pt x="9" y="569"/>
                    <a:pt x="9" y="569"/>
                    <a:pt x="8" y="569"/>
                  </a:cubicBezTo>
                  <a:cubicBezTo>
                    <a:pt x="6" y="569"/>
                    <a:pt x="4" y="569"/>
                    <a:pt x="3" y="567"/>
                  </a:cubicBezTo>
                  <a:cubicBezTo>
                    <a:pt x="1" y="566"/>
                    <a:pt x="0" y="563"/>
                    <a:pt x="1" y="560"/>
                  </a:cubicBezTo>
                  <a:cubicBezTo>
                    <a:pt x="4" y="549"/>
                    <a:pt x="6" y="536"/>
                    <a:pt x="8" y="523"/>
                  </a:cubicBezTo>
                  <a:cubicBezTo>
                    <a:pt x="13" y="494"/>
                    <a:pt x="17" y="463"/>
                    <a:pt x="38" y="442"/>
                  </a:cubicBezTo>
                  <a:cubicBezTo>
                    <a:pt x="57" y="423"/>
                    <a:pt x="80" y="416"/>
                    <a:pt x="102" y="422"/>
                  </a:cubicBezTo>
                  <a:cubicBezTo>
                    <a:pt x="105" y="423"/>
                    <a:pt x="108" y="426"/>
                    <a:pt x="107" y="430"/>
                  </a:cubicBezTo>
                  <a:cubicBezTo>
                    <a:pt x="106" y="434"/>
                    <a:pt x="102" y="436"/>
                    <a:pt x="98" y="435"/>
                  </a:cubicBezTo>
                  <a:cubicBezTo>
                    <a:pt x="81" y="431"/>
                    <a:pt x="64" y="436"/>
                    <a:pt x="48" y="452"/>
                  </a:cubicBezTo>
                  <a:cubicBezTo>
                    <a:pt x="30" y="470"/>
                    <a:pt x="26" y="498"/>
                    <a:pt x="22" y="525"/>
                  </a:cubicBezTo>
                  <a:cubicBezTo>
                    <a:pt x="21" y="534"/>
                    <a:pt x="19" y="543"/>
                    <a:pt x="18" y="552"/>
                  </a:cubicBezTo>
                  <a:cubicBezTo>
                    <a:pt x="29" y="549"/>
                    <a:pt x="40" y="547"/>
                    <a:pt x="51" y="546"/>
                  </a:cubicBezTo>
                  <a:cubicBezTo>
                    <a:pt x="77" y="542"/>
                    <a:pt x="101" y="538"/>
                    <a:pt x="118" y="522"/>
                  </a:cubicBezTo>
                  <a:cubicBezTo>
                    <a:pt x="134" y="506"/>
                    <a:pt x="140" y="489"/>
                    <a:pt x="135" y="472"/>
                  </a:cubicBezTo>
                  <a:cubicBezTo>
                    <a:pt x="134" y="468"/>
                    <a:pt x="136" y="464"/>
                    <a:pt x="140" y="463"/>
                  </a:cubicBezTo>
                  <a:cubicBezTo>
                    <a:pt x="144" y="462"/>
                    <a:pt x="148" y="465"/>
                    <a:pt x="149" y="46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7" name="Группа 96"/>
          <p:cNvGrpSpPr/>
          <p:nvPr/>
        </p:nvGrpSpPr>
        <p:grpSpPr>
          <a:xfrm>
            <a:off x="524799" y="1274513"/>
            <a:ext cx="190769" cy="190769"/>
            <a:chOff x="114846" y="4121447"/>
            <a:chExt cx="190769" cy="190769"/>
          </a:xfrm>
        </p:grpSpPr>
        <p:sp>
          <p:nvSpPr>
            <p:cNvPr id="98" name="Овал 97"/>
            <p:cNvSpPr/>
            <p:nvPr/>
          </p:nvSpPr>
          <p:spPr bwMode="auto">
            <a:xfrm>
              <a:off x="114846" y="4121447"/>
              <a:ext cx="190769" cy="19076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900" b="1" dirty="0">
                <a:solidFill>
                  <a:prstClr val="white">
                    <a:lumMod val="50000"/>
                  </a:prstClr>
                </a:solidFill>
                <a:latin typeface="Franklin Gothic Book" pitchFamily="34" charset="0"/>
              </a:endParaRPr>
            </a:p>
          </p:txBody>
        </p:sp>
        <p:sp>
          <p:nvSpPr>
            <p:cNvPr id="99" name="Freeform 105"/>
            <p:cNvSpPr>
              <a:spLocks noEditPoints="1"/>
            </p:cNvSpPr>
            <p:nvPr/>
          </p:nvSpPr>
          <p:spPr bwMode="auto">
            <a:xfrm>
              <a:off x="140467" y="4176623"/>
              <a:ext cx="139525" cy="80415"/>
            </a:xfrm>
            <a:custGeom>
              <a:avLst/>
              <a:gdLst>
                <a:gd name="T0" fmla="*/ 751 w 773"/>
                <a:gd name="T1" fmla="*/ 6 h 445"/>
                <a:gd name="T2" fmla="*/ 751 w 773"/>
                <a:gd name="T3" fmla="*/ 5 h 445"/>
                <a:gd name="T4" fmla="*/ 750 w 773"/>
                <a:gd name="T5" fmla="*/ 3 h 445"/>
                <a:gd name="T6" fmla="*/ 749 w 773"/>
                <a:gd name="T7" fmla="*/ 2 h 445"/>
                <a:gd name="T8" fmla="*/ 747 w 773"/>
                <a:gd name="T9" fmla="*/ 1 h 445"/>
                <a:gd name="T10" fmla="*/ 747 w 773"/>
                <a:gd name="T11" fmla="*/ 1 h 445"/>
                <a:gd name="T12" fmla="*/ 745 w 773"/>
                <a:gd name="T13" fmla="*/ 0 h 445"/>
                <a:gd name="T14" fmla="*/ 744 w 773"/>
                <a:gd name="T15" fmla="*/ 0 h 445"/>
                <a:gd name="T16" fmla="*/ 742 w 773"/>
                <a:gd name="T17" fmla="*/ 1 h 445"/>
                <a:gd name="T18" fmla="*/ 740 w 773"/>
                <a:gd name="T19" fmla="*/ 2 h 445"/>
                <a:gd name="T20" fmla="*/ 626 w 773"/>
                <a:gd name="T21" fmla="*/ 87 h 445"/>
                <a:gd name="T22" fmla="*/ 634 w 773"/>
                <a:gd name="T23" fmla="*/ 99 h 445"/>
                <a:gd name="T24" fmla="*/ 649 w 773"/>
                <a:gd name="T25" fmla="*/ 211 h 445"/>
                <a:gd name="T26" fmla="*/ 581 w 773"/>
                <a:gd name="T27" fmla="*/ 234 h 445"/>
                <a:gd name="T28" fmla="*/ 484 w 773"/>
                <a:gd name="T29" fmla="*/ 165 h 445"/>
                <a:gd name="T30" fmla="*/ 374 w 773"/>
                <a:gd name="T31" fmla="*/ 165 h 445"/>
                <a:gd name="T32" fmla="*/ 331 w 773"/>
                <a:gd name="T33" fmla="*/ 338 h 445"/>
                <a:gd name="T34" fmla="*/ 281 w 773"/>
                <a:gd name="T35" fmla="*/ 345 h 445"/>
                <a:gd name="T36" fmla="*/ 205 w 773"/>
                <a:gd name="T37" fmla="*/ 210 h 445"/>
                <a:gd name="T38" fmla="*/ 95 w 773"/>
                <a:gd name="T39" fmla="*/ 210 h 445"/>
                <a:gd name="T40" fmla="*/ 2 w 773"/>
                <a:gd name="T41" fmla="*/ 385 h 445"/>
                <a:gd name="T42" fmla="*/ 8 w 773"/>
                <a:gd name="T43" fmla="*/ 397 h 445"/>
                <a:gd name="T44" fmla="*/ 120 w 773"/>
                <a:gd name="T45" fmla="*/ 256 h 445"/>
                <a:gd name="T46" fmla="*/ 181 w 773"/>
                <a:gd name="T47" fmla="*/ 255 h 445"/>
                <a:gd name="T48" fmla="*/ 258 w 773"/>
                <a:gd name="T49" fmla="*/ 390 h 445"/>
                <a:gd name="T50" fmla="*/ 368 w 773"/>
                <a:gd name="T51" fmla="*/ 390 h 445"/>
                <a:gd name="T52" fmla="*/ 406 w 773"/>
                <a:gd name="T53" fmla="*/ 215 h 445"/>
                <a:gd name="T54" fmla="*/ 478 w 773"/>
                <a:gd name="T55" fmla="*/ 191 h 445"/>
                <a:gd name="T56" fmla="*/ 573 w 773"/>
                <a:gd name="T57" fmla="*/ 261 h 445"/>
                <a:gd name="T58" fmla="*/ 683 w 773"/>
                <a:gd name="T59" fmla="*/ 261 h 445"/>
                <a:gd name="T60" fmla="*/ 741 w 773"/>
                <a:gd name="T61" fmla="*/ 33 h 445"/>
                <a:gd name="T62" fmla="*/ 765 w 773"/>
                <a:gd name="T63" fmla="*/ 160 h 445"/>
                <a:gd name="T64" fmla="*/ 772 w 773"/>
                <a:gd name="T65" fmla="*/ 152 h 445"/>
                <a:gd name="T66" fmla="*/ 150 w 773"/>
                <a:gd name="T67" fmla="*/ 169 h 445"/>
                <a:gd name="T68" fmla="*/ 177 w 773"/>
                <a:gd name="T69" fmla="*/ 240 h 445"/>
                <a:gd name="T70" fmla="*/ 177 w 773"/>
                <a:gd name="T71" fmla="*/ 240 h 445"/>
                <a:gd name="T72" fmla="*/ 109 w 773"/>
                <a:gd name="T73" fmla="*/ 210 h 445"/>
                <a:gd name="T74" fmla="*/ 313 w 773"/>
                <a:gd name="T75" fmla="*/ 431 h 445"/>
                <a:gd name="T76" fmla="*/ 313 w 773"/>
                <a:gd name="T77" fmla="*/ 349 h 445"/>
                <a:gd name="T78" fmla="*/ 429 w 773"/>
                <a:gd name="T79" fmla="*/ 206 h 445"/>
                <a:gd name="T80" fmla="*/ 429 w 773"/>
                <a:gd name="T81" fmla="*/ 124 h 445"/>
                <a:gd name="T82" fmla="*/ 429 w 773"/>
                <a:gd name="T83" fmla="*/ 206 h 445"/>
                <a:gd name="T84" fmla="*/ 628 w 773"/>
                <a:gd name="T85" fmla="*/ 302 h 445"/>
                <a:gd name="T86" fmla="*/ 628 w 773"/>
                <a:gd name="T87" fmla="*/ 22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73" h="445">
                  <a:moveTo>
                    <a:pt x="772" y="152"/>
                  </a:moveTo>
                  <a:cubicBezTo>
                    <a:pt x="751" y="6"/>
                    <a:pt x="751" y="6"/>
                    <a:pt x="751" y="6"/>
                  </a:cubicBezTo>
                  <a:cubicBezTo>
                    <a:pt x="751" y="6"/>
                    <a:pt x="751" y="6"/>
                    <a:pt x="751" y="6"/>
                  </a:cubicBezTo>
                  <a:cubicBezTo>
                    <a:pt x="751" y="6"/>
                    <a:pt x="751" y="5"/>
                    <a:pt x="751" y="5"/>
                  </a:cubicBezTo>
                  <a:cubicBezTo>
                    <a:pt x="751" y="5"/>
                    <a:pt x="751" y="4"/>
                    <a:pt x="751" y="4"/>
                  </a:cubicBezTo>
                  <a:cubicBezTo>
                    <a:pt x="750" y="4"/>
                    <a:pt x="750" y="4"/>
                    <a:pt x="750" y="3"/>
                  </a:cubicBezTo>
                  <a:cubicBezTo>
                    <a:pt x="750" y="3"/>
                    <a:pt x="750" y="3"/>
                    <a:pt x="750" y="3"/>
                  </a:cubicBezTo>
                  <a:cubicBezTo>
                    <a:pt x="749" y="3"/>
                    <a:pt x="749" y="2"/>
                    <a:pt x="749" y="2"/>
                  </a:cubicBezTo>
                  <a:cubicBezTo>
                    <a:pt x="749" y="2"/>
                    <a:pt x="749" y="2"/>
                    <a:pt x="749" y="2"/>
                  </a:cubicBezTo>
                  <a:cubicBezTo>
                    <a:pt x="748" y="1"/>
                    <a:pt x="748" y="1"/>
                    <a:pt x="747" y="1"/>
                  </a:cubicBezTo>
                  <a:cubicBezTo>
                    <a:pt x="747" y="1"/>
                    <a:pt x="747" y="1"/>
                    <a:pt x="747" y="1"/>
                  </a:cubicBezTo>
                  <a:cubicBezTo>
                    <a:pt x="747" y="1"/>
                    <a:pt x="747" y="1"/>
                    <a:pt x="747" y="1"/>
                  </a:cubicBezTo>
                  <a:cubicBezTo>
                    <a:pt x="747" y="1"/>
                    <a:pt x="747" y="1"/>
                    <a:pt x="747" y="1"/>
                  </a:cubicBezTo>
                  <a:cubicBezTo>
                    <a:pt x="746" y="1"/>
                    <a:pt x="746" y="1"/>
                    <a:pt x="745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45" y="0"/>
                    <a:pt x="744" y="0"/>
                    <a:pt x="744" y="0"/>
                  </a:cubicBezTo>
                  <a:cubicBezTo>
                    <a:pt x="744" y="0"/>
                    <a:pt x="743" y="0"/>
                    <a:pt x="743" y="0"/>
                  </a:cubicBezTo>
                  <a:cubicBezTo>
                    <a:pt x="743" y="1"/>
                    <a:pt x="742" y="1"/>
                    <a:pt x="742" y="1"/>
                  </a:cubicBezTo>
                  <a:cubicBezTo>
                    <a:pt x="742" y="1"/>
                    <a:pt x="742" y="1"/>
                    <a:pt x="742" y="1"/>
                  </a:cubicBezTo>
                  <a:cubicBezTo>
                    <a:pt x="741" y="1"/>
                    <a:pt x="741" y="1"/>
                    <a:pt x="740" y="2"/>
                  </a:cubicBezTo>
                  <a:cubicBezTo>
                    <a:pt x="740" y="2"/>
                    <a:pt x="740" y="2"/>
                    <a:pt x="740" y="2"/>
                  </a:cubicBezTo>
                  <a:cubicBezTo>
                    <a:pt x="626" y="87"/>
                    <a:pt x="626" y="87"/>
                    <a:pt x="626" y="87"/>
                  </a:cubicBezTo>
                  <a:cubicBezTo>
                    <a:pt x="623" y="90"/>
                    <a:pt x="622" y="94"/>
                    <a:pt x="625" y="97"/>
                  </a:cubicBezTo>
                  <a:cubicBezTo>
                    <a:pt x="627" y="100"/>
                    <a:pt x="631" y="101"/>
                    <a:pt x="634" y="99"/>
                  </a:cubicBezTo>
                  <a:cubicBezTo>
                    <a:pt x="728" y="29"/>
                    <a:pt x="728" y="29"/>
                    <a:pt x="728" y="29"/>
                  </a:cubicBezTo>
                  <a:cubicBezTo>
                    <a:pt x="649" y="211"/>
                    <a:pt x="649" y="211"/>
                    <a:pt x="649" y="211"/>
                  </a:cubicBezTo>
                  <a:cubicBezTo>
                    <a:pt x="643" y="208"/>
                    <a:pt x="636" y="206"/>
                    <a:pt x="628" y="206"/>
                  </a:cubicBezTo>
                  <a:cubicBezTo>
                    <a:pt x="608" y="206"/>
                    <a:pt x="590" y="218"/>
                    <a:pt x="581" y="234"/>
                  </a:cubicBezTo>
                  <a:cubicBezTo>
                    <a:pt x="482" y="177"/>
                    <a:pt x="482" y="177"/>
                    <a:pt x="482" y="177"/>
                  </a:cubicBezTo>
                  <a:cubicBezTo>
                    <a:pt x="483" y="173"/>
                    <a:pt x="484" y="169"/>
                    <a:pt x="484" y="165"/>
                  </a:cubicBezTo>
                  <a:cubicBezTo>
                    <a:pt x="484" y="135"/>
                    <a:pt x="459" y="110"/>
                    <a:pt x="429" y="110"/>
                  </a:cubicBezTo>
                  <a:cubicBezTo>
                    <a:pt x="398" y="110"/>
                    <a:pt x="374" y="135"/>
                    <a:pt x="374" y="165"/>
                  </a:cubicBezTo>
                  <a:cubicBezTo>
                    <a:pt x="374" y="183"/>
                    <a:pt x="382" y="198"/>
                    <a:pt x="394" y="208"/>
                  </a:cubicBezTo>
                  <a:cubicBezTo>
                    <a:pt x="331" y="338"/>
                    <a:pt x="331" y="338"/>
                    <a:pt x="331" y="338"/>
                  </a:cubicBezTo>
                  <a:cubicBezTo>
                    <a:pt x="325" y="336"/>
                    <a:pt x="319" y="335"/>
                    <a:pt x="313" y="335"/>
                  </a:cubicBezTo>
                  <a:cubicBezTo>
                    <a:pt x="301" y="335"/>
                    <a:pt x="290" y="338"/>
                    <a:pt x="281" y="345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200" y="236"/>
                    <a:pt x="205" y="223"/>
                    <a:pt x="205" y="210"/>
                  </a:cubicBezTo>
                  <a:cubicBezTo>
                    <a:pt x="205" y="179"/>
                    <a:pt x="180" y="155"/>
                    <a:pt x="150" y="155"/>
                  </a:cubicBezTo>
                  <a:cubicBezTo>
                    <a:pt x="119" y="155"/>
                    <a:pt x="95" y="179"/>
                    <a:pt x="95" y="210"/>
                  </a:cubicBezTo>
                  <a:cubicBezTo>
                    <a:pt x="95" y="224"/>
                    <a:pt x="100" y="237"/>
                    <a:pt x="109" y="247"/>
                  </a:cubicBezTo>
                  <a:cubicBezTo>
                    <a:pt x="2" y="385"/>
                    <a:pt x="2" y="385"/>
                    <a:pt x="2" y="385"/>
                  </a:cubicBezTo>
                  <a:cubicBezTo>
                    <a:pt x="0" y="388"/>
                    <a:pt x="1" y="393"/>
                    <a:pt x="4" y="395"/>
                  </a:cubicBezTo>
                  <a:cubicBezTo>
                    <a:pt x="5" y="396"/>
                    <a:pt x="7" y="397"/>
                    <a:pt x="8" y="397"/>
                  </a:cubicBezTo>
                  <a:cubicBezTo>
                    <a:pt x="10" y="397"/>
                    <a:pt x="12" y="396"/>
                    <a:pt x="14" y="394"/>
                  </a:cubicBezTo>
                  <a:cubicBezTo>
                    <a:pt x="120" y="256"/>
                    <a:pt x="120" y="256"/>
                    <a:pt x="120" y="256"/>
                  </a:cubicBezTo>
                  <a:cubicBezTo>
                    <a:pt x="128" y="262"/>
                    <a:pt x="139" y="265"/>
                    <a:pt x="150" y="265"/>
                  </a:cubicBezTo>
                  <a:cubicBezTo>
                    <a:pt x="161" y="265"/>
                    <a:pt x="172" y="261"/>
                    <a:pt x="181" y="255"/>
                  </a:cubicBezTo>
                  <a:cubicBezTo>
                    <a:pt x="271" y="354"/>
                    <a:pt x="271" y="354"/>
                    <a:pt x="271" y="354"/>
                  </a:cubicBezTo>
                  <a:cubicBezTo>
                    <a:pt x="263" y="364"/>
                    <a:pt x="258" y="376"/>
                    <a:pt x="258" y="390"/>
                  </a:cubicBezTo>
                  <a:cubicBezTo>
                    <a:pt x="258" y="420"/>
                    <a:pt x="283" y="445"/>
                    <a:pt x="313" y="445"/>
                  </a:cubicBezTo>
                  <a:cubicBezTo>
                    <a:pt x="343" y="445"/>
                    <a:pt x="368" y="420"/>
                    <a:pt x="368" y="390"/>
                  </a:cubicBezTo>
                  <a:cubicBezTo>
                    <a:pt x="368" y="371"/>
                    <a:pt x="358" y="354"/>
                    <a:pt x="344" y="344"/>
                  </a:cubicBezTo>
                  <a:cubicBezTo>
                    <a:pt x="406" y="215"/>
                    <a:pt x="406" y="215"/>
                    <a:pt x="406" y="215"/>
                  </a:cubicBezTo>
                  <a:cubicBezTo>
                    <a:pt x="413" y="219"/>
                    <a:pt x="421" y="220"/>
                    <a:pt x="429" y="220"/>
                  </a:cubicBezTo>
                  <a:cubicBezTo>
                    <a:pt x="450" y="220"/>
                    <a:pt x="468" y="208"/>
                    <a:pt x="478" y="191"/>
                  </a:cubicBezTo>
                  <a:cubicBezTo>
                    <a:pt x="575" y="247"/>
                    <a:pt x="575" y="247"/>
                    <a:pt x="575" y="247"/>
                  </a:cubicBezTo>
                  <a:cubicBezTo>
                    <a:pt x="574" y="252"/>
                    <a:pt x="573" y="256"/>
                    <a:pt x="573" y="261"/>
                  </a:cubicBezTo>
                  <a:cubicBezTo>
                    <a:pt x="573" y="292"/>
                    <a:pt x="598" y="316"/>
                    <a:pt x="628" y="316"/>
                  </a:cubicBezTo>
                  <a:cubicBezTo>
                    <a:pt x="659" y="316"/>
                    <a:pt x="683" y="292"/>
                    <a:pt x="683" y="261"/>
                  </a:cubicBezTo>
                  <a:cubicBezTo>
                    <a:pt x="683" y="244"/>
                    <a:pt x="675" y="228"/>
                    <a:pt x="662" y="218"/>
                  </a:cubicBezTo>
                  <a:cubicBezTo>
                    <a:pt x="741" y="33"/>
                    <a:pt x="741" y="33"/>
                    <a:pt x="741" y="33"/>
                  </a:cubicBezTo>
                  <a:cubicBezTo>
                    <a:pt x="758" y="154"/>
                    <a:pt x="758" y="154"/>
                    <a:pt x="758" y="154"/>
                  </a:cubicBezTo>
                  <a:cubicBezTo>
                    <a:pt x="759" y="158"/>
                    <a:pt x="762" y="160"/>
                    <a:pt x="765" y="160"/>
                  </a:cubicBezTo>
                  <a:cubicBezTo>
                    <a:pt x="766" y="160"/>
                    <a:pt x="766" y="160"/>
                    <a:pt x="766" y="160"/>
                  </a:cubicBezTo>
                  <a:cubicBezTo>
                    <a:pt x="770" y="160"/>
                    <a:pt x="773" y="156"/>
                    <a:pt x="772" y="152"/>
                  </a:cubicBezTo>
                  <a:close/>
                  <a:moveTo>
                    <a:pt x="109" y="210"/>
                  </a:moveTo>
                  <a:cubicBezTo>
                    <a:pt x="109" y="187"/>
                    <a:pt x="127" y="169"/>
                    <a:pt x="150" y="169"/>
                  </a:cubicBezTo>
                  <a:cubicBezTo>
                    <a:pt x="172" y="169"/>
                    <a:pt x="191" y="187"/>
                    <a:pt x="191" y="210"/>
                  </a:cubicBezTo>
                  <a:cubicBezTo>
                    <a:pt x="191" y="222"/>
                    <a:pt x="186" y="233"/>
                    <a:pt x="177" y="240"/>
                  </a:cubicBezTo>
                  <a:cubicBezTo>
                    <a:pt x="177" y="240"/>
                    <a:pt x="177" y="240"/>
                    <a:pt x="177" y="240"/>
                  </a:cubicBezTo>
                  <a:cubicBezTo>
                    <a:pt x="177" y="240"/>
                    <a:pt x="177" y="240"/>
                    <a:pt x="177" y="240"/>
                  </a:cubicBezTo>
                  <a:cubicBezTo>
                    <a:pt x="170" y="247"/>
                    <a:pt x="160" y="251"/>
                    <a:pt x="150" y="251"/>
                  </a:cubicBezTo>
                  <a:cubicBezTo>
                    <a:pt x="127" y="251"/>
                    <a:pt x="109" y="232"/>
                    <a:pt x="109" y="210"/>
                  </a:cubicBezTo>
                  <a:close/>
                  <a:moveTo>
                    <a:pt x="354" y="390"/>
                  </a:moveTo>
                  <a:cubicBezTo>
                    <a:pt x="354" y="412"/>
                    <a:pt x="336" y="431"/>
                    <a:pt x="313" y="431"/>
                  </a:cubicBezTo>
                  <a:cubicBezTo>
                    <a:pt x="290" y="431"/>
                    <a:pt x="272" y="412"/>
                    <a:pt x="272" y="390"/>
                  </a:cubicBezTo>
                  <a:cubicBezTo>
                    <a:pt x="272" y="367"/>
                    <a:pt x="290" y="349"/>
                    <a:pt x="313" y="349"/>
                  </a:cubicBezTo>
                  <a:cubicBezTo>
                    <a:pt x="336" y="349"/>
                    <a:pt x="354" y="367"/>
                    <a:pt x="354" y="390"/>
                  </a:cubicBezTo>
                  <a:close/>
                  <a:moveTo>
                    <a:pt x="429" y="206"/>
                  </a:moveTo>
                  <a:cubicBezTo>
                    <a:pt x="406" y="206"/>
                    <a:pt x="388" y="188"/>
                    <a:pt x="388" y="165"/>
                  </a:cubicBezTo>
                  <a:cubicBezTo>
                    <a:pt x="388" y="143"/>
                    <a:pt x="406" y="124"/>
                    <a:pt x="429" y="124"/>
                  </a:cubicBezTo>
                  <a:cubicBezTo>
                    <a:pt x="451" y="124"/>
                    <a:pt x="470" y="143"/>
                    <a:pt x="470" y="165"/>
                  </a:cubicBezTo>
                  <a:cubicBezTo>
                    <a:pt x="470" y="188"/>
                    <a:pt x="451" y="206"/>
                    <a:pt x="429" y="206"/>
                  </a:cubicBezTo>
                  <a:close/>
                  <a:moveTo>
                    <a:pt x="669" y="261"/>
                  </a:moveTo>
                  <a:cubicBezTo>
                    <a:pt x="669" y="284"/>
                    <a:pt x="651" y="302"/>
                    <a:pt x="628" y="302"/>
                  </a:cubicBezTo>
                  <a:cubicBezTo>
                    <a:pt x="606" y="302"/>
                    <a:pt x="587" y="284"/>
                    <a:pt x="587" y="261"/>
                  </a:cubicBezTo>
                  <a:cubicBezTo>
                    <a:pt x="587" y="239"/>
                    <a:pt x="606" y="220"/>
                    <a:pt x="628" y="220"/>
                  </a:cubicBezTo>
                  <a:cubicBezTo>
                    <a:pt x="651" y="220"/>
                    <a:pt x="669" y="239"/>
                    <a:pt x="669" y="261"/>
                  </a:cubicBezTo>
                  <a:close/>
                </a:path>
              </a:pathLst>
            </a:custGeom>
            <a:solidFill>
              <a:schemeClr val="accent4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0" name="Группа 99"/>
          <p:cNvGrpSpPr/>
          <p:nvPr/>
        </p:nvGrpSpPr>
        <p:grpSpPr>
          <a:xfrm>
            <a:off x="10051008" y="1261648"/>
            <a:ext cx="190769" cy="190769"/>
            <a:chOff x="114846" y="4121447"/>
            <a:chExt cx="190769" cy="190769"/>
          </a:xfrm>
        </p:grpSpPr>
        <p:sp>
          <p:nvSpPr>
            <p:cNvPr id="101" name="Овал 100"/>
            <p:cNvSpPr/>
            <p:nvPr/>
          </p:nvSpPr>
          <p:spPr bwMode="auto">
            <a:xfrm>
              <a:off x="114846" y="4121447"/>
              <a:ext cx="190769" cy="19076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900" b="1" dirty="0">
                <a:solidFill>
                  <a:prstClr val="white">
                    <a:lumMod val="50000"/>
                  </a:prstClr>
                </a:solidFill>
                <a:latin typeface="Franklin Gothic Book" pitchFamily="34" charset="0"/>
              </a:endParaRPr>
            </a:p>
          </p:txBody>
        </p:sp>
        <p:sp>
          <p:nvSpPr>
            <p:cNvPr id="102" name="Freeform 105"/>
            <p:cNvSpPr>
              <a:spLocks noEditPoints="1"/>
            </p:cNvSpPr>
            <p:nvPr/>
          </p:nvSpPr>
          <p:spPr bwMode="auto">
            <a:xfrm>
              <a:off x="140467" y="4176623"/>
              <a:ext cx="139525" cy="80415"/>
            </a:xfrm>
            <a:custGeom>
              <a:avLst/>
              <a:gdLst>
                <a:gd name="T0" fmla="*/ 751 w 773"/>
                <a:gd name="T1" fmla="*/ 6 h 445"/>
                <a:gd name="T2" fmla="*/ 751 w 773"/>
                <a:gd name="T3" fmla="*/ 5 h 445"/>
                <a:gd name="T4" fmla="*/ 750 w 773"/>
                <a:gd name="T5" fmla="*/ 3 h 445"/>
                <a:gd name="T6" fmla="*/ 749 w 773"/>
                <a:gd name="T7" fmla="*/ 2 h 445"/>
                <a:gd name="T8" fmla="*/ 747 w 773"/>
                <a:gd name="T9" fmla="*/ 1 h 445"/>
                <a:gd name="T10" fmla="*/ 747 w 773"/>
                <a:gd name="T11" fmla="*/ 1 h 445"/>
                <a:gd name="T12" fmla="*/ 745 w 773"/>
                <a:gd name="T13" fmla="*/ 0 h 445"/>
                <a:gd name="T14" fmla="*/ 744 w 773"/>
                <a:gd name="T15" fmla="*/ 0 h 445"/>
                <a:gd name="T16" fmla="*/ 742 w 773"/>
                <a:gd name="T17" fmla="*/ 1 h 445"/>
                <a:gd name="T18" fmla="*/ 740 w 773"/>
                <a:gd name="T19" fmla="*/ 2 h 445"/>
                <a:gd name="T20" fmla="*/ 626 w 773"/>
                <a:gd name="T21" fmla="*/ 87 h 445"/>
                <a:gd name="T22" fmla="*/ 634 w 773"/>
                <a:gd name="T23" fmla="*/ 99 h 445"/>
                <a:gd name="T24" fmla="*/ 649 w 773"/>
                <a:gd name="T25" fmla="*/ 211 h 445"/>
                <a:gd name="T26" fmla="*/ 581 w 773"/>
                <a:gd name="T27" fmla="*/ 234 h 445"/>
                <a:gd name="T28" fmla="*/ 484 w 773"/>
                <a:gd name="T29" fmla="*/ 165 h 445"/>
                <a:gd name="T30" fmla="*/ 374 w 773"/>
                <a:gd name="T31" fmla="*/ 165 h 445"/>
                <a:gd name="T32" fmla="*/ 331 w 773"/>
                <a:gd name="T33" fmla="*/ 338 h 445"/>
                <a:gd name="T34" fmla="*/ 281 w 773"/>
                <a:gd name="T35" fmla="*/ 345 h 445"/>
                <a:gd name="T36" fmla="*/ 205 w 773"/>
                <a:gd name="T37" fmla="*/ 210 h 445"/>
                <a:gd name="T38" fmla="*/ 95 w 773"/>
                <a:gd name="T39" fmla="*/ 210 h 445"/>
                <a:gd name="T40" fmla="*/ 2 w 773"/>
                <a:gd name="T41" fmla="*/ 385 h 445"/>
                <a:gd name="T42" fmla="*/ 8 w 773"/>
                <a:gd name="T43" fmla="*/ 397 h 445"/>
                <a:gd name="T44" fmla="*/ 120 w 773"/>
                <a:gd name="T45" fmla="*/ 256 h 445"/>
                <a:gd name="T46" fmla="*/ 181 w 773"/>
                <a:gd name="T47" fmla="*/ 255 h 445"/>
                <a:gd name="T48" fmla="*/ 258 w 773"/>
                <a:gd name="T49" fmla="*/ 390 h 445"/>
                <a:gd name="T50" fmla="*/ 368 w 773"/>
                <a:gd name="T51" fmla="*/ 390 h 445"/>
                <a:gd name="T52" fmla="*/ 406 w 773"/>
                <a:gd name="T53" fmla="*/ 215 h 445"/>
                <a:gd name="T54" fmla="*/ 478 w 773"/>
                <a:gd name="T55" fmla="*/ 191 h 445"/>
                <a:gd name="T56" fmla="*/ 573 w 773"/>
                <a:gd name="T57" fmla="*/ 261 h 445"/>
                <a:gd name="T58" fmla="*/ 683 w 773"/>
                <a:gd name="T59" fmla="*/ 261 h 445"/>
                <a:gd name="T60" fmla="*/ 741 w 773"/>
                <a:gd name="T61" fmla="*/ 33 h 445"/>
                <a:gd name="T62" fmla="*/ 765 w 773"/>
                <a:gd name="T63" fmla="*/ 160 h 445"/>
                <a:gd name="T64" fmla="*/ 772 w 773"/>
                <a:gd name="T65" fmla="*/ 152 h 445"/>
                <a:gd name="T66" fmla="*/ 150 w 773"/>
                <a:gd name="T67" fmla="*/ 169 h 445"/>
                <a:gd name="T68" fmla="*/ 177 w 773"/>
                <a:gd name="T69" fmla="*/ 240 h 445"/>
                <a:gd name="T70" fmla="*/ 177 w 773"/>
                <a:gd name="T71" fmla="*/ 240 h 445"/>
                <a:gd name="T72" fmla="*/ 109 w 773"/>
                <a:gd name="T73" fmla="*/ 210 h 445"/>
                <a:gd name="T74" fmla="*/ 313 w 773"/>
                <a:gd name="T75" fmla="*/ 431 h 445"/>
                <a:gd name="T76" fmla="*/ 313 w 773"/>
                <a:gd name="T77" fmla="*/ 349 h 445"/>
                <a:gd name="T78" fmla="*/ 429 w 773"/>
                <a:gd name="T79" fmla="*/ 206 h 445"/>
                <a:gd name="T80" fmla="*/ 429 w 773"/>
                <a:gd name="T81" fmla="*/ 124 h 445"/>
                <a:gd name="T82" fmla="*/ 429 w 773"/>
                <a:gd name="T83" fmla="*/ 206 h 445"/>
                <a:gd name="T84" fmla="*/ 628 w 773"/>
                <a:gd name="T85" fmla="*/ 302 h 445"/>
                <a:gd name="T86" fmla="*/ 628 w 773"/>
                <a:gd name="T87" fmla="*/ 22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73" h="445">
                  <a:moveTo>
                    <a:pt x="772" y="152"/>
                  </a:moveTo>
                  <a:cubicBezTo>
                    <a:pt x="751" y="6"/>
                    <a:pt x="751" y="6"/>
                    <a:pt x="751" y="6"/>
                  </a:cubicBezTo>
                  <a:cubicBezTo>
                    <a:pt x="751" y="6"/>
                    <a:pt x="751" y="6"/>
                    <a:pt x="751" y="6"/>
                  </a:cubicBezTo>
                  <a:cubicBezTo>
                    <a:pt x="751" y="6"/>
                    <a:pt x="751" y="5"/>
                    <a:pt x="751" y="5"/>
                  </a:cubicBezTo>
                  <a:cubicBezTo>
                    <a:pt x="751" y="5"/>
                    <a:pt x="751" y="4"/>
                    <a:pt x="751" y="4"/>
                  </a:cubicBezTo>
                  <a:cubicBezTo>
                    <a:pt x="750" y="4"/>
                    <a:pt x="750" y="4"/>
                    <a:pt x="750" y="3"/>
                  </a:cubicBezTo>
                  <a:cubicBezTo>
                    <a:pt x="750" y="3"/>
                    <a:pt x="750" y="3"/>
                    <a:pt x="750" y="3"/>
                  </a:cubicBezTo>
                  <a:cubicBezTo>
                    <a:pt x="749" y="3"/>
                    <a:pt x="749" y="2"/>
                    <a:pt x="749" y="2"/>
                  </a:cubicBezTo>
                  <a:cubicBezTo>
                    <a:pt x="749" y="2"/>
                    <a:pt x="749" y="2"/>
                    <a:pt x="749" y="2"/>
                  </a:cubicBezTo>
                  <a:cubicBezTo>
                    <a:pt x="748" y="1"/>
                    <a:pt x="748" y="1"/>
                    <a:pt x="747" y="1"/>
                  </a:cubicBezTo>
                  <a:cubicBezTo>
                    <a:pt x="747" y="1"/>
                    <a:pt x="747" y="1"/>
                    <a:pt x="747" y="1"/>
                  </a:cubicBezTo>
                  <a:cubicBezTo>
                    <a:pt x="747" y="1"/>
                    <a:pt x="747" y="1"/>
                    <a:pt x="747" y="1"/>
                  </a:cubicBezTo>
                  <a:cubicBezTo>
                    <a:pt x="747" y="1"/>
                    <a:pt x="747" y="1"/>
                    <a:pt x="747" y="1"/>
                  </a:cubicBezTo>
                  <a:cubicBezTo>
                    <a:pt x="746" y="1"/>
                    <a:pt x="746" y="1"/>
                    <a:pt x="745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45" y="0"/>
                    <a:pt x="744" y="0"/>
                    <a:pt x="744" y="0"/>
                  </a:cubicBezTo>
                  <a:cubicBezTo>
                    <a:pt x="744" y="0"/>
                    <a:pt x="743" y="0"/>
                    <a:pt x="743" y="0"/>
                  </a:cubicBezTo>
                  <a:cubicBezTo>
                    <a:pt x="743" y="1"/>
                    <a:pt x="742" y="1"/>
                    <a:pt x="742" y="1"/>
                  </a:cubicBezTo>
                  <a:cubicBezTo>
                    <a:pt x="742" y="1"/>
                    <a:pt x="742" y="1"/>
                    <a:pt x="742" y="1"/>
                  </a:cubicBezTo>
                  <a:cubicBezTo>
                    <a:pt x="741" y="1"/>
                    <a:pt x="741" y="1"/>
                    <a:pt x="740" y="2"/>
                  </a:cubicBezTo>
                  <a:cubicBezTo>
                    <a:pt x="740" y="2"/>
                    <a:pt x="740" y="2"/>
                    <a:pt x="740" y="2"/>
                  </a:cubicBezTo>
                  <a:cubicBezTo>
                    <a:pt x="626" y="87"/>
                    <a:pt x="626" y="87"/>
                    <a:pt x="626" y="87"/>
                  </a:cubicBezTo>
                  <a:cubicBezTo>
                    <a:pt x="623" y="90"/>
                    <a:pt x="622" y="94"/>
                    <a:pt x="625" y="97"/>
                  </a:cubicBezTo>
                  <a:cubicBezTo>
                    <a:pt x="627" y="100"/>
                    <a:pt x="631" y="101"/>
                    <a:pt x="634" y="99"/>
                  </a:cubicBezTo>
                  <a:cubicBezTo>
                    <a:pt x="728" y="29"/>
                    <a:pt x="728" y="29"/>
                    <a:pt x="728" y="29"/>
                  </a:cubicBezTo>
                  <a:cubicBezTo>
                    <a:pt x="649" y="211"/>
                    <a:pt x="649" y="211"/>
                    <a:pt x="649" y="211"/>
                  </a:cubicBezTo>
                  <a:cubicBezTo>
                    <a:pt x="643" y="208"/>
                    <a:pt x="636" y="206"/>
                    <a:pt x="628" y="206"/>
                  </a:cubicBezTo>
                  <a:cubicBezTo>
                    <a:pt x="608" y="206"/>
                    <a:pt x="590" y="218"/>
                    <a:pt x="581" y="234"/>
                  </a:cubicBezTo>
                  <a:cubicBezTo>
                    <a:pt x="482" y="177"/>
                    <a:pt x="482" y="177"/>
                    <a:pt x="482" y="177"/>
                  </a:cubicBezTo>
                  <a:cubicBezTo>
                    <a:pt x="483" y="173"/>
                    <a:pt x="484" y="169"/>
                    <a:pt x="484" y="165"/>
                  </a:cubicBezTo>
                  <a:cubicBezTo>
                    <a:pt x="484" y="135"/>
                    <a:pt x="459" y="110"/>
                    <a:pt x="429" y="110"/>
                  </a:cubicBezTo>
                  <a:cubicBezTo>
                    <a:pt x="398" y="110"/>
                    <a:pt x="374" y="135"/>
                    <a:pt x="374" y="165"/>
                  </a:cubicBezTo>
                  <a:cubicBezTo>
                    <a:pt x="374" y="183"/>
                    <a:pt x="382" y="198"/>
                    <a:pt x="394" y="208"/>
                  </a:cubicBezTo>
                  <a:cubicBezTo>
                    <a:pt x="331" y="338"/>
                    <a:pt x="331" y="338"/>
                    <a:pt x="331" y="338"/>
                  </a:cubicBezTo>
                  <a:cubicBezTo>
                    <a:pt x="325" y="336"/>
                    <a:pt x="319" y="335"/>
                    <a:pt x="313" y="335"/>
                  </a:cubicBezTo>
                  <a:cubicBezTo>
                    <a:pt x="301" y="335"/>
                    <a:pt x="290" y="338"/>
                    <a:pt x="281" y="345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200" y="236"/>
                    <a:pt x="205" y="223"/>
                    <a:pt x="205" y="210"/>
                  </a:cubicBezTo>
                  <a:cubicBezTo>
                    <a:pt x="205" y="179"/>
                    <a:pt x="180" y="155"/>
                    <a:pt x="150" y="155"/>
                  </a:cubicBezTo>
                  <a:cubicBezTo>
                    <a:pt x="119" y="155"/>
                    <a:pt x="95" y="179"/>
                    <a:pt x="95" y="210"/>
                  </a:cubicBezTo>
                  <a:cubicBezTo>
                    <a:pt x="95" y="224"/>
                    <a:pt x="100" y="237"/>
                    <a:pt x="109" y="247"/>
                  </a:cubicBezTo>
                  <a:cubicBezTo>
                    <a:pt x="2" y="385"/>
                    <a:pt x="2" y="385"/>
                    <a:pt x="2" y="385"/>
                  </a:cubicBezTo>
                  <a:cubicBezTo>
                    <a:pt x="0" y="388"/>
                    <a:pt x="1" y="393"/>
                    <a:pt x="4" y="395"/>
                  </a:cubicBezTo>
                  <a:cubicBezTo>
                    <a:pt x="5" y="396"/>
                    <a:pt x="7" y="397"/>
                    <a:pt x="8" y="397"/>
                  </a:cubicBezTo>
                  <a:cubicBezTo>
                    <a:pt x="10" y="397"/>
                    <a:pt x="12" y="396"/>
                    <a:pt x="14" y="394"/>
                  </a:cubicBezTo>
                  <a:cubicBezTo>
                    <a:pt x="120" y="256"/>
                    <a:pt x="120" y="256"/>
                    <a:pt x="120" y="256"/>
                  </a:cubicBezTo>
                  <a:cubicBezTo>
                    <a:pt x="128" y="262"/>
                    <a:pt x="139" y="265"/>
                    <a:pt x="150" y="265"/>
                  </a:cubicBezTo>
                  <a:cubicBezTo>
                    <a:pt x="161" y="265"/>
                    <a:pt x="172" y="261"/>
                    <a:pt x="181" y="255"/>
                  </a:cubicBezTo>
                  <a:cubicBezTo>
                    <a:pt x="271" y="354"/>
                    <a:pt x="271" y="354"/>
                    <a:pt x="271" y="354"/>
                  </a:cubicBezTo>
                  <a:cubicBezTo>
                    <a:pt x="263" y="364"/>
                    <a:pt x="258" y="376"/>
                    <a:pt x="258" y="390"/>
                  </a:cubicBezTo>
                  <a:cubicBezTo>
                    <a:pt x="258" y="420"/>
                    <a:pt x="283" y="445"/>
                    <a:pt x="313" y="445"/>
                  </a:cubicBezTo>
                  <a:cubicBezTo>
                    <a:pt x="343" y="445"/>
                    <a:pt x="368" y="420"/>
                    <a:pt x="368" y="390"/>
                  </a:cubicBezTo>
                  <a:cubicBezTo>
                    <a:pt x="368" y="371"/>
                    <a:pt x="358" y="354"/>
                    <a:pt x="344" y="344"/>
                  </a:cubicBezTo>
                  <a:cubicBezTo>
                    <a:pt x="406" y="215"/>
                    <a:pt x="406" y="215"/>
                    <a:pt x="406" y="215"/>
                  </a:cubicBezTo>
                  <a:cubicBezTo>
                    <a:pt x="413" y="219"/>
                    <a:pt x="421" y="220"/>
                    <a:pt x="429" y="220"/>
                  </a:cubicBezTo>
                  <a:cubicBezTo>
                    <a:pt x="450" y="220"/>
                    <a:pt x="468" y="208"/>
                    <a:pt x="478" y="191"/>
                  </a:cubicBezTo>
                  <a:cubicBezTo>
                    <a:pt x="575" y="247"/>
                    <a:pt x="575" y="247"/>
                    <a:pt x="575" y="247"/>
                  </a:cubicBezTo>
                  <a:cubicBezTo>
                    <a:pt x="574" y="252"/>
                    <a:pt x="573" y="256"/>
                    <a:pt x="573" y="261"/>
                  </a:cubicBezTo>
                  <a:cubicBezTo>
                    <a:pt x="573" y="292"/>
                    <a:pt x="598" y="316"/>
                    <a:pt x="628" y="316"/>
                  </a:cubicBezTo>
                  <a:cubicBezTo>
                    <a:pt x="659" y="316"/>
                    <a:pt x="683" y="292"/>
                    <a:pt x="683" y="261"/>
                  </a:cubicBezTo>
                  <a:cubicBezTo>
                    <a:pt x="683" y="244"/>
                    <a:pt x="675" y="228"/>
                    <a:pt x="662" y="218"/>
                  </a:cubicBezTo>
                  <a:cubicBezTo>
                    <a:pt x="741" y="33"/>
                    <a:pt x="741" y="33"/>
                    <a:pt x="741" y="33"/>
                  </a:cubicBezTo>
                  <a:cubicBezTo>
                    <a:pt x="758" y="154"/>
                    <a:pt x="758" y="154"/>
                    <a:pt x="758" y="154"/>
                  </a:cubicBezTo>
                  <a:cubicBezTo>
                    <a:pt x="759" y="158"/>
                    <a:pt x="762" y="160"/>
                    <a:pt x="765" y="160"/>
                  </a:cubicBezTo>
                  <a:cubicBezTo>
                    <a:pt x="766" y="160"/>
                    <a:pt x="766" y="160"/>
                    <a:pt x="766" y="160"/>
                  </a:cubicBezTo>
                  <a:cubicBezTo>
                    <a:pt x="770" y="160"/>
                    <a:pt x="773" y="156"/>
                    <a:pt x="772" y="152"/>
                  </a:cubicBezTo>
                  <a:close/>
                  <a:moveTo>
                    <a:pt x="109" y="210"/>
                  </a:moveTo>
                  <a:cubicBezTo>
                    <a:pt x="109" y="187"/>
                    <a:pt x="127" y="169"/>
                    <a:pt x="150" y="169"/>
                  </a:cubicBezTo>
                  <a:cubicBezTo>
                    <a:pt x="172" y="169"/>
                    <a:pt x="191" y="187"/>
                    <a:pt x="191" y="210"/>
                  </a:cubicBezTo>
                  <a:cubicBezTo>
                    <a:pt x="191" y="222"/>
                    <a:pt x="186" y="233"/>
                    <a:pt x="177" y="240"/>
                  </a:cubicBezTo>
                  <a:cubicBezTo>
                    <a:pt x="177" y="240"/>
                    <a:pt x="177" y="240"/>
                    <a:pt x="177" y="240"/>
                  </a:cubicBezTo>
                  <a:cubicBezTo>
                    <a:pt x="177" y="240"/>
                    <a:pt x="177" y="240"/>
                    <a:pt x="177" y="240"/>
                  </a:cubicBezTo>
                  <a:cubicBezTo>
                    <a:pt x="170" y="247"/>
                    <a:pt x="160" y="251"/>
                    <a:pt x="150" y="251"/>
                  </a:cubicBezTo>
                  <a:cubicBezTo>
                    <a:pt x="127" y="251"/>
                    <a:pt x="109" y="232"/>
                    <a:pt x="109" y="210"/>
                  </a:cubicBezTo>
                  <a:close/>
                  <a:moveTo>
                    <a:pt x="354" y="390"/>
                  </a:moveTo>
                  <a:cubicBezTo>
                    <a:pt x="354" y="412"/>
                    <a:pt x="336" y="431"/>
                    <a:pt x="313" y="431"/>
                  </a:cubicBezTo>
                  <a:cubicBezTo>
                    <a:pt x="290" y="431"/>
                    <a:pt x="272" y="412"/>
                    <a:pt x="272" y="390"/>
                  </a:cubicBezTo>
                  <a:cubicBezTo>
                    <a:pt x="272" y="367"/>
                    <a:pt x="290" y="349"/>
                    <a:pt x="313" y="349"/>
                  </a:cubicBezTo>
                  <a:cubicBezTo>
                    <a:pt x="336" y="349"/>
                    <a:pt x="354" y="367"/>
                    <a:pt x="354" y="390"/>
                  </a:cubicBezTo>
                  <a:close/>
                  <a:moveTo>
                    <a:pt x="429" y="206"/>
                  </a:moveTo>
                  <a:cubicBezTo>
                    <a:pt x="406" y="206"/>
                    <a:pt x="388" y="188"/>
                    <a:pt x="388" y="165"/>
                  </a:cubicBezTo>
                  <a:cubicBezTo>
                    <a:pt x="388" y="143"/>
                    <a:pt x="406" y="124"/>
                    <a:pt x="429" y="124"/>
                  </a:cubicBezTo>
                  <a:cubicBezTo>
                    <a:pt x="451" y="124"/>
                    <a:pt x="470" y="143"/>
                    <a:pt x="470" y="165"/>
                  </a:cubicBezTo>
                  <a:cubicBezTo>
                    <a:pt x="470" y="188"/>
                    <a:pt x="451" y="206"/>
                    <a:pt x="429" y="206"/>
                  </a:cubicBezTo>
                  <a:close/>
                  <a:moveTo>
                    <a:pt x="669" y="261"/>
                  </a:moveTo>
                  <a:cubicBezTo>
                    <a:pt x="669" y="284"/>
                    <a:pt x="651" y="302"/>
                    <a:pt x="628" y="302"/>
                  </a:cubicBezTo>
                  <a:cubicBezTo>
                    <a:pt x="606" y="302"/>
                    <a:pt x="587" y="284"/>
                    <a:pt x="587" y="261"/>
                  </a:cubicBezTo>
                  <a:cubicBezTo>
                    <a:pt x="587" y="239"/>
                    <a:pt x="606" y="220"/>
                    <a:pt x="628" y="220"/>
                  </a:cubicBezTo>
                  <a:cubicBezTo>
                    <a:pt x="651" y="220"/>
                    <a:pt x="669" y="239"/>
                    <a:pt x="669" y="261"/>
                  </a:cubicBezTo>
                  <a:close/>
                </a:path>
              </a:pathLst>
            </a:custGeom>
            <a:solidFill>
              <a:schemeClr val="accent4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3" name="Группа 102"/>
          <p:cNvGrpSpPr/>
          <p:nvPr/>
        </p:nvGrpSpPr>
        <p:grpSpPr>
          <a:xfrm>
            <a:off x="9080645" y="5164839"/>
            <a:ext cx="190769" cy="190769"/>
            <a:chOff x="114846" y="4121447"/>
            <a:chExt cx="190769" cy="190769"/>
          </a:xfrm>
        </p:grpSpPr>
        <p:sp>
          <p:nvSpPr>
            <p:cNvPr id="104" name="Овал 103"/>
            <p:cNvSpPr/>
            <p:nvPr/>
          </p:nvSpPr>
          <p:spPr bwMode="auto">
            <a:xfrm>
              <a:off x="114846" y="4121447"/>
              <a:ext cx="190769" cy="19076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900" b="1" dirty="0">
                <a:solidFill>
                  <a:prstClr val="white">
                    <a:lumMod val="50000"/>
                  </a:prstClr>
                </a:solidFill>
                <a:latin typeface="Franklin Gothic Book" pitchFamily="34" charset="0"/>
              </a:endParaRPr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40467" y="4176623"/>
              <a:ext cx="139525" cy="80415"/>
            </a:xfrm>
            <a:custGeom>
              <a:avLst/>
              <a:gdLst>
                <a:gd name="T0" fmla="*/ 751 w 773"/>
                <a:gd name="T1" fmla="*/ 6 h 445"/>
                <a:gd name="T2" fmla="*/ 751 w 773"/>
                <a:gd name="T3" fmla="*/ 5 h 445"/>
                <a:gd name="T4" fmla="*/ 750 w 773"/>
                <a:gd name="T5" fmla="*/ 3 h 445"/>
                <a:gd name="T6" fmla="*/ 749 w 773"/>
                <a:gd name="T7" fmla="*/ 2 h 445"/>
                <a:gd name="T8" fmla="*/ 747 w 773"/>
                <a:gd name="T9" fmla="*/ 1 h 445"/>
                <a:gd name="T10" fmla="*/ 747 w 773"/>
                <a:gd name="T11" fmla="*/ 1 h 445"/>
                <a:gd name="T12" fmla="*/ 745 w 773"/>
                <a:gd name="T13" fmla="*/ 0 h 445"/>
                <a:gd name="T14" fmla="*/ 744 w 773"/>
                <a:gd name="T15" fmla="*/ 0 h 445"/>
                <a:gd name="T16" fmla="*/ 742 w 773"/>
                <a:gd name="T17" fmla="*/ 1 h 445"/>
                <a:gd name="T18" fmla="*/ 740 w 773"/>
                <a:gd name="T19" fmla="*/ 2 h 445"/>
                <a:gd name="T20" fmla="*/ 626 w 773"/>
                <a:gd name="T21" fmla="*/ 87 h 445"/>
                <a:gd name="T22" fmla="*/ 634 w 773"/>
                <a:gd name="T23" fmla="*/ 99 h 445"/>
                <a:gd name="T24" fmla="*/ 649 w 773"/>
                <a:gd name="T25" fmla="*/ 211 h 445"/>
                <a:gd name="T26" fmla="*/ 581 w 773"/>
                <a:gd name="T27" fmla="*/ 234 h 445"/>
                <a:gd name="T28" fmla="*/ 484 w 773"/>
                <a:gd name="T29" fmla="*/ 165 h 445"/>
                <a:gd name="T30" fmla="*/ 374 w 773"/>
                <a:gd name="T31" fmla="*/ 165 h 445"/>
                <a:gd name="T32" fmla="*/ 331 w 773"/>
                <a:gd name="T33" fmla="*/ 338 h 445"/>
                <a:gd name="T34" fmla="*/ 281 w 773"/>
                <a:gd name="T35" fmla="*/ 345 h 445"/>
                <a:gd name="T36" fmla="*/ 205 w 773"/>
                <a:gd name="T37" fmla="*/ 210 h 445"/>
                <a:gd name="T38" fmla="*/ 95 w 773"/>
                <a:gd name="T39" fmla="*/ 210 h 445"/>
                <a:gd name="T40" fmla="*/ 2 w 773"/>
                <a:gd name="T41" fmla="*/ 385 h 445"/>
                <a:gd name="T42" fmla="*/ 8 w 773"/>
                <a:gd name="T43" fmla="*/ 397 h 445"/>
                <a:gd name="T44" fmla="*/ 120 w 773"/>
                <a:gd name="T45" fmla="*/ 256 h 445"/>
                <a:gd name="T46" fmla="*/ 181 w 773"/>
                <a:gd name="T47" fmla="*/ 255 h 445"/>
                <a:gd name="T48" fmla="*/ 258 w 773"/>
                <a:gd name="T49" fmla="*/ 390 h 445"/>
                <a:gd name="T50" fmla="*/ 368 w 773"/>
                <a:gd name="T51" fmla="*/ 390 h 445"/>
                <a:gd name="T52" fmla="*/ 406 w 773"/>
                <a:gd name="T53" fmla="*/ 215 h 445"/>
                <a:gd name="T54" fmla="*/ 478 w 773"/>
                <a:gd name="T55" fmla="*/ 191 h 445"/>
                <a:gd name="T56" fmla="*/ 573 w 773"/>
                <a:gd name="T57" fmla="*/ 261 h 445"/>
                <a:gd name="T58" fmla="*/ 683 w 773"/>
                <a:gd name="T59" fmla="*/ 261 h 445"/>
                <a:gd name="T60" fmla="*/ 741 w 773"/>
                <a:gd name="T61" fmla="*/ 33 h 445"/>
                <a:gd name="T62" fmla="*/ 765 w 773"/>
                <a:gd name="T63" fmla="*/ 160 h 445"/>
                <a:gd name="T64" fmla="*/ 772 w 773"/>
                <a:gd name="T65" fmla="*/ 152 h 445"/>
                <a:gd name="T66" fmla="*/ 150 w 773"/>
                <a:gd name="T67" fmla="*/ 169 h 445"/>
                <a:gd name="T68" fmla="*/ 177 w 773"/>
                <a:gd name="T69" fmla="*/ 240 h 445"/>
                <a:gd name="T70" fmla="*/ 177 w 773"/>
                <a:gd name="T71" fmla="*/ 240 h 445"/>
                <a:gd name="T72" fmla="*/ 109 w 773"/>
                <a:gd name="T73" fmla="*/ 210 h 445"/>
                <a:gd name="T74" fmla="*/ 313 w 773"/>
                <a:gd name="T75" fmla="*/ 431 h 445"/>
                <a:gd name="T76" fmla="*/ 313 w 773"/>
                <a:gd name="T77" fmla="*/ 349 h 445"/>
                <a:gd name="T78" fmla="*/ 429 w 773"/>
                <a:gd name="T79" fmla="*/ 206 h 445"/>
                <a:gd name="T80" fmla="*/ 429 w 773"/>
                <a:gd name="T81" fmla="*/ 124 h 445"/>
                <a:gd name="T82" fmla="*/ 429 w 773"/>
                <a:gd name="T83" fmla="*/ 206 h 445"/>
                <a:gd name="T84" fmla="*/ 628 w 773"/>
                <a:gd name="T85" fmla="*/ 302 h 445"/>
                <a:gd name="T86" fmla="*/ 628 w 773"/>
                <a:gd name="T87" fmla="*/ 22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73" h="445">
                  <a:moveTo>
                    <a:pt x="772" y="152"/>
                  </a:moveTo>
                  <a:cubicBezTo>
                    <a:pt x="751" y="6"/>
                    <a:pt x="751" y="6"/>
                    <a:pt x="751" y="6"/>
                  </a:cubicBezTo>
                  <a:cubicBezTo>
                    <a:pt x="751" y="6"/>
                    <a:pt x="751" y="6"/>
                    <a:pt x="751" y="6"/>
                  </a:cubicBezTo>
                  <a:cubicBezTo>
                    <a:pt x="751" y="6"/>
                    <a:pt x="751" y="5"/>
                    <a:pt x="751" y="5"/>
                  </a:cubicBezTo>
                  <a:cubicBezTo>
                    <a:pt x="751" y="5"/>
                    <a:pt x="751" y="4"/>
                    <a:pt x="751" y="4"/>
                  </a:cubicBezTo>
                  <a:cubicBezTo>
                    <a:pt x="750" y="4"/>
                    <a:pt x="750" y="4"/>
                    <a:pt x="750" y="3"/>
                  </a:cubicBezTo>
                  <a:cubicBezTo>
                    <a:pt x="750" y="3"/>
                    <a:pt x="750" y="3"/>
                    <a:pt x="750" y="3"/>
                  </a:cubicBezTo>
                  <a:cubicBezTo>
                    <a:pt x="749" y="3"/>
                    <a:pt x="749" y="2"/>
                    <a:pt x="749" y="2"/>
                  </a:cubicBezTo>
                  <a:cubicBezTo>
                    <a:pt x="749" y="2"/>
                    <a:pt x="749" y="2"/>
                    <a:pt x="749" y="2"/>
                  </a:cubicBezTo>
                  <a:cubicBezTo>
                    <a:pt x="748" y="1"/>
                    <a:pt x="748" y="1"/>
                    <a:pt x="747" y="1"/>
                  </a:cubicBezTo>
                  <a:cubicBezTo>
                    <a:pt x="747" y="1"/>
                    <a:pt x="747" y="1"/>
                    <a:pt x="747" y="1"/>
                  </a:cubicBezTo>
                  <a:cubicBezTo>
                    <a:pt x="747" y="1"/>
                    <a:pt x="747" y="1"/>
                    <a:pt x="747" y="1"/>
                  </a:cubicBezTo>
                  <a:cubicBezTo>
                    <a:pt x="747" y="1"/>
                    <a:pt x="747" y="1"/>
                    <a:pt x="747" y="1"/>
                  </a:cubicBezTo>
                  <a:cubicBezTo>
                    <a:pt x="746" y="1"/>
                    <a:pt x="746" y="1"/>
                    <a:pt x="745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45" y="0"/>
                    <a:pt x="744" y="0"/>
                    <a:pt x="744" y="0"/>
                  </a:cubicBezTo>
                  <a:cubicBezTo>
                    <a:pt x="744" y="0"/>
                    <a:pt x="743" y="0"/>
                    <a:pt x="743" y="0"/>
                  </a:cubicBezTo>
                  <a:cubicBezTo>
                    <a:pt x="743" y="1"/>
                    <a:pt x="742" y="1"/>
                    <a:pt x="742" y="1"/>
                  </a:cubicBezTo>
                  <a:cubicBezTo>
                    <a:pt x="742" y="1"/>
                    <a:pt x="742" y="1"/>
                    <a:pt x="742" y="1"/>
                  </a:cubicBezTo>
                  <a:cubicBezTo>
                    <a:pt x="741" y="1"/>
                    <a:pt x="741" y="1"/>
                    <a:pt x="740" y="2"/>
                  </a:cubicBezTo>
                  <a:cubicBezTo>
                    <a:pt x="740" y="2"/>
                    <a:pt x="740" y="2"/>
                    <a:pt x="740" y="2"/>
                  </a:cubicBezTo>
                  <a:cubicBezTo>
                    <a:pt x="626" y="87"/>
                    <a:pt x="626" y="87"/>
                    <a:pt x="626" y="87"/>
                  </a:cubicBezTo>
                  <a:cubicBezTo>
                    <a:pt x="623" y="90"/>
                    <a:pt x="622" y="94"/>
                    <a:pt x="625" y="97"/>
                  </a:cubicBezTo>
                  <a:cubicBezTo>
                    <a:pt x="627" y="100"/>
                    <a:pt x="631" y="101"/>
                    <a:pt x="634" y="99"/>
                  </a:cubicBezTo>
                  <a:cubicBezTo>
                    <a:pt x="728" y="29"/>
                    <a:pt x="728" y="29"/>
                    <a:pt x="728" y="29"/>
                  </a:cubicBezTo>
                  <a:cubicBezTo>
                    <a:pt x="649" y="211"/>
                    <a:pt x="649" y="211"/>
                    <a:pt x="649" y="211"/>
                  </a:cubicBezTo>
                  <a:cubicBezTo>
                    <a:pt x="643" y="208"/>
                    <a:pt x="636" y="206"/>
                    <a:pt x="628" y="206"/>
                  </a:cubicBezTo>
                  <a:cubicBezTo>
                    <a:pt x="608" y="206"/>
                    <a:pt x="590" y="218"/>
                    <a:pt x="581" y="234"/>
                  </a:cubicBezTo>
                  <a:cubicBezTo>
                    <a:pt x="482" y="177"/>
                    <a:pt x="482" y="177"/>
                    <a:pt x="482" y="177"/>
                  </a:cubicBezTo>
                  <a:cubicBezTo>
                    <a:pt x="483" y="173"/>
                    <a:pt x="484" y="169"/>
                    <a:pt x="484" y="165"/>
                  </a:cubicBezTo>
                  <a:cubicBezTo>
                    <a:pt x="484" y="135"/>
                    <a:pt x="459" y="110"/>
                    <a:pt x="429" y="110"/>
                  </a:cubicBezTo>
                  <a:cubicBezTo>
                    <a:pt x="398" y="110"/>
                    <a:pt x="374" y="135"/>
                    <a:pt x="374" y="165"/>
                  </a:cubicBezTo>
                  <a:cubicBezTo>
                    <a:pt x="374" y="183"/>
                    <a:pt x="382" y="198"/>
                    <a:pt x="394" y="208"/>
                  </a:cubicBezTo>
                  <a:cubicBezTo>
                    <a:pt x="331" y="338"/>
                    <a:pt x="331" y="338"/>
                    <a:pt x="331" y="338"/>
                  </a:cubicBezTo>
                  <a:cubicBezTo>
                    <a:pt x="325" y="336"/>
                    <a:pt x="319" y="335"/>
                    <a:pt x="313" y="335"/>
                  </a:cubicBezTo>
                  <a:cubicBezTo>
                    <a:pt x="301" y="335"/>
                    <a:pt x="290" y="338"/>
                    <a:pt x="281" y="345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200" y="236"/>
                    <a:pt x="205" y="223"/>
                    <a:pt x="205" y="210"/>
                  </a:cubicBezTo>
                  <a:cubicBezTo>
                    <a:pt x="205" y="179"/>
                    <a:pt x="180" y="155"/>
                    <a:pt x="150" y="155"/>
                  </a:cubicBezTo>
                  <a:cubicBezTo>
                    <a:pt x="119" y="155"/>
                    <a:pt x="95" y="179"/>
                    <a:pt x="95" y="210"/>
                  </a:cubicBezTo>
                  <a:cubicBezTo>
                    <a:pt x="95" y="224"/>
                    <a:pt x="100" y="237"/>
                    <a:pt x="109" y="247"/>
                  </a:cubicBezTo>
                  <a:cubicBezTo>
                    <a:pt x="2" y="385"/>
                    <a:pt x="2" y="385"/>
                    <a:pt x="2" y="385"/>
                  </a:cubicBezTo>
                  <a:cubicBezTo>
                    <a:pt x="0" y="388"/>
                    <a:pt x="1" y="393"/>
                    <a:pt x="4" y="395"/>
                  </a:cubicBezTo>
                  <a:cubicBezTo>
                    <a:pt x="5" y="396"/>
                    <a:pt x="7" y="397"/>
                    <a:pt x="8" y="397"/>
                  </a:cubicBezTo>
                  <a:cubicBezTo>
                    <a:pt x="10" y="397"/>
                    <a:pt x="12" y="396"/>
                    <a:pt x="14" y="394"/>
                  </a:cubicBezTo>
                  <a:cubicBezTo>
                    <a:pt x="120" y="256"/>
                    <a:pt x="120" y="256"/>
                    <a:pt x="120" y="256"/>
                  </a:cubicBezTo>
                  <a:cubicBezTo>
                    <a:pt x="128" y="262"/>
                    <a:pt x="139" y="265"/>
                    <a:pt x="150" y="265"/>
                  </a:cubicBezTo>
                  <a:cubicBezTo>
                    <a:pt x="161" y="265"/>
                    <a:pt x="172" y="261"/>
                    <a:pt x="181" y="255"/>
                  </a:cubicBezTo>
                  <a:cubicBezTo>
                    <a:pt x="271" y="354"/>
                    <a:pt x="271" y="354"/>
                    <a:pt x="271" y="354"/>
                  </a:cubicBezTo>
                  <a:cubicBezTo>
                    <a:pt x="263" y="364"/>
                    <a:pt x="258" y="376"/>
                    <a:pt x="258" y="390"/>
                  </a:cubicBezTo>
                  <a:cubicBezTo>
                    <a:pt x="258" y="420"/>
                    <a:pt x="283" y="445"/>
                    <a:pt x="313" y="445"/>
                  </a:cubicBezTo>
                  <a:cubicBezTo>
                    <a:pt x="343" y="445"/>
                    <a:pt x="368" y="420"/>
                    <a:pt x="368" y="390"/>
                  </a:cubicBezTo>
                  <a:cubicBezTo>
                    <a:pt x="368" y="371"/>
                    <a:pt x="358" y="354"/>
                    <a:pt x="344" y="344"/>
                  </a:cubicBezTo>
                  <a:cubicBezTo>
                    <a:pt x="406" y="215"/>
                    <a:pt x="406" y="215"/>
                    <a:pt x="406" y="215"/>
                  </a:cubicBezTo>
                  <a:cubicBezTo>
                    <a:pt x="413" y="219"/>
                    <a:pt x="421" y="220"/>
                    <a:pt x="429" y="220"/>
                  </a:cubicBezTo>
                  <a:cubicBezTo>
                    <a:pt x="450" y="220"/>
                    <a:pt x="468" y="208"/>
                    <a:pt x="478" y="191"/>
                  </a:cubicBezTo>
                  <a:cubicBezTo>
                    <a:pt x="575" y="247"/>
                    <a:pt x="575" y="247"/>
                    <a:pt x="575" y="247"/>
                  </a:cubicBezTo>
                  <a:cubicBezTo>
                    <a:pt x="574" y="252"/>
                    <a:pt x="573" y="256"/>
                    <a:pt x="573" y="261"/>
                  </a:cubicBezTo>
                  <a:cubicBezTo>
                    <a:pt x="573" y="292"/>
                    <a:pt x="598" y="316"/>
                    <a:pt x="628" y="316"/>
                  </a:cubicBezTo>
                  <a:cubicBezTo>
                    <a:pt x="659" y="316"/>
                    <a:pt x="683" y="292"/>
                    <a:pt x="683" y="261"/>
                  </a:cubicBezTo>
                  <a:cubicBezTo>
                    <a:pt x="683" y="244"/>
                    <a:pt x="675" y="228"/>
                    <a:pt x="662" y="218"/>
                  </a:cubicBezTo>
                  <a:cubicBezTo>
                    <a:pt x="741" y="33"/>
                    <a:pt x="741" y="33"/>
                    <a:pt x="741" y="33"/>
                  </a:cubicBezTo>
                  <a:cubicBezTo>
                    <a:pt x="758" y="154"/>
                    <a:pt x="758" y="154"/>
                    <a:pt x="758" y="154"/>
                  </a:cubicBezTo>
                  <a:cubicBezTo>
                    <a:pt x="759" y="158"/>
                    <a:pt x="762" y="160"/>
                    <a:pt x="765" y="160"/>
                  </a:cubicBezTo>
                  <a:cubicBezTo>
                    <a:pt x="766" y="160"/>
                    <a:pt x="766" y="160"/>
                    <a:pt x="766" y="160"/>
                  </a:cubicBezTo>
                  <a:cubicBezTo>
                    <a:pt x="770" y="160"/>
                    <a:pt x="773" y="156"/>
                    <a:pt x="772" y="152"/>
                  </a:cubicBezTo>
                  <a:close/>
                  <a:moveTo>
                    <a:pt x="109" y="210"/>
                  </a:moveTo>
                  <a:cubicBezTo>
                    <a:pt x="109" y="187"/>
                    <a:pt x="127" y="169"/>
                    <a:pt x="150" y="169"/>
                  </a:cubicBezTo>
                  <a:cubicBezTo>
                    <a:pt x="172" y="169"/>
                    <a:pt x="191" y="187"/>
                    <a:pt x="191" y="210"/>
                  </a:cubicBezTo>
                  <a:cubicBezTo>
                    <a:pt x="191" y="222"/>
                    <a:pt x="186" y="233"/>
                    <a:pt x="177" y="240"/>
                  </a:cubicBezTo>
                  <a:cubicBezTo>
                    <a:pt x="177" y="240"/>
                    <a:pt x="177" y="240"/>
                    <a:pt x="177" y="240"/>
                  </a:cubicBezTo>
                  <a:cubicBezTo>
                    <a:pt x="177" y="240"/>
                    <a:pt x="177" y="240"/>
                    <a:pt x="177" y="240"/>
                  </a:cubicBezTo>
                  <a:cubicBezTo>
                    <a:pt x="170" y="247"/>
                    <a:pt x="160" y="251"/>
                    <a:pt x="150" y="251"/>
                  </a:cubicBezTo>
                  <a:cubicBezTo>
                    <a:pt x="127" y="251"/>
                    <a:pt x="109" y="232"/>
                    <a:pt x="109" y="210"/>
                  </a:cubicBezTo>
                  <a:close/>
                  <a:moveTo>
                    <a:pt x="354" y="390"/>
                  </a:moveTo>
                  <a:cubicBezTo>
                    <a:pt x="354" y="412"/>
                    <a:pt x="336" y="431"/>
                    <a:pt x="313" y="431"/>
                  </a:cubicBezTo>
                  <a:cubicBezTo>
                    <a:pt x="290" y="431"/>
                    <a:pt x="272" y="412"/>
                    <a:pt x="272" y="390"/>
                  </a:cubicBezTo>
                  <a:cubicBezTo>
                    <a:pt x="272" y="367"/>
                    <a:pt x="290" y="349"/>
                    <a:pt x="313" y="349"/>
                  </a:cubicBezTo>
                  <a:cubicBezTo>
                    <a:pt x="336" y="349"/>
                    <a:pt x="354" y="367"/>
                    <a:pt x="354" y="390"/>
                  </a:cubicBezTo>
                  <a:close/>
                  <a:moveTo>
                    <a:pt x="429" y="206"/>
                  </a:moveTo>
                  <a:cubicBezTo>
                    <a:pt x="406" y="206"/>
                    <a:pt x="388" y="188"/>
                    <a:pt x="388" y="165"/>
                  </a:cubicBezTo>
                  <a:cubicBezTo>
                    <a:pt x="388" y="143"/>
                    <a:pt x="406" y="124"/>
                    <a:pt x="429" y="124"/>
                  </a:cubicBezTo>
                  <a:cubicBezTo>
                    <a:pt x="451" y="124"/>
                    <a:pt x="470" y="143"/>
                    <a:pt x="470" y="165"/>
                  </a:cubicBezTo>
                  <a:cubicBezTo>
                    <a:pt x="470" y="188"/>
                    <a:pt x="451" y="206"/>
                    <a:pt x="429" y="206"/>
                  </a:cubicBezTo>
                  <a:close/>
                  <a:moveTo>
                    <a:pt x="669" y="261"/>
                  </a:moveTo>
                  <a:cubicBezTo>
                    <a:pt x="669" y="284"/>
                    <a:pt x="651" y="302"/>
                    <a:pt x="628" y="302"/>
                  </a:cubicBezTo>
                  <a:cubicBezTo>
                    <a:pt x="606" y="302"/>
                    <a:pt x="587" y="284"/>
                    <a:pt x="587" y="261"/>
                  </a:cubicBezTo>
                  <a:cubicBezTo>
                    <a:pt x="587" y="239"/>
                    <a:pt x="606" y="220"/>
                    <a:pt x="628" y="220"/>
                  </a:cubicBezTo>
                  <a:cubicBezTo>
                    <a:pt x="651" y="220"/>
                    <a:pt x="669" y="239"/>
                    <a:pt x="669" y="261"/>
                  </a:cubicBezTo>
                  <a:close/>
                </a:path>
              </a:pathLst>
            </a:custGeom>
            <a:solidFill>
              <a:schemeClr val="accent4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9" name="Группа 108"/>
          <p:cNvGrpSpPr/>
          <p:nvPr/>
        </p:nvGrpSpPr>
        <p:grpSpPr>
          <a:xfrm>
            <a:off x="2755981" y="6327760"/>
            <a:ext cx="190769" cy="190769"/>
            <a:chOff x="114846" y="4121447"/>
            <a:chExt cx="190769" cy="190769"/>
          </a:xfrm>
        </p:grpSpPr>
        <p:sp>
          <p:nvSpPr>
            <p:cNvPr id="110" name="Овал 109"/>
            <p:cNvSpPr/>
            <p:nvPr/>
          </p:nvSpPr>
          <p:spPr bwMode="auto">
            <a:xfrm>
              <a:off x="114846" y="4121447"/>
              <a:ext cx="190769" cy="19076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900" b="1" dirty="0">
                <a:solidFill>
                  <a:prstClr val="white">
                    <a:lumMod val="50000"/>
                  </a:prstClr>
                </a:solidFill>
                <a:latin typeface="Franklin Gothic Book" pitchFamily="34" charset="0"/>
              </a:endParaRPr>
            </a:p>
          </p:txBody>
        </p:sp>
        <p:sp>
          <p:nvSpPr>
            <p:cNvPr id="111" name="Freeform 105"/>
            <p:cNvSpPr>
              <a:spLocks noEditPoints="1"/>
            </p:cNvSpPr>
            <p:nvPr/>
          </p:nvSpPr>
          <p:spPr bwMode="auto">
            <a:xfrm>
              <a:off x="140467" y="4176623"/>
              <a:ext cx="139525" cy="80415"/>
            </a:xfrm>
            <a:custGeom>
              <a:avLst/>
              <a:gdLst>
                <a:gd name="T0" fmla="*/ 751 w 773"/>
                <a:gd name="T1" fmla="*/ 6 h 445"/>
                <a:gd name="T2" fmla="*/ 751 w 773"/>
                <a:gd name="T3" fmla="*/ 5 h 445"/>
                <a:gd name="T4" fmla="*/ 750 w 773"/>
                <a:gd name="T5" fmla="*/ 3 h 445"/>
                <a:gd name="T6" fmla="*/ 749 w 773"/>
                <a:gd name="T7" fmla="*/ 2 h 445"/>
                <a:gd name="T8" fmla="*/ 747 w 773"/>
                <a:gd name="T9" fmla="*/ 1 h 445"/>
                <a:gd name="T10" fmla="*/ 747 w 773"/>
                <a:gd name="T11" fmla="*/ 1 h 445"/>
                <a:gd name="T12" fmla="*/ 745 w 773"/>
                <a:gd name="T13" fmla="*/ 0 h 445"/>
                <a:gd name="T14" fmla="*/ 744 w 773"/>
                <a:gd name="T15" fmla="*/ 0 h 445"/>
                <a:gd name="T16" fmla="*/ 742 w 773"/>
                <a:gd name="T17" fmla="*/ 1 h 445"/>
                <a:gd name="T18" fmla="*/ 740 w 773"/>
                <a:gd name="T19" fmla="*/ 2 h 445"/>
                <a:gd name="T20" fmla="*/ 626 w 773"/>
                <a:gd name="T21" fmla="*/ 87 h 445"/>
                <a:gd name="T22" fmla="*/ 634 w 773"/>
                <a:gd name="T23" fmla="*/ 99 h 445"/>
                <a:gd name="T24" fmla="*/ 649 w 773"/>
                <a:gd name="T25" fmla="*/ 211 h 445"/>
                <a:gd name="T26" fmla="*/ 581 w 773"/>
                <a:gd name="T27" fmla="*/ 234 h 445"/>
                <a:gd name="T28" fmla="*/ 484 w 773"/>
                <a:gd name="T29" fmla="*/ 165 h 445"/>
                <a:gd name="T30" fmla="*/ 374 w 773"/>
                <a:gd name="T31" fmla="*/ 165 h 445"/>
                <a:gd name="T32" fmla="*/ 331 w 773"/>
                <a:gd name="T33" fmla="*/ 338 h 445"/>
                <a:gd name="T34" fmla="*/ 281 w 773"/>
                <a:gd name="T35" fmla="*/ 345 h 445"/>
                <a:gd name="T36" fmla="*/ 205 w 773"/>
                <a:gd name="T37" fmla="*/ 210 h 445"/>
                <a:gd name="T38" fmla="*/ 95 w 773"/>
                <a:gd name="T39" fmla="*/ 210 h 445"/>
                <a:gd name="T40" fmla="*/ 2 w 773"/>
                <a:gd name="T41" fmla="*/ 385 h 445"/>
                <a:gd name="T42" fmla="*/ 8 w 773"/>
                <a:gd name="T43" fmla="*/ 397 h 445"/>
                <a:gd name="T44" fmla="*/ 120 w 773"/>
                <a:gd name="T45" fmla="*/ 256 h 445"/>
                <a:gd name="T46" fmla="*/ 181 w 773"/>
                <a:gd name="T47" fmla="*/ 255 h 445"/>
                <a:gd name="T48" fmla="*/ 258 w 773"/>
                <a:gd name="T49" fmla="*/ 390 h 445"/>
                <a:gd name="T50" fmla="*/ 368 w 773"/>
                <a:gd name="T51" fmla="*/ 390 h 445"/>
                <a:gd name="T52" fmla="*/ 406 w 773"/>
                <a:gd name="T53" fmla="*/ 215 h 445"/>
                <a:gd name="T54" fmla="*/ 478 w 773"/>
                <a:gd name="T55" fmla="*/ 191 h 445"/>
                <a:gd name="T56" fmla="*/ 573 w 773"/>
                <a:gd name="T57" fmla="*/ 261 h 445"/>
                <a:gd name="T58" fmla="*/ 683 w 773"/>
                <a:gd name="T59" fmla="*/ 261 h 445"/>
                <a:gd name="T60" fmla="*/ 741 w 773"/>
                <a:gd name="T61" fmla="*/ 33 h 445"/>
                <a:gd name="T62" fmla="*/ 765 w 773"/>
                <a:gd name="T63" fmla="*/ 160 h 445"/>
                <a:gd name="T64" fmla="*/ 772 w 773"/>
                <a:gd name="T65" fmla="*/ 152 h 445"/>
                <a:gd name="T66" fmla="*/ 150 w 773"/>
                <a:gd name="T67" fmla="*/ 169 h 445"/>
                <a:gd name="T68" fmla="*/ 177 w 773"/>
                <a:gd name="T69" fmla="*/ 240 h 445"/>
                <a:gd name="T70" fmla="*/ 177 w 773"/>
                <a:gd name="T71" fmla="*/ 240 h 445"/>
                <a:gd name="T72" fmla="*/ 109 w 773"/>
                <a:gd name="T73" fmla="*/ 210 h 445"/>
                <a:gd name="T74" fmla="*/ 313 w 773"/>
                <a:gd name="T75" fmla="*/ 431 h 445"/>
                <a:gd name="T76" fmla="*/ 313 w 773"/>
                <a:gd name="T77" fmla="*/ 349 h 445"/>
                <a:gd name="T78" fmla="*/ 429 w 773"/>
                <a:gd name="T79" fmla="*/ 206 h 445"/>
                <a:gd name="T80" fmla="*/ 429 w 773"/>
                <a:gd name="T81" fmla="*/ 124 h 445"/>
                <a:gd name="T82" fmla="*/ 429 w 773"/>
                <a:gd name="T83" fmla="*/ 206 h 445"/>
                <a:gd name="T84" fmla="*/ 628 w 773"/>
                <a:gd name="T85" fmla="*/ 302 h 445"/>
                <a:gd name="T86" fmla="*/ 628 w 773"/>
                <a:gd name="T87" fmla="*/ 22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73" h="445">
                  <a:moveTo>
                    <a:pt x="772" y="152"/>
                  </a:moveTo>
                  <a:cubicBezTo>
                    <a:pt x="751" y="6"/>
                    <a:pt x="751" y="6"/>
                    <a:pt x="751" y="6"/>
                  </a:cubicBezTo>
                  <a:cubicBezTo>
                    <a:pt x="751" y="6"/>
                    <a:pt x="751" y="6"/>
                    <a:pt x="751" y="6"/>
                  </a:cubicBezTo>
                  <a:cubicBezTo>
                    <a:pt x="751" y="6"/>
                    <a:pt x="751" y="5"/>
                    <a:pt x="751" y="5"/>
                  </a:cubicBezTo>
                  <a:cubicBezTo>
                    <a:pt x="751" y="5"/>
                    <a:pt x="751" y="4"/>
                    <a:pt x="751" y="4"/>
                  </a:cubicBezTo>
                  <a:cubicBezTo>
                    <a:pt x="750" y="4"/>
                    <a:pt x="750" y="4"/>
                    <a:pt x="750" y="3"/>
                  </a:cubicBezTo>
                  <a:cubicBezTo>
                    <a:pt x="750" y="3"/>
                    <a:pt x="750" y="3"/>
                    <a:pt x="750" y="3"/>
                  </a:cubicBezTo>
                  <a:cubicBezTo>
                    <a:pt x="749" y="3"/>
                    <a:pt x="749" y="2"/>
                    <a:pt x="749" y="2"/>
                  </a:cubicBezTo>
                  <a:cubicBezTo>
                    <a:pt x="749" y="2"/>
                    <a:pt x="749" y="2"/>
                    <a:pt x="749" y="2"/>
                  </a:cubicBezTo>
                  <a:cubicBezTo>
                    <a:pt x="748" y="1"/>
                    <a:pt x="748" y="1"/>
                    <a:pt x="747" y="1"/>
                  </a:cubicBezTo>
                  <a:cubicBezTo>
                    <a:pt x="747" y="1"/>
                    <a:pt x="747" y="1"/>
                    <a:pt x="747" y="1"/>
                  </a:cubicBezTo>
                  <a:cubicBezTo>
                    <a:pt x="747" y="1"/>
                    <a:pt x="747" y="1"/>
                    <a:pt x="747" y="1"/>
                  </a:cubicBezTo>
                  <a:cubicBezTo>
                    <a:pt x="747" y="1"/>
                    <a:pt x="747" y="1"/>
                    <a:pt x="747" y="1"/>
                  </a:cubicBezTo>
                  <a:cubicBezTo>
                    <a:pt x="746" y="1"/>
                    <a:pt x="746" y="1"/>
                    <a:pt x="745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45" y="0"/>
                    <a:pt x="744" y="0"/>
                    <a:pt x="744" y="0"/>
                  </a:cubicBezTo>
                  <a:cubicBezTo>
                    <a:pt x="744" y="0"/>
                    <a:pt x="743" y="0"/>
                    <a:pt x="743" y="0"/>
                  </a:cubicBezTo>
                  <a:cubicBezTo>
                    <a:pt x="743" y="1"/>
                    <a:pt x="742" y="1"/>
                    <a:pt x="742" y="1"/>
                  </a:cubicBezTo>
                  <a:cubicBezTo>
                    <a:pt x="742" y="1"/>
                    <a:pt x="742" y="1"/>
                    <a:pt x="742" y="1"/>
                  </a:cubicBezTo>
                  <a:cubicBezTo>
                    <a:pt x="741" y="1"/>
                    <a:pt x="741" y="1"/>
                    <a:pt x="740" y="2"/>
                  </a:cubicBezTo>
                  <a:cubicBezTo>
                    <a:pt x="740" y="2"/>
                    <a:pt x="740" y="2"/>
                    <a:pt x="740" y="2"/>
                  </a:cubicBezTo>
                  <a:cubicBezTo>
                    <a:pt x="626" y="87"/>
                    <a:pt x="626" y="87"/>
                    <a:pt x="626" y="87"/>
                  </a:cubicBezTo>
                  <a:cubicBezTo>
                    <a:pt x="623" y="90"/>
                    <a:pt x="622" y="94"/>
                    <a:pt x="625" y="97"/>
                  </a:cubicBezTo>
                  <a:cubicBezTo>
                    <a:pt x="627" y="100"/>
                    <a:pt x="631" y="101"/>
                    <a:pt x="634" y="99"/>
                  </a:cubicBezTo>
                  <a:cubicBezTo>
                    <a:pt x="728" y="29"/>
                    <a:pt x="728" y="29"/>
                    <a:pt x="728" y="29"/>
                  </a:cubicBezTo>
                  <a:cubicBezTo>
                    <a:pt x="649" y="211"/>
                    <a:pt x="649" y="211"/>
                    <a:pt x="649" y="211"/>
                  </a:cubicBezTo>
                  <a:cubicBezTo>
                    <a:pt x="643" y="208"/>
                    <a:pt x="636" y="206"/>
                    <a:pt x="628" y="206"/>
                  </a:cubicBezTo>
                  <a:cubicBezTo>
                    <a:pt x="608" y="206"/>
                    <a:pt x="590" y="218"/>
                    <a:pt x="581" y="234"/>
                  </a:cubicBezTo>
                  <a:cubicBezTo>
                    <a:pt x="482" y="177"/>
                    <a:pt x="482" y="177"/>
                    <a:pt x="482" y="177"/>
                  </a:cubicBezTo>
                  <a:cubicBezTo>
                    <a:pt x="483" y="173"/>
                    <a:pt x="484" y="169"/>
                    <a:pt x="484" y="165"/>
                  </a:cubicBezTo>
                  <a:cubicBezTo>
                    <a:pt x="484" y="135"/>
                    <a:pt x="459" y="110"/>
                    <a:pt x="429" y="110"/>
                  </a:cubicBezTo>
                  <a:cubicBezTo>
                    <a:pt x="398" y="110"/>
                    <a:pt x="374" y="135"/>
                    <a:pt x="374" y="165"/>
                  </a:cubicBezTo>
                  <a:cubicBezTo>
                    <a:pt x="374" y="183"/>
                    <a:pt x="382" y="198"/>
                    <a:pt x="394" y="208"/>
                  </a:cubicBezTo>
                  <a:cubicBezTo>
                    <a:pt x="331" y="338"/>
                    <a:pt x="331" y="338"/>
                    <a:pt x="331" y="338"/>
                  </a:cubicBezTo>
                  <a:cubicBezTo>
                    <a:pt x="325" y="336"/>
                    <a:pt x="319" y="335"/>
                    <a:pt x="313" y="335"/>
                  </a:cubicBezTo>
                  <a:cubicBezTo>
                    <a:pt x="301" y="335"/>
                    <a:pt x="290" y="338"/>
                    <a:pt x="281" y="345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200" y="236"/>
                    <a:pt x="205" y="223"/>
                    <a:pt x="205" y="210"/>
                  </a:cubicBezTo>
                  <a:cubicBezTo>
                    <a:pt x="205" y="179"/>
                    <a:pt x="180" y="155"/>
                    <a:pt x="150" y="155"/>
                  </a:cubicBezTo>
                  <a:cubicBezTo>
                    <a:pt x="119" y="155"/>
                    <a:pt x="95" y="179"/>
                    <a:pt x="95" y="210"/>
                  </a:cubicBezTo>
                  <a:cubicBezTo>
                    <a:pt x="95" y="224"/>
                    <a:pt x="100" y="237"/>
                    <a:pt x="109" y="247"/>
                  </a:cubicBezTo>
                  <a:cubicBezTo>
                    <a:pt x="2" y="385"/>
                    <a:pt x="2" y="385"/>
                    <a:pt x="2" y="385"/>
                  </a:cubicBezTo>
                  <a:cubicBezTo>
                    <a:pt x="0" y="388"/>
                    <a:pt x="1" y="393"/>
                    <a:pt x="4" y="395"/>
                  </a:cubicBezTo>
                  <a:cubicBezTo>
                    <a:pt x="5" y="396"/>
                    <a:pt x="7" y="397"/>
                    <a:pt x="8" y="397"/>
                  </a:cubicBezTo>
                  <a:cubicBezTo>
                    <a:pt x="10" y="397"/>
                    <a:pt x="12" y="396"/>
                    <a:pt x="14" y="394"/>
                  </a:cubicBezTo>
                  <a:cubicBezTo>
                    <a:pt x="120" y="256"/>
                    <a:pt x="120" y="256"/>
                    <a:pt x="120" y="256"/>
                  </a:cubicBezTo>
                  <a:cubicBezTo>
                    <a:pt x="128" y="262"/>
                    <a:pt x="139" y="265"/>
                    <a:pt x="150" y="265"/>
                  </a:cubicBezTo>
                  <a:cubicBezTo>
                    <a:pt x="161" y="265"/>
                    <a:pt x="172" y="261"/>
                    <a:pt x="181" y="255"/>
                  </a:cubicBezTo>
                  <a:cubicBezTo>
                    <a:pt x="271" y="354"/>
                    <a:pt x="271" y="354"/>
                    <a:pt x="271" y="354"/>
                  </a:cubicBezTo>
                  <a:cubicBezTo>
                    <a:pt x="263" y="364"/>
                    <a:pt x="258" y="376"/>
                    <a:pt x="258" y="390"/>
                  </a:cubicBezTo>
                  <a:cubicBezTo>
                    <a:pt x="258" y="420"/>
                    <a:pt x="283" y="445"/>
                    <a:pt x="313" y="445"/>
                  </a:cubicBezTo>
                  <a:cubicBezTo>
                    <a:pt x="343" y="445"/>
                    <a:pt x="368" y="420"/>
                    <a:pt x="368" y="390"/>
                  </a:cubicBezTo>
                  <a:cubicBezTo>
                    <a:pt x="368" y="371"/>
                    <a:pt x="358" y="354"/>
                    <a:pt x="344" y="344"/>
                  </a:cubicBezTo>
                  <a:cubicBezTo>
                    <a:pt x="406" y="215"/>
                    <a:pt x="406" y="215"/>
                    <a:pt x="406" y="215"/>
                  </a:cubicBezTo>
                  <a:cubicBezTo>
                    <a:pt x="413" y="219"/>
                    <a:pt x="421" y="220"/>
                    <a:pt x="429" y="220"/>
                  </a:cubicBezTo>
                  <a:cubicBezTo>
                    <a:pt x="450" y="220"/>
                    <a:pt x="468" y="208"/>
                    <a:pt x="478" y="191"/>
                  </a:cubicBezTo>
                  <a:cubicBezTo>
                    <a:pt x="575" y="247"/>
                    <a:pt x="575" y="247"/>
                    <a:pt x="575" y="247"/>
                  </a:cubicBezTo>
                  <a:cubicBezTo>
                    <a:pt x="574" y="252"/>
                    <a:pt x="573" y="256"/>
                    <a:pt x="573" y="261"/>
                  </a:cubicBezTo>
                  <a:cubicBezTo>
                    <a:pt x="573" y="292"/>
                    <a:pt x="598" y="316"/>
                    <a:pt x="628" y="316"/>
                  </a:cubicBezTo>
                  <a:cubicBezTo>
                    <a:pt x="659" y="316"/>
                    <a:pt x="683" y="292"/>
                    <a:pt x="683" y="261"/>
                  </a:cubicBezTo>
                  <a:cubicBezTo>
                    <a:pt x="683" y="244"/>
                    <a:pt x="675" y="228"/>
                    <a:pt x="662" y="218"/>
                  </a:cubicBezTo>
                  <a:cubicBezTo>
                    <a:pt x="741" y="33"/>
                    <a:pt x="741" y="33"/>
                    <a:pt x="741" y="33"/>
                  </a:cubicBezTo>
                  <a:cubicBezTo>
                    <a:pt x="758" y="154"/>
                    <a:pt x="758" y="154"/>
                    <a:pt x="758" y="154"/>
                  </a:cubicBezTo>
                  <a:cubicBezTo>
                    <a:pt x="759" y="158"/>
                    <a:pt x="762" y="160"/>
                    <a:pt x="765" y="160"/>
                  </a:cubicBezTo>
                  <a:cubicBezTo>
                    <a:pt x="766" y="160"/>
                    <a:pt x="766" y="160"/>
                    <a:pt x="766" y="160"/>
                  </a:cubicBezTo>
                  <a:cubicBezTo>
                    <a:pt x="770" y="160"/>
                    <a:pt x="773" y="156"/>
                    <a:pt x="772" y="152"/>
                  </a:cubicBezTo>
                  <a:close/>
                  <a:moveTo>
                    <a:pt x="109" y="210"/>
                  </a:moveTo>
                  <a:cubicBezTo>
                    <a:pt x="109" y="187"/>
                    <a:pt x="127" y="169"/>
                    <a:pt x="150" y="169"/>
                  </a:cubicBezTo>
                  <a:cubicBezTo>
                    <a:pt x="172" y="169"/>
                    <a:pt x="191" y="187"/>
                    <a:pt x="191" y="210"/>
                  </a:cubicBezTo>
                  <a:cubicBezTo>
                    <a:pt x="191" y="222"/>
                    <a:pt x="186" y="233"/>
                    <a:pt x="177" y="240"/>
                  </a:cubicBezTo>
                  <a:cubicBezTo>
                    <a:pt x="177" y="240"/>
                    <a:pt x="177" y="240"/>
                    <a:pt x="177" y="240"/>
                  </a:cubicBezTo>
                  <a:cubicBezTo>
                    <a:pt x="177" y="240"/>
                    <a:pt x="177" y="240"/>
                    <a:pt x="177" y="240"/>
                  </a:cubicBezTo>
                  <a:cubicBezTo>
                    <a:pt x="170" y="247"/>
                    <a:pt x="160" y="251"/>
                    <a:pt x="150" y="251"/>
                  </a:cubicBezTo>
                  <a:cubicBezTo>
                    <a:pt x="127" y="251"/>
                    <a:pt x="109" y="232"/>
                    <a:pt x="109" y="210"/>
                  </a:cubicBezTo>
                  <a:close/>
                  <a:moveTo>
                    <a:pt x="354" y="390"/>
                  </a:moveTo>
                  <a:cubicBezTo>
                    <a:pt x="354" y="412"/>
                    <a:pt x="336" y="431"/>
                    <a:pt x="313" y="431"/>
                  </a:cubicBezTo>
                  <a:cubicBezTo>
                    <a:pt x="290" y="431"/>
                    <a:pt x="272" y="412"/>
                    <a:pt x="272" y="390"/>
                  </a:cubicBezTo>
                  <a:cubicBezTo>
                    <a:pt x="272" y="367"/>
                    <a:pt x="290" y="349"/>
                    <a:pt x="313" y="349"/>
                  </a:cubicBezTo>
                  <a:cubicBezTo>
                    <a:pt x="336" y="349"/>
                    <a:pt x="354" y="367"/>
                    <a:pt x="354" y="390"/>
                  </a:cubicBezTo>
                  <a:close/>
                  <a:moveTo>
                    <a:pt x="429" y="206"/>
                  </a:moveTo>
                  <a:cubicBezTo>
                    <a:pt x="406" y="206"/>
                    <a:pt x="388" y="188"/>
                    <a:pt x="388" y="165"/>
                  </a:cubicBezTo>
                  <a:cubicBezTo>
                    <a:pt x="388" y="143"/>
                    <a:pt x="406" y="124"/>
                    <a:pt x="429" y="124"/>
                  </a:cubicBezTo>
                  <a:cubicBezTo>
                    <a:pt x="451" y="124"/>
                    <a:pt x="470" y="143"/>
                    <a:pt x="470" y="165"/>
                  </a:cubicBezTo>
                  <a:cubicBezTo>
                    <a:pt x="470" y="188"/>
                    <a:pt x="451" y="206"/>
                    <a:pt x="429" y="206"/>
                  </a:cubicBezTo>
                  <a:close/>
                  <a:moveTo>
                    <a:pt x="669" y="261"/>
                  </a:moveTo>
                  <a:cubicBezTo>
                    <a:pt x="669" y="284"/>
                    <a:pt x="651" y="302"/>
                    <a:pt x="628" y="302"/>
                  </a:cubicBezTo>
                  <a:cubicBezTo>
                    <a:pt x="606" y="302"/>
                    <a:pt x="587" y="284"/>
                    <a:pt x="587" y="261"/>
                  </a:cubicBezTo>
                  <a:cubicBezTo>
                    <a:pt x="587" y="239"/>
                    <a:pt x="606" y="220"/>
                    <a:pt x="628" y="220"/>
                  </a:cubicBezTo>
                  <a:cubicBezTo>
                    <a:pt x="651" y="220"/>
                    <a:pt x="669" y="239"/>
                    <a:pt x="669" y="261"/>
                  </a:cubicBezTo>
                  <a:close/>
                </a:path>
              </a:pathLst>
            </a:custGeom>
            <a:solidFill>
              <a:schemeClr val="accent4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2897993" y="6297114"/>
            <a:ext cx="1596860" cy="261586"/>
          </a:xfrm>
          <a:prstGeom prst="rect">
            <a:avLst/>
          </a:prstGeom>
          <a:noFill/>
        </p:spPr>
        <p:txBody>
          <a:bodyPr wrap="none" lIns="91414" tIns="45708" rIns="91414" bIns="45708" rtlCol="0">
            <a:spAutoFit/>
          </a:bodyPr>
          <a:lstStyle/>
          <a:p>
            <a:r>
              <a:rPr lang="en-US" sz="1100" dirty="0"/>
              <a:t>Predictive analytics tools</a:t>
            </a:r>
          </a:p>
        </p:txBody>
      </p:sp>
      <p:grpSp>
        <p:nvGrpSpPr>
          <p:cNvPr id="113" name="Группа 112"/>
          <p:cNvGrpSpPr/>
          <p:nvPr/>
        </p:nvGrpSpPr>
        <p:grpSpPr>
          <a:xfrm>
            <a:off x="5130746" y="6323911"/>
            <a:ext cx="190769" cy="190769"/>
            <a:chOff x="110658" y="4349383"/>
            <a:chExt cx="190769" cy="190769"/>
          </a:xfrm>
        </p:grpSpPr>
        <p:sp>
          <p:nvSpPr>
            <p:cNvPr id="114" name="Овал 113"/>
            <p:cNvSpPr/>
            <p:nvPr/>
          </p:nvSpPr>
          <p:spPr bwMode="auto">
            <a:xfrm>
              <a:off x="110658" y="4349383"/>
              <a:ext cx="190769" cy="19076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900" dirty="0">
                <a:solidFill>
                  <a:prstClr val="white">
                    <a:lumMod val="50000"/>
                  </a:prstClr>
                </a:solidFill>
                <a:latin typeface="Franklin Gothic Book" pitchFamily="34" charset="0"/>
              </a:endParaRPr>
            </a:p>
          </p:txBody>
        </p:sp>
        <p:sp>
          <p:nvSpPr>
            <p:cNvPr id="115" name="Freeform 42"/>
            <p:cNvSpPr>
              <a:spLocks noEditPoints="1"/>
            </p:cNvSpPr>
            <p:nvPr/>
          </p:nvSpPr>
          <p:spPr bwMode="auto">
            <a:xfrm>
              <a:off x="154471" y="4380600"/>
              <a:ext cx="109526" cy="128333"/>
            </a:xfrm>
            <a:custGeom>
              <a:avLst/>
              <a:gdLst>
                <a:gd name="T0" fmla="*/ 122 w 419"/>
                <a:gd name="T1" fmla="*/ 141 h 491"/>
                <a:gd name="T2" fmla="*/ 156 w 419"/>
                <a:gd name="T3" fmla="*/ 239 h 491"/>
                <a:gd name="T4" fmla="*/ 169 w 419"/>
                <a:gd name="T5" fmla="*/ 276 h 491"/>
                <a:gd name="T6" fmla="*/ 194 w 419"/>
                <a:gd name="T7" fmla="*/ 293 h 491"/>
                <a:gd name="T8" fmla="*/ 220 w 419"/>
                <a:gd name="T9" fmla="*/ 276 h 491"/>
                <a:gd name="T10" fmla="*/ 233 w 419"/>
                <a:gd name="T11" fmla="*/ 239 h 491"/>
                <a:gd name="T12" fmla="*/ 266 w 419"/>
                <a:gd name="T13" fmla="*/ 141 h 491"/>
                <a:gd name="T14" fmla="*/ 194 w 419"/>
                <a:gd name="T15" fmla="*/ 283 h 491"/>
                <a:gd name="T16" fmla="*/ 207 w 419"/>
                <a:gd name="T17" fmla="*/ 276 h 491"/>
                <a:gd name="T18" fmla="*/ 223 w 419"/>
                <a:gd name="T19" fmla="*/ 263 h 491"/>
                <a:gd name="T20" fmla="*/ 169 w 419"/>
                <a:gd name="T21" fmla="*/ 266 h 491"/>
                <a:gd name="T22" fmla="*/ 165 w 419"/>
                <a:gd name="T23" fmla="*/ 244 h 491"/>
                <a:gd name="T24" fmla="*/ 223 w 419"/>
                <a:gd name="T25" fmla="*/ 263 h 491"/>
                <a:gd name="T26" fmla="*/ 223 w 419"/>
                <a:gd name="T27" fmla="*/ 235 h 491"/>
                <a:gd name="T28" fmla="*/ 199 w 419"/>
                <a:gd name="T29" fmla="*/ 168 h 491"/>
                <a:gd name="T30" fmla="*/ 221 w 419"/>
                <a:gd name="T31" fmla="*/ 134 h 491"/>
                <a:gd name="T32" fmla="*/ 194 w 419"/>
                <a:gd name="T33" fmla="*/ 159 h 491"/>
                <a:gd name="T34" fmla="*/ 168 w 419"/>
                <a:gd name="T35" fmla="*/ 134 h 491"/>
                <a:gd name="T36" fmla="*/ 190 w 419"/>
                <a:gd name="T37" fmla="*/ 168 h 491"/>
                <a:gd name="T38" fmla="*/ 165 w 419"/>
                <a:gd name="T39" fmla="*/ 235 h 491"/>
                <a:gd name="T40" fmla="*/ 132 w 419"/>
                <a:gd name="T41" fmla="*/ 141 h 491"/>
                <a:gd name="T42" fmla="*/ 257 w 419"/>
                <a:gd name="T43" fmla="*/ 141 h 491"/>
                <a:gd name="T44" fmla="*/ 407 w 419"/>
                <a:gd name="T45" fmla="*/ 250 h 491"/>
                <a:gd name="T46" fmla="*/ 374 w 419"/>
                <a:gd name="T47" fmla="*/ 183 h 491"/>
                <a:gd name="T48" fmla="*/ 374 w 419"/>
                <a:gd name="T49" fmla="*/ 118 h 491"/>
                <a:gd name="T50" fmla="*/ 193 w 419"/>
                <a:gd name="T51" fmla="*/ 0 h 491"/>
                <a:gd name="T52" fmla="*/ 61 w 419"/>
                <a:gd name="T53" fmla="*/ 288 h 491"/>
                <a:gd name="T54" fmla="*/ 72 w 419"/>
                <a:gd name="T55" fmla="*/ 454 h 491"/>
                <a:gd name="T56" fmla="*/ 197 w 419"/>
                <a:gd name="T57" fmla="*/ 491 h 491"/>
                <a:gd name="T58" fmla="*/ 259 w 419"/>
                <a:gd name="T59" fmla="*/ 480 h 491"/>
                <a:gd name="T60" fmla="*/ 345 w 419"/>
                <a:gd name="T61" fmla="*/ 413 h 491"/>
                <a:gd name="T62" fmla="*/ 378 w 419"/>
                <a:gd name="T63" fmla="*/ 391 h 491"/>
                <a:gd name="T64" fmla="*/ 378 w 419"/>
                <a:gd name="T65" fmla="*/ 360 h 491"/>
                <a:gd name="T66" fmla="*/ 388 w 419"/>
                <a:gd name="T67" fmla="*/ 339 h 491"/>
                <a:gd name="T68" fmla="*/ 394 w 419"/>
                <a:gd name="T69" fmla="*/ 319 h 491"/>
                <a:gd name="T70" fmla="*/ 390 w 419"/>
                <a:gd name="T71" fmla="*/ 304 h 491"/>
                <a:gd name="T72" fmla="*/ 409 w 419"/>
                <a:gd name="T73" fmla="*/ 289 h 491"/>
                <a:gd name="T74" fmla="*/ 407 w 419"/>
                <a:gd name="T75" fmla="*/ 250 h 491"/>
                <a:gd name="T76" fmla="*/ 385 w 419"/>
                <a:gd name="T77" fmla="*/ 286 h 491"/>
                <a:gd name="T78" fmla="*/ 380 w 419"/>
                <a:gd name="T79" fmla="*/ 307 h 491"/>
                <a:gd name="T80" fmla="*/ 385 w 419"/>
                <a:gd name="T81" fmla="*/ 317 h 491"/>
                <a:gd name="T82" fmla="*/ 376 w 419"/>
                <a:gd name="T83" fmla="*/ 331 h 491"/>
                <a:gd name="T84" fmla="*/ 375 w 419"/>
                <a:gd name="T85" fmla="*/ 344 h 491"/>
                <a:gd name="T86" fmla="*/ 369 w 419"/>
                <a:gd name="T87" fmla="*/ 365 h 491"/>
                <a:gd name="T88" fmla="*/ 347 w 419"/>
                <a:gd name="T89" fmla="*/ 404 h 491"/>
                <a:gd name="T90" fmla="*/ 261 w 419"/>
                <a:gd name="T91" fmla="*/ 386 h 491"/>
                <a:gd name="T92" fmla="*/ 250 w 419"/>
                <a:gd name="T93" fmla="*/ 476 h 491"/>
                <a:gd name="T94" fmla="*/ 89 w 419"/>
                <a:gd name="T95" fmla="*/ 307 h 491"/>
                <a:gd name="T96" fmla="*/ 9 w 419"/>
                <a:gd name="T97" fmla="*/ 167 h 491"/>
                <a:gd name="T98" fmla="*/ 193 w 419"/>
                <a:gd name="T99" fmla="*/ 9 h 491"/>
                <a:gd name="T100" fmla="*/ 365 w 419"/>
                <a:gd name="T101" fmla="*/ 120 h 491"/>
                <a:gd name="T102" fmla="*/ 365 w 419"/>
                <a:gd name="T103" fmla="*/ 180 h 491"/>
                <a:gd name="T104" fmla="*/ 399 w 419"/>
                <a:gd name="T105" fmla="*/ 255 h 491"/>
                <a:gd name="T106" fmla="*/ 405 w 419"/>
                <a:gd name="T107" fmla="*/ 28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9" h="491">
                  <a:moveTo>
                    <a:pt x="194" y="69"/>
                  </a:moveTo>
                  <a:cubicBezTo>
                    <a:pt x="155" y="69"/>
                    <a:pt x="122" y="101"/>
                    <a:pt x="122" y="141"/>
                  </a:cubicBezTo>
                  <a:cubicBezTo>
                    <a:pt x="122" y="161"/>
                    <a:pt x="130" y="180"/>
                    <a:pt x="144" y="195"/>
                  </a:cubicBezTo>
                  <a:cubicBezTo>
                    <a:pt x="148" y="199"/>
                    <a:pt x="156" y="210"/>
                    <a:pt x="156" y="239"/>
                  </a:cubicBezTo>
                  <a:cubicBezTo>
                    <a:pt x="156" y="263"/>
                    <a:pt x="156" y="263"/>
                    <a:pt x="156" y="263"/>
                  </a:cubicBezTo>
                  <a:cubicBezTo>
                    <a:pt x="156" y="270"/>
                    <a:pt x="162" y="276"/>
                    <a:pt x="169" y="276"/>
                  </a:cubicBezTo>
                  <a:cubicBezTo>
                    <a:pt x="172" y="276"/>
                    <a:pt x="172" y="276"/>
                    <a:pt x="172" y="276"/>
                  </a:cubicBezTo>
                  <a:cubicBezTo>
                    <a:pt x="174" y="285"/>
                    <a:pt x="183" y="293"/>
                    <a:pt x="194" y="293"/>
                  </a:cubicBezTo>
                  <a:cubicBezTo>
                    <a:pt x="205" y="293"/>
                    <a:pt x="214" y="285"/>
                    <a:pt x="217" y="276"/>
                  </a:cubicBezTo>
                  <a:cubicBezTo>
                    <a:pt x="220" y="276"/>
                    <a:pt x="220" y="276"/>
                    <a:pt x="220" y="276"/>
                  </a:cubicBezTo>
                  <a:cubicBezTo>
                    <a:pt x="227" y="276"/>
                    <a:pt x="233" y="270"/>
                    <a:pt x="233" y="263"/>
                  </a:cubicBezTo>
                  <a:cubicBezTo>
                    <a:pt x="233" y="239"/>
                    <a:pt x="233" y="239"/>
                    <a:pt x="233" y="239"/>
                  </a:cubicBezTo>
                  <a:cubicBezTo>
                    <a:pt x="233" y="210"/>
                    <a:pt x="241" y="199"/>
                    <a:pt x="244" y="195"/>
                  </a:cubicBezTo>
                  <a:cubicBezTo>
                    <a:pt x="258" y="180"/>
                    <a:pt x="266" y="161"/>
                    <a:pt x="266" y="141"/>
                  </a:cubicBezTo>
                  <a:cubicBezTo>
                    <a:pt x="266" y="101"/>
                    <a:pt x="234" y="69"/>
                    <a:pt x="194" y="69"/>
                  </a:cubicBezTo>
                  <a:close/>
                  <a:moveTo>
                    <a:pt x="194" y="283"/>
                  </a:moveTo>
                  <a:cubicBezTo>
                    <a:pt x="189" y="283"/>
                    <a:pt x="184" y="280"/>
                    <a:pt x="182" y="276"/>
                  </a:cubicBezTo>
                  <a:cubicBezTo>
                    <a:pt x="207" y="276"/>
                    <a:pt x="207" y="276"/>
                    <a:pt x="207" y="276"/>
                  </a:cubicBezTo>
                  <a:cubicBezTo>
                    <a:pt x="205" y="280"/>
                    <a:pt x="200" y="283"/>
                    <a:pt x="194" y="283"/>
                  </a:cubicBezTo>
                  <a:close/>
                  <a:moveTo>
                    <a:pt x="223" y="263"/>
                  </a:moveTo>
                  <a:cubicBezTo>
                    <a:pt x="223" y="265"/>
                    <a:pt x="222" y="266"/>
                    <a:pt x="220" y="266"/>
                  </a:cubicBezTo>
                  <a:cubicBezTo>
                    <a:pt x="169" y="266"/>
                    <a:pt x="169" y="266"/>
                    <a:pt x="169" y="266"/>
                  </a:cubicBezTo>
                  <a:cubicBezTo>
                    <a:pt x="167" y="266"/>
                    <a:pt x="165" y="265"/>
                    <a:pt x="165" y="263"/>
                  </a:cubicBezTo>
                  <a:cubicBezTo>
                    <a:pt x="165" y="244"/>
                    <a:pt x="165" y="244"/>
                    <a:pt x="165" y="244"/>
                  </a:cubicBezTo>
                  <a:cubicBezTo>
                    <a:pt x="223" y="244"/>
                    <a:pt x="223" y="244"/>
                    <a:pt x="223" y="244"/>
                  </a:cubicBezTo>
                  <a:lnTo>
                    <a:pt x="223" y="263"/>
                  </a:lnTo>
                  <a:close/>
                  <a:moveTo>
                    <a:pt x="237" y="188"/>
                  </a:moveTo>
                  <a:cubicBezTo>
                    <a:pt x="232" y="194"/>
                    <a:pt x="224" y="207"/>
                    <a:pt x="223" y="235"/>
                  </a:cubicBezTo>
                  <a:cubicBezTo>
                    <a:pt x="199" y="235"/>
                    <a:pt x="199" y="235"/>
                    <a:pt x="199" y="235"/>
                  </a:cubicBezTo>
                  <a:cubicBezTo>
                    <a:pt x="199" y="168"/>
                    <a:pt x="199" y="168"/>
                    <a:pt x="199" y="168"/>
                  </a:cubicBezTo>
                  <a:cubicBezTo>
                    <a:pt x="218" y="165"/>
                    <a:pt x="224" y="141"/>
                    <a:pt x="224" y="140"/>
                  </a:cubicBezTo>
                  <a:cubicBezTo>
                    <a:pt x="225" y="137"/>
                    <a:pt x="223" y="135"/>
                    <a:pt x="221" y="134"/>
                  </a:cubicBezTo>
                  <a:cubicBezTo>
                    <a:pt x="218" y="133"/>
                    <a:pt x="216" y="135"/>
                    <a:pt x="215" y="137"/>
                  </a:cubicBezTo>
                  <a:cubicBezTo>
                    <a:pt x="215" y="138"/>
                    <a:pt x="210" y="159"/>
                    <a:pt x="194" y="159"/>
                  </a:cubicBezTo>
                  <a:cubicBezTo>
                    <a:pt x="179" y="159"/>
                    <a:pt x="173" y="138"/>
                    <a:pt x="173" y="137"/>
                  </a:cubicBezTo>
                  <a:cubicBezTo>
                    <a:pt x="173" y="135"/>
                    <a:pt x="170" y="133"/>
                    <a:pt x="168" y="134"/>
                  </a:cubicBezTo>
                  <a:cubicBezTo>
                    <a:pt x="165" y="135"/>
                    <a:pt x="164" y="137"/>
                    <a:pt x="164" y="140"/>
                  </a:cubicBezTo>
                  <a:cubicBezTo>
                    <a:pt x="165" y="141"/>
                    <a:pt x="170" y="165"/>
                    <a:pt x="190" y="168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65" y="235"/>
                    <a:pt x="165" y="235"/>
                    <a:pt x="165" y="235"/>
                  </a:cubicBezTo>
                  <a:cubicBezTo>
                    <a:pt x="164" y="207"/>
                    <a:pt x="156" y="194"/>
                    <a:pt x="151" y="188"/>
                  </a:cubicBezTo>
                  <a:cubicBezTo>
                    <a:pt x="139" y="176"/>
                    <a:pt x="132" y="158"/>
                    <a:pt x="132" y="141"/>
                  </a:cubicBezTo>
                  <a:cubicBezTo>
                    <a:pt x="132" y="107"/>
                    <a:pt x="160" y="79"/>
                    <a:pt x="194" y="79"/>
                  </a:cubicBezTo>
                  <a:cubicBezTo>
                    <a:pt x="229" y="79"/>
                    <a:pt x="257" y="107"/>
                    <a:pt x="257" y="141"/>
                  </a:cubicBezTo>
                  <a:cubicBezTo>
                    <a:pt x="257" y="158"/>
                    <a:pt x="250" y="176"/>
                    <a:pt x="237" y="188"/>
                  </a:cubicBezTo>
                  <a:close/>
                  <a:moveTo>
                    <a:pt x="407" y="250"/>
                  </a:moveTo>
                  <a:cubicBezTo>
                    <a:pt x="395" y="232"/>
                    <a:pt x="374" y="197"/>
                    <a:pt x="372" y="188"/>
                  </a:cubicBezTo>
                  <a:cubicBezTo>
                    <a:pt x="373" y="187"/>
                    <a:pt x="373" y="185"/>
                    <a:pt x="374" y="183"/>
                  </a:cubicBezTo>
                  <a:cubicBezTo>
                    <a:pt x="376" y="176"/>
                    <a:pt x="379" y="166"/>
                    <a:pt x="379" y="158"/>
                  </a:cubicBezTo>
                  <a:cubicBezTo>
                    <a:pt x="379" y="146"/>
                    <a:pt x="377" y="129"/>
                    <a:pt x="374" y="118"/>
                  </a:cubicBezTo>
                  <a:cubicBezTo>
                    <a:pt x="373" y="112"/>
                    <a:pt x="364" y="83"/>
                    <a:pt x="338" y="55"/>
                  </a:cubicBezTo>
                  <a:cubicBezTo>
                    <a:pt x="303" y="18"/>
                    <a:pt x="255" y="0"/>
                    <a:pt x="193" y="0"/>
                  </a:cubicBezTo>
                  <a:cubicBezTo>
                    <a:pt x="65" y="0"/>
                    <a:pt x="0" y="56"/>
                    <a:pt x="0" y="167"/>
                  </a:cubicBezTo>
                  <a:cubicBezTo>
                    <a:pt x="0" y="231"/>
                    <a:pt x="37" y="266"/>
                    <a:pt x="61" y="288"/>
                  </a:cubicBezTo>
                  <a:cubicBezTo>
                    <a:pt x="70" y="297"/>
                    <a:pt x="78" y="304"/>
                    <a:pt x="80" y="310"/>
                  </a:cubicBezTo>
                  <a:cubicBezTo>
                    <a:pt x="97" y="376"/>
                    <a:pt x="82" y="429"/>
                    <a:pt x="72" y="454"/>
                  </a:cubicBezTo>
                  <a:cubicBezTo>
                    <a:pt x="71" y="456"/>
                    <a:pt x="72" y="459"/>
                    <a:pt x="74" y="460"/>
                  </a:cubicBezTo>
                  <a:cubicBezTo>
                    <a:pt x="112" y="480"/>
                    <a:pt x="154" y="491"/>
                    <a:pt x="197" y="491"/>
                  </a:cubicBezTo>
                  <a:cubicBezTo>
                    <a:pt x="217" y="491"/>
                    <a:pt x="236" y="489"/>
                    <a:pt x="256" y="484"/>
                  </a:cubicBezTo>
                  <a:cubicBezTo>
                    <a:pt x="258" y="484"/>
                    <a:pt x="259" y="482"/>
                    <a:pt x="259" y="480"/>
                  </a:cubicBezTo>
                  <a:cubicBezTo>
                    <a:pt x="259" y="438"/>
                    <a:pt x="260" y="406"/>
                    <a:pt x="262" y="396"/>
                  </a:cubicBezTo>
                  <a:cubicBezTo>
                    <a:pt x="280" y="401"/>
                    <a:pt x="335" y="413"/>
                    <a:pt x="345" y="413"/>
                  </a:cubicBezTo>
                  <a:cubicBezTo>
                    <a:pt x="346" y="413"/>
                    <a:pt x="347" y="413"/>
                    <a:pt x="347" y="413"/>
                  </a:cubicBezTo>
                  <a:cubicBezTo>
                    <a:pt x="355" y="413"/>
                    <a:pt x="374" y="413"/>
                    <a:pt x="378" y="391"/>
                  </a:cubicBezTo>
                  <a:cubicBezTo>
                    <a:pt x="381" y="380"/>
                    <a:pt x="380" y="370"/>
                    <a:pt x="379" y="364"/>
                  </a:cubicBezTo>
                  <a:cubicBezTo>
                    <a:pt x="379" y="362"/>
                    <a:pt x="378" y="360"/>
                    <a:pt x="378" y="360"/>
                  </a:cubicBezTo>
                  <a:cubicBezTo>
                    <a:pt x="379" y="356"/>
                    <a:pt x="382" y="352"/>
                    <a:pt x="384" y="348"/>
                  </a:cubicBezTo>
                  <a:cubicBezTo>
                    <a:pt x="386" y="344"/>
                    <a:pt x="387" y="342"/>
                    <a:pt x="388" y="339"/>
                  </a:cubicBezTo>
                  <a:cubicBezTo>
                    <a:pt x="388" y="337"/>
                    <a:pt x="387" y="333"/>
                    <a:pt x="386" y="330"/>
                  </a:cubicBezTo>
                  <a:cubicBezTo>
                    <a:pt x="389" y="327"/>
                    <a:pt x="393" y="323"/>
                    <a:pt x="394" y="319"/>
                  </a:cubicBezTo>
                  <a:cubicBezTo>
                    <a:pt x="394" y="315"/>
                    <a:pt x="392" y="310"/>
                    <a:pt x="390" y="305"/>
                  </a:cubicBezTo>
                  <a:cubicBezTo>
                    <a:pt x="390" y="305"/>
                    <a:pt x="390" y="305"/>
                    <a:pt x="390" y="304"/>
                  </a:cubicBezTo>
                  <a:cubicBezTo>
                    <a:pt x="390" y="303"/>
                    <a:pt x="390" y="299"/>
                    <a:pt x="390" y="294"/>
                  </a:cubicBezTo>
                  <a:cubicBezTo>
                    <a:pt x="396" y="293"/>
                    <a:pt x="406" y="291"/>
                    <a:pt x="409" y="289"/>
                  </a:cubicBezTo>
                  <a:cubicBezTo>
                    <a:pt x="415" y="286"/>
                    <a:pt x="419" y="277"/>
                    <a:pt x="419" y="272"/>
                  </a:cubicBezTo>
                  <a:cubicBezTo>
                    <a:pt x="419" y="270"/>
                    <a:pt x="418" y="270"/>
                    <a:pt x="407" y="250"/>
                  </a:cubicBezTo>
                  <a:close/>
                  <a:moveTo>
                    <a:pt x="405" y="281"/>
                  </a:moveTo>
                  <a:cubicBezTo>
                    <a:pt x="403" y="282"/>
                    <a:pt x="393" y="284"/>
                    <a:pt x="385" y="286"/>
                  </a:cubicBezTo>
                  <a:cubicBezTo>
                    <a:pt x="383" y="286"/>
                    <a:pt x="381" y="288"/>
                    <a:pt x="381" y="290"/>
                  </a:cubicBezTo>
                  <a:cubicBezTo>
                    <a:pt x="380" y="305"/>
                    <a:pt x="380" y="306"/>
                    <a:pt x="380" y="307"/>
                  </a:cubicBezTo>
                  <a:cubicBezTo>
                    <a:pt x="381" y="308"/>
                    <a:pt x="381" y="308"/>
                    <a:pt x="382" y="310"/>
                  </a:cubicBezTo>
                  <a:cubicBezTo>
                    <a:pt x="384" y="314"/>
                    <a:pt x="385" y="316"/>
                    <a:pt x="385" y="317"/>
                  </a:cubicBezTo>
                  <a:cubicBezTo>
                    <a:pt x="384" y="319"/>
                    <a:pt x="381" y="322"/>
                    <a:pt x="377" y="325"/>
                  </a:cubicBezTo>
                  <a:cubicBezTo>
                    <a:pt x="376" y="326"/>
                    <a:pt x="375" y="329"/>
                    <a:pt x="376" y="331"/>
                  </a:cubicBezTo>
                  <a:cubicBezTo>
                    <a:pt x="377" y="334"/>
                    <a:pt x="378" y="337"/>
                    <a:pt x="378" y="338"/>
                  </a:cubicBezTo>
                  <a:cubicBezTo>
                    <a:pt x="378" y="339"/>
                    <a:pt x="377" y="342"/>
                    <a:pt x="375" y="344"/>
                  </a:cubicBezTo>
                  <a:cubicBezTo>
                    <a:pt x="373" y="348"/>
                    <a:pt x="371" y="353"/>
                    <a:pt x="369" y="357"/>
                  </a:cubicBezTo>
                  <a:cubicBezTo>
                    <a:pt x="369" y="359"/>
                    <a:pt x="369" y="362"/>
                    <a:pt x="369" y="365"/>
                  </a:cubicBezTo>
                  <a:cubicBezTo>
                    <a:pt x="370" y="371"/>
                    <a:pt x="371" y="379"/>
                    <a:pt x="369" y="389"/>
                  </a:cubicBezTo>
                  <a:cubicBezTo>
                    <a:pt x="367" y="401"/>
                    <a:pt x="359" y="404"/>
                    <a:pt x="347" y="404"/>
                  </a:cubicBezTo>
                  <a:cubicBezTo>
                    <a:pt x="347" y="404"/>
                    <a:pt x="346" y="404"/>
                    <a:pt x="345" y="404"/>
                  </a:cubicBezTo>
                  <a:cubicBezTo>
                    <a:pt x="335" y="403"/>
                    <a:pt x="271" y="389"/>
                    <a:pt x="261" y="386"/>
                  </a:cubicBezTo>
                  <a:cubicBezTo>
                    <a:pt x="259" y="386"/>
                    <a:pt x="257" y="386"/>
                    <a:pt x="256" y="387"/>
                  </a:cubicBezTo>
                  <a:cubicBezTo>
                    <a:pt x="250" y="394"/>
                    <a:pt x="249" y="449"/>
                    <a:pt x="250" y="476"/>
                  </a:cubicBezTo>
                  <a:cubicBezTo>
                    <a:pt x="193" y="488"/>
                    <a:pt x="133" y="480"/>
                    <a:pt x="83" y="454"/>
                  </a:cubicBezTo>
                  <a:cubicBezTo>
                    <a:pt x="93" y="426"/>
                    <a:pt x="105" y="373"/>
                    <a:pt x="89" y="307"/>
                  </a:cubicBezTo>
                  <a:cubicBezTo>
                    <a:pt x="87" y="299"/>
                    <a:pt x="79" y="292"/>
                    <a:pt x="68" y="282"/>
                  </a:cubicBezTo>
                  <a:cubicBezTo>
                    <a:pt x="44" y="260"/>
                    <a:pt x="9" y="227"/>
                    <a:pt x="9" y="167"/>
                  </a:cubicBezTo>
                  <a:cubicBezTo>
                    <a:pt x="9" y="119"/>
                    <a:pt x="22" y="82"/>
                    <a:pt x="47" y="56"/>
                  </a:cubicBezTo>
                  <a:cubicBezTo>
                    <a:pt x="78" y="25"/>
                    <a:pt x="127" y="9"/>
                    <a:pt x="193" y="9"/>
                  </a:cubicBezTo>
                  <a:cubicBezTo>
                    <a:pt x="252" y="9"/>
                    <a:pt x="298" y="27"/>
                    <a:pt x="331" y="61"/>
                  </a:cubicBezTo>
                  <a:cubicBezTo>
                    <a:pt x="357" y="88"/>
                    <a:pt x="364" y="117"/>
                    <a:pt x="365" y="120"/>
                  </a:cubicBezTo>
                  <a:cubicBezTo>
                    <a:pt x="367" y="130"/>
                    <a:pt x="370" y="147"/>
                    <a:pt x="370" y="158"/>
                  </a:cubicBezTo>
                  <a:cubicBezTo>
                    <a:pt x="370" y="165"/>
                    <a:pt x="367" y="174"/>
                    <a:pt x="365" y="180"/>
                  </a:cubicBezTo>
                  <a:cubicBezTo>
                    <a:pt x="363" y="185"/>
                    <a:pt x="363" y="187"/>
                    <a:pt x="363" y="189"/>
                  </a:cubicBezTo>
                  <a:cubicBezTo>
                    <a:pt x="364" y="198"/>
                    <a:pt x="380" y="224"/>
                    <a:pt x="399" y="255"/>
                  </a:cubicBezTo>
                  <a:cubicBezTo>
                    <a:pt x="403" y="263"/>
                    <a:pt x="408" y="271"/>
                    <a:pt x="409" y="273"/>
                  </a:cubicBezTo>
                  <a:cubicBezTo>
                    <a:pt x="409" y="275"/>
                    <a:pt x="406" y="280"/>
                    <a:pt x="405" y="28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5260553" y="6297114"/>
            <a:ext cx="1176873" cy="261586"/>
          </a:xfrm>
          <a:prstGeom prst="rect">
            <a:avLst/>
          </a:prstGeom>
          <a:noFill/>
        </p:spPr>
        <p:txBody>
          <a:bodyPr wrap="none" lIns="91414" tIns="45708" rIns="91414" bIns="45708" rtlCol="0">
            <a:spAutoFit/>
          </a:bodyPr>
          <a:lstStyle/>
          <a:p>
            <a:r>
              <a:rPr lang="en-US" sz="1100" dirty="0"/>
              <a:t>AI for self-service</a:t>
            </a:r>
          </a:p>
        </p:txBody>
      </p:sp>
      <p:grpSp>
        <p:nvGrpSpPr>
          <p:cNvPr id="117" name="Группа 116"/>
          <p:cNvGrpSpPr/>
          <p:nvPr/>
        </p:nvGrpSpPr>
        <p:grpSpPr>
          <a:xfrm>
            <a:off x="7093201" y="6318186"/>
            <a:ext cx="190768" cy="190768"/>
            <a:chOff x="114846" y="4584939"/>
            <a:chExt cx="190768" cy="190768"/>
          </a:xfrm>
        </p:grpSpPr>
        <p:sp>
          <p:nvSpPr>
            <p:cNvPr id="118" name="Овал 117"/>
            <p:cNvSpPr/>
            <p:nvPr/>
          </p:nvSpPr>
          <p:spPr bwMode="auto">
            <a:xfrm>
              <a:off x="114846" y="4584939"/>
              <a:ext cx="190768" cy="1907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900" dirty="0">
                <a:solidFill>
                  <a:prstClr val="white">
                    <a:lumMod val="50000"/>
                  </a:prstClr>
                </a:solidFill>
                <a:latin typeface="Franklin Gothic Book" pitchFamily="34" charset="0"/>
              </a:endParaRPr>
            </a:p>
          </p:txBody>
        </p:sp>
        <p:sp>
          <p:nvSpPr>
            <p:cNvPr id="119" name="Freeform 113"/>
            <p:cNvSpPr>
              <a:spLocks noEditPoints="1"/>
            </p:cNvSpPr>
            <p:nvPr/>
          </p:nvSpPr>
          <p:spPr bwMode="auto">
            <a:xfrm>
              <a:off x="154471" y="4620337"/>
              <a:ext cx="122799" cy="119971"/>
            </a:xfrm>
            <a:custGeom>
              <a:avLst/>
              <a:gdLst>
                <a:gd name="T0" fmla="*/ 530 w 582"/>
                <a:gd name="T1" fmla="*/ 0 h 569"/>
                <a:gd name="T2" fmla="*/ 237 w 582"/>
                <a:gd name="T3" fmla="*/ 196 h 569"/>
                <a:gd name="T4" fmla="*/ 44 w 582"/>
                <a:gd name="T5" fmla="*/ 285 h 569"/>
                <a:gd name="T6" fmla="*/ 52 w 582"/>
                <a:gd name="T7" fmla="*/ 295 h 569"/>
                <a:gd name="T8" fmla="*/ 138 w 582"/>
                <a:gd name="T9" fmla="*/ 305 h 569"/>
                <a:gd name="T10" fmla="*/ 109 w 582"/>
                <a:gd name="T11" fmla="*/ 362 h 569"/>
                <a:gd name="T12" fmla="*/ 197 w 582"/>
                <a:gd name="T13" fmla="*/ 466 h 569"/>
                <a:gd name="T14" fmla="*/ 238 w 582"/>
                <a:gd name="T15" fmla="*/ 432 h 569"/>
                <a:gd name="T16" fmla="*/ 265 w 582"/>
                <a:gd name="T17" fmla="*/ 432 h 569"/>
                <a:gd name="T18" fmla="*/ 275 w 582"/>
                <a:gd name="T19" fmla="*/ 518 h 569"/>
                <a:gd name="T20" fmla="*/ 282 w 582"/>
                <a:gd name="T21" fmla="*/ 527 h 569"/>
                <a:gd name="T22" fmla="*/ 366 w 582"/>
                <a:gd name="T23" fmla="*/ 454 h 569"/>
                <a:gd name="T24" fmla="*/ 481 w 582"/>
                <a:gd name="T25" fmla="*/ 235 h 569"/>
                <a:gd name="T26" fmla="*/ 63 w 582"/>
                <a:gd name="T27" fmla="*/ 278 h 569"/>
                <a:gd name="T28" fmla="*/ 225 w 582"/>
                <a:gd name="T29" fmla="*/ 210 h 569"/>
                <a:gd name="T30" fmla="*/ 63 w 582"/>
                <a:gd name="T31" fmla="*/ 278 h 569"/>
                <a:gd name="T32" fmla="*/ 149 w 582"/>
                <a:gd name="T33" fmla="*/ 421 h 569"/>
                <a:gd name="T34" fmla="*/ 145 w 582"/>
                <a:gd name="T35" fmla="*/ 345 h 569"/>
                <a:gd name="T36" fmla="*/ 225 w 582"/>
                <a:gd name="T37" fmla="*/ 425 h 569"/>
                <a:gd name="T38" fmla="*/ 353 w 582"/>
                <a:gd name="T39" fmla="*/ 449 h 569"/>
                <a:gd name="T40" fmla="*/ 285 w 582"/>
                <a:gd name="T41" fmla="*/ 414 h 569"/>
                <a:gd name="T42" fmla="*/ 353 w 582"/>
                <a:gd name="T43" fmla="*/ 449 h 569"/>
                <a:gd name="T44" fmla="*/ 271 w 582"/>
                <a:gd name="T45" fmla="*/ 407 h 569"/>
                <a:gd name="T46" fmla="*/ 254 w 582"/>
                <a:gd name="T47" fmla="*/ 422 h 569"/>
                <a:gd name="T48" fmla="*/ 149 w 582"/>
                <a:gd name="T49" fmla="*/ 314 h 569"/>
                <a:gd name="T50" fmla="*/ 163 w 582"/>
                <a:gd name="T51" fmla="*/ 298 h 569"/>
                <a:gd name="T52" fmla="*/ 530 w 582"/>
                <a:gd name="T53" fmla="*/ 14 h 569"/>
                <a:gd name="T54" fmla="*/ 472 w 582"/>
                <a:gd name="T55" fmla="*/ 225 h 569"/>
                <a:gd name="T56" fmla="*/ 396 w 582"/>
                <a:gd name="T57" fmla="*/ 126 h 569"/>
                <a:gd name="T58" fmla="*/ 363 w 582"/>
                <a:gd name="T59" fmla="*/ 207 h 569"/>
                <a:gd name="T60" fmla="*/ 430 w 582"/>
                <a:gd name="T61" fmla="*/ 207 h 569"/>
                <a:gd name="T62" fmla="*/ 396 w 582"/>
                <a:gd name="T63" fmla="*/ 126 h 569"/>
                <a:gd name="T64" fmla="*/ 396 w 582"/>
                <a:gd name="T65" fmla="*/ 207 h 569"/>
                <a:gd name="T66" fmla="*/ 373 w 582"/>
                <a:gd name="T67" fmla="*/ 150 h 569"/>
                <a:gd name="T68" fmla="*/ 420 w 582"/>
                <a:gd name="T69" fmla="*/ 150 h 569"/>
                <a:gd name="T70" fmla="*/ 149 w 582"/>
                <a:gd name="T71" fmla="*/ 468 h 569"/>
                <a:gd name="T72" fmla="*/ 53 w 582"/>
                <a:gd name="T73" fmla="*/ 560 h 569"/>
                <a:gd name="T74" fmla="*/ 8 w 582"/>
                <a:gd name="T75" fmla="*/ 569 h 569"/>
                <a:gd name="T76" fmla="*/ 1 w 582"/>
                <a:gd name="T77" fmla="*/ 560 h 569"/>
                <a:gd name="T78" fmla="*/ 38 w 582"/>
                <a:gd name="T79" fmla="*/ 442 h 569"/>
                <a:gd name="T80" fmla="*/ 107 w 582"/>
                <a:gd name="T81" fmla="*/ 430 h 569"/>
                <a:gd name="T82" fmla="*/ 48 w 582"/>
                <a:gd name="T83" fmla="*/ 452 h 569"/>
                <a:gd name="T84" fmla="*/ 18 w 582"/>
                <a:gd name="T85" fmla="*/ 552 h 569"/>
                <a:gd name="T86" fmla="*/ 118 w 582"/>
                <a:gd name="T87" fmla="*/ 522 h 569"/>
                <a:gd name="T88" fmla="*/ 140 w 582"/>
                <a:gd name="T89" fmla="*/ 463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2" h="569">
                  <a:moveTo>
                    <a:pt x="562" y="8"/>
                  </a:moveTo>
                  <a:cubicBezTo>
                    <a:pt x="556" y="3"/>
                    <a:pt x="546" y="0"/>
                    <a:pt x="530" y="0"/>
                  </a:cubicBezTo>
                  <a:cubicBezTo>
                    <a:pt x="493" y="0"/>
                    <a:pt x="405" y="19"/>
                    <a:pt x="335" y="89"/>
                  </a:cubicBezTo>
                  <a:cubicBezTo>
                    <a:pt x="237" y="196"/>
                    <a:pt x="237" y="196"/>
                    <a:pt x="237" y="196"/>
                  </a:cubicBezTo>
                  <a:cubicBezTo>
                    <a:pt x="221" y="195"/>
                    <a:pt x="153" y="191"/>
                    <a:pt x="117" y="205"/>
                  </a:cubicBezTo>
                  <a:cubicBezTo>
                    <a:pt x="74" y="220"/>
                    <a:pt x="45" y="283"/>
                    <a:pt x="44" y="285"/>
                  </a:cubicBezTo>
                  <a:cubicBezTo>
                    <a:pt x="42" y="288"/>
                    <a:pt x="43" y="291"/>
                    <a:pt x="45" y="293"/>
                  </a:cubicBezTo>
                  <a:cubicBezTo>
                    <a:pt x="46" y="295"/>
                    <a:pt x="49" y="296"/>
                    <a:pt x="52" y="295"/>
                  </a:cubicBezTo>
                  <a:cubicBezTo>
                    <a:pt x="90" y="283"/>
                    <a:pt x="128" y="292"/>
                    <a:pt x="145" y="297"/>
                  </a:cubicBezTo>
                  <a:cubicBezTo>
                    <a:pt x="138" y="305"/>
                    <a:pt x="138" y="305"/>
                    <a:pt x="138" y="305"/>
                  </a:cubicBezTo>
                  <a:cubicBezTo>
                    <a:pt x="133" y="311"/>
                    <a:pt x="134" y="321"/>
                    <a:pt x="138" y="332"/>
                  </a:cubicBezTo>
                  <a:cubicBezTo>
                    <a:pt x="109" y="362"/>
                    <a:pt x="109" y="362"/>
                    <a:pt x="109" y="362"/>
                  </a:cubicBezTo>
                  <a:cubicBezTo>
                    <a:pt x="96" y="376"/>
                    <a:pt x="115" y="407"/>
                    <a:pt x="139" y="431"/>
                  </a:cubicBezTo>
                  <a:cubicBezTo>
                    <a:pt x="158" y="449"/>
                    <a:pt x="181" y="466"/>
                    <a:pt x="197" y="466"/>
                  </a:cubicBezTo>
                  <a:cubicBezTo>
                    <a:pt x="201" y="466"/>
                    <a:pt x="205" y="464"/>
                    <a:pt x="208" y="461"/>
                  </a:cubicBezTo>
                  <a:cubicBezTo>
                    <a:pt x="238" y="432"/>
                    <a:pt x="238" y="432"/>
                    <a:pt x="238" y="432"/>
                  </a:cubicBezTo>
                  <a:cubicBezTo>
                    <a:pt x="244" y="434"/>
                    <a:pt x="250" y="436"/>
                    <a:pt x="254" y="436"/>
                  </a:cubicBezTo>
                  <a:cubicBezTo>
                    <a:pt x="260" y="436"/>
                    <a:pt x="263" y="433"/>
                    <a:pt x="265" y="432"/>
                  </a:cubicBezTo>
                  <a:cubicBezTo>
                    <a:pt x="274" y="424"/>
                    <a:pt x="274" y="424"/>
                    <a:pt x="274" y="424"/>
                  </a:cubicBezTo>
                  <a:cubicBezTo>
                    <a:pt x="279" y="442"/>
                    <a:pt x="287" y="480"/>
                    <a:pt x="275" y="518"/>
                  </a:cubicBezTo>
                  <a:cubicBezTo>
                    <a:pt x="275" y="521"/>
                    <a:pt x="275" y="524"/>
                    <a:pt x="277" y="526"/>
                  </a:cubicBezTo>
                  <a:cubicBezTo>
                    <a:pt x="279" y="527"/>
                    <a:pt x="280" y="527"/>
                    <a:pt x="282" y="527"/>
                  </a:cubicBezTo>
                  <a:cubicBezTo>
                    <a:pt x="283" y="527"/>
                    <a:pt x="284" y="527"/>
                    <a:pt x="285" y="527"/>
                  </a:cubicBezTo>
                  <a:cubicBezTo>
                    <a:pt x="288" y="526"/>
                    <a:pt x="350" y="496"/>
                    <a:pt x="366" y="454"/>
                  </a:cubicBezTo>
                  <a:cubicBezTo>
                    <a:pt x="379" y="417"/>
                    <a:pt x="375" y="349"/>
                    <a:pt x="374" y="333"/>
                  </a:cubicBezTo>
                  <a:cubicBezTo>
                    <a:pt x="481" y="235"/>
                    <a:pt x="481" y="235"/>
                    <a:pt x="481" y="235"/>
                  </a:cubicBezTo>
                  <a:cubicBezTo>
                    <a:pt x="565" y="151"/>
                    <a:pt x="582" y="28"/>
                    <a:pt x="562" y="8"/>
                  </a:cubicBezTo>
                  <a:close/>
                  <a:moveTo>
                    <a:pt x="63" y="278"/>
                  </a:moveTo>
                  <a:cubicBezTo>
                    <a:pt x="74" y="259"/>
                    <a:pt x="95" y="227"/>
                    <a:pt x="121" y="218"/>
                  </a:cubicBezTo>
                  <a:cubicBezTo>
                    <a:pt x="150" y="207"/>
                    <a:pt x="200" y="208"/>
                    <a:pt x="225" y="210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43" y="281"/>
                    <a:pt x="105" y="270"/>
                    <a:pt x="63" y="278"/>
                  </a:cubicBezTo>
                  <a:close/>
                  <a:moveTo>
                    <a:pt x="199" y="451"/>
                  </a:moveTo>
                  <a:cubicBezTo>
                    <a:pt x="195" y="454"/>
                    <a:pt x="174" y="446"/>
                    <a:pt x="149" y="421"/>
                  </a:cubicBezTo>
                  <a:cubicBezTo>
                    <a:pt x="124" y="396"/>
                    <a:pt x="116" y="375"/>
                    <a:pt x="119" y="372"/>
                  </a:cubicBezTo>
                  <a:cubicBezTo>
                    <a:pt x="145" y="345"/>
                    <a:pt x="145" y="345"/>
                    <a:pt x="145" y="345"/>
                  </a:cubicBezTo>
                  <a:cubicBezTo>
                    <a:pt x="155" y="361"/>
                    <a:pt x="169" y="377"/>
                    <a:pt x="181" y="389"/>
                  </a:cubicBezTo>
                  <a:cubicBezTo>
                    <a:pt x="196" y="404"/>
                    <a:pt x="212" y="417"/>
                    <a:pt x="225" y="425"/>
                  </a:cubicBezTo>
                  <a:lnTo>
                    <a:pt x="199" y="451"/>
                  </a:lnTo>
                  <a:close/>
                  <a:moveTo>
                    <a:pt x="353" y="449"/>
                  </a:moveTo>
                  <a:cubicBezTo>
                    <a:pt x="343" y="475"/>
                    <a:pt x="311" y="496"/>
                    <a:pt x="293" y="507"/>
                  </a:cubicBezTo>
                  <a:cubicBezTo>
                    <a:pt x="301" y="465"/>
                    <a:pt x="290" y="427"/>
                    <a:pt x="285" y="414"/>
                  </a:cubicBezTo>
                  <a:cubicBezTo>
                    <a:pt x="361" y="345"/>
                    <a:pt x="361" y="345"/>
                    <a:pt x="361" y="345"/>
                  </a:cubicBezTo>
                  <a:cubicBezTo>
                    <a:pt x="362" y="370"/>
                    <a:pt x="363" y="421"/>
                    <a:pt x="353" y="449"/>
                  </a:cubicBezTo>
                  <a:close/>
                  <a:moveTo>
                    <a:pt x="273" y="406"/>
                  </a:moveTo>
                  <a:cubicBezTo>
                    <a:pt x="272" y="406"/>
                    <a:pt x="272" y="407"/>
                    <a:pt x="271" y="407"/>
                  </a:cubicBezTo>
                  <a:cubicBezTo>
                    <a:pt x="256" y="421"/>
                    <a:pt x="256" y="421"/>
                    <a:pt x="256" y="421"/>
                  </a:cubicBezTo>
                  <a:cubicBezTo>
                    <a:pt x="256" y="421"/>
                    <a:pt x="255" y="422"/>
                    <a:pt x="254" y="422"/>
                  </a:cubicBezTo>
                  <a:cubicBezTo>
                    <a:pt x="244" y="422"/>
                    <a:pt x="219" y="407"/>
                    <a:pt x="191" y="379"/>
                  </a:cubicBezTo>
                  <a:cubicBezTo>
                    <a:pt x="158" y="346"/>
                    <a:pt x="146" y="319"/>
                    <a:pt x="149" y="314"/>
                  </a:cubicBezTo>
                  <a:cubicBezTo>
                    <a:pt x="162" y="299"/>
                    <a:pt x="162" y="299"/>
                    <a:pt x="162" y="299"/>
                  </a:cubicBezTo>
                  <a:cubicBezTo>
                    <a:pt x="163" y="299"/>
                    <a:pt x="163" y="299"/>
                    <a:pt x="163" y="2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407" y="37"/>
                    <a:pt x="490" y="14"/>
                    <a:pt x="530" y="14"/>
                  </a:cubicBezTo>
                  <a:cubicBezTo>
                    <a:pt x="544" y="14"/>
                    <a:pt x="550" y="17"/>
                    <a:pt x="552" y="18"/>
                  </a:cubicBezTo>
                  <a:cubicBezTo>
                    <a:pt x="565" y="31"/>
                    <a:pt x="552" y="144"/>
                    <a:pt x="472" y="225"/>
                  </a:cubicBezTo>
                  <a:lnTo>
                    <a:pt x="273" y="406"/>
                  </a:lnTo>
                  <a:close/>
                  <a:moveTo>
                    <a:pt x="396" y="126"/>
                  </a:moveTo>
                  <a:cubicBezTo>
                    <a:pt x="384" y="126"/>
                    <a:pt x="372" y="131"/>
                    <a:pt x="363" y="140"/>
                  </a:cubicBezTo>
                  <a:cubicBezTo>
                    <a:pt x="344" y="158"/>
                    <a:pt x="344" y="189"/>
                    <a:pt x="363" y="207"/>
                  </a:cubicBezTo>
                  <a:cubicBezTo>
                    <a:pt x="372" y="216"/>
                    <a:pt x="384" y="221"/>
                    <a:pt x="396" y="221"/>
                  </a:cubicBezTo>
                  <a:cubicBezTo>
                    <a:pt x="409" y="221"/>
                    <a:pt x="421" y="216"/>
                    <a:pt x="430" y="207"/>
                  </a:cubicBezTo>
                  <a:cubicBezTo>
                    <a:pt x="449" y="189"/>
                    <a:pt x="449" y="158"/>
                    <a:pt x="430" y="140"/>
                  </a:cubicBezTo>
                  <a:cubicBezTo>
                    <a:pt x="421" y="131"/>
                    <a:pt x="409" y="126"/>
                    <a:pt x="396" y="126"/>
                  </a:cubicBezTo>
                  <a:close/>
                  <a:moveTo>
                    <a:pt x="420" y="197"/>
                  </a:moveTo>
                  <a:cubicBezTo>
                    <a:pt x="414" y="204"/>
                    <a:pt x="405" y="207"/>
                    <a:pt x="396" y="207"/>
                  </a:cubicBezTo>
                  <a:cubicBezTo>
                    <a:pt x="387" y="207"/>
                    <a:pt x="379" y="204"/>
                    <a:pt x="373" y="197"/>
                  </a:cubicBezTo>
                  <a:cubicBezTo>
                    <a:pt x="359" y="184"/>
                    <a:pt x="359" y="163"/>
                    <a:pt x="373" y="150"/>
                  </a:cubicBezTo>
                  <a:cubicBezTo>
                    <a:pt x="379" y="143"/>
                    <a:pt x="387" y="140"/>
                    <a:pt x="396" y="140"/>
                  </a:cubicBezTo>
                  <a:cubicBezTo>
                    <a:pt x="405" y="140"/>
                    <a:pt x="414" y="143"/>
                    <a:pt x="420" y="150"/>
                  </a:cubicBezTo>
                  <a:cubicBezTo>
                    <a:pt x="433" y="163"/>
                    <a:pt x="433" y="184"/>
                    <a:pt x="420" y="197"/>
                  </a:cubicBezTo>
                  <a:close/>
                  <a:moveTo>
                    <a:pt x="149" y="468"/>
                  </a:moveTo>
                  <a:cubicBezTo>
                    <a:pt x="154" y="490"/>
                    <a:pt x="147" y="513"/>
                    <a:pt x="128" y="532"/>
                  </a:cubicBezTo>
                  <a:cubicBezTo>
                    <a:pt x="108" y="552"/>
                    <a:pt x="80" y="556"/>
                    <a:pt x="53" y="560"/>
                  </a:cubicBezTo>
                  <a:cubicBezTo>
                    <a:pt x="38" y="562"/>
                    <a:pt x="23" y="564"/>
                    <a:pt x="10" y="569"/>
                  </a:cubicBezTo>
                  <a:cubicBezTo>
                    <a:pt x="9" y="569"/>
                    <a:pt x="9" y="569"/>
                    <a:pt x="8" y="569"/>
                  </a:cubicBezTo>
                  <a:cubicBezTo>
                    <a:pt x="6" y="569"/>
                    <a:pt x="4" y="569"/>
                    <a:pt x="3" y="567"/>
                  </a:cubicBezTo>
                  <a:cubicBezTo>
                    <a:pt x="1" y="566"/>
                    <a:pt x="0" y="563"/>
                    <a:pt x="1" y="560"/>
                  </a:cubicBezTo>
                  <a:cubicBezTo>
                    <a:pt x="4" y="549"/>
                    <a:pt x="6" y="536"/>
                    <a:pt x="8" y="523"/>
                  </a:cubicBezTo>
                  <a:cubicBezTo>
                    <a:pt x="13" y="494"/>
                    <a:pt x="17" y="463"/>
                    <a:pt x="38" y="442"/>
                  </a:cubicBezTo>
                  <a:cubicBezTo>
                    <a:pt x="57" y="423"/>
                    <a:pt x="80" y="416"/>
                    <a:pt x="102" y="422"/>
                  </a:cubicBezTo>
                  <a:cubicBezTo>
                    <a:pt x="105" y="423"/>
                    <a:pt x="108" y="426"/>
                    <a:pt x="107" y="430"/>
                  </a:cubicBezTo>
                  <a:cubicBezTo>
                    <a:pt x="106" y="434"/>
                    <a:pt x="102" y="436"/>
                    <a:pt x="98" y="435"/>
                  </a:cubicBezTo>
                  <a:cubicBezTo>
                    <a:pt x="81" y="431"/>
                    <a:pt x="64" y="436"/>
                    <a:pt x="48" y="452"/>
                  </a:cubicBezTo>
                  <a:cubicBezTo>
                    <a:pt x="30" y="470"/>
                    <a:pt x="26" y="498"/>
                    <a:pt x="22" y="525"/>
                  </a:cubicBezTo>
                  <a:cubicBezTo>
                    <a:pt x="21" y="534"/>
                    <a:pt x="19" y="543"/>
                    <a:pt x="18" y="552"/>
                  </a:cubicBezTo>
                  <a:cubicBezTo>
                    <a:pt x="29" y="549"/>
                    <a:pt x="40" y="547"/>
                    <a:pt x="51" y="546"/>
                  </a:cubicBezTo>
                  <a:cubicBezTo>
                    <a:pt x="77" y="542"/>
                    <a:pt x="101" y="538"/>
                    <a:pt x="118" y="522"/>
                  </a:cubicBezTo>
                  <a:cubicBezTo>
                    <a:pt x="134" y="506"/>
                    <a:pt x="140" y="489"/>
                    <a:pt x="135" y="472"/>
                  </a:cubicBezTo>
                  <a:cubicBezTo>
                    <a:pt x="134" y="468"/>
                    <a:pt x="136" y="464"/>
                    <a:pt x="140" y="463"/>
                  </a:cubicBezTo>
                  <a:cubicBezTo>
                    <a:pt x="144" y="462"/>
                    <a:pt x="148" y="465"/>
                    <a:pt x="149" y="46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7233309" y="6297114"/>
            <a:ext cx="2674077" cy="261586"/>
          </a:xfrm>
          <a:prstGeom prst="rect">
            <a:avLst/>
          </a:prstGeom>
          <a:noFill/>
        </p:spPr>
        <p:txBody>
          <a:bodyPr wrap="none" lIns="91414" tIns="45708" rIns="91414" bIns="45708" rtlCol="0">
            <a:spAutoFit/>
          </a:bodyPr>
          <a:lstStyle/>
          <a:p>
            <a:r>
              <a:rPr lang="en-US" sz="1100" dirty="0"/>
              <a:t>Optimization of internal business-processes</a:t>
            </a:r>
          </a:p>
        </p:txBody>
      </p:sp>
      <p:cxnSp>
        <p:nvCxnSpPr>
          <p:cNvPr id="199" name="Прямая соединительная линия 198"/>
          <p:cNvCxnSpPr>
            <a:cxnSpLocks/>
          </p:cNvCxnSpPr>
          <p:nvPr/>
        </p:nvCxnSpPr>
        <p:spPr bwMode="auto">
          <a:xfrm flipH="1">
            <a:off x="5230971" y="5381625"/>
            <a:ext cx="609649" cy="4747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DDDFF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00" name="Прямая соединительная линия 199"/>
          <p:cNvCxnSpPr>
            <a:cxnSpLocks/>
          </p:cNvCxnSpPr>
          <p:nvPr/>
        </p:nvCxnSpPr>
        <p:spPr bwMode="auto">
          <a:xfrm flipH="1">
            <a:off x="5143560" y="4735380"/>
            <a:ext cx="261291" cy="1043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DDDFF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01" name="Прямая соединительная линия 200"/>
          <p:cNvCxnSpPr>
            <a:cxnSpLocks/>
          </p:cNvCxnSpPr>
          <p:nvPr/>
        </p:nvCxnSpPr>
        <p:spPr bwMode="auto">
          <a:xfrm flipH="1">
            <a:off x="606232" y="4176667"/>
            <a:ext cx="4348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DDDFF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02" name="Прямая соединительная линия 201"/>
          <p:cNvCxnSpPr>
            <a:cxnSpLocks/>
          </p:cNvCxnSpPr>
          <p:nvPr/>
        </p:nvCxnSpPr>
        <p:spPr bwMode="auto">
          <a:xfrm flipV="1">
            <a:off x="9679362" y="2555875"/>
            <a:ext cx="536792" cy="2786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3CDDD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03" name="Прямая соединительная линия 202"/>
          <p:cNvCxnSpPr>
            <a:cxnSpLocks/>
          </p:cNvCxnSpPr>
          <p:nvPr/>
        </p:nvCxnSpPr>
        <p:spPr bwMode="auto">
          <a:xfrm>
            <a:off x="9851566" y="3628927"/>
            <a:ext cx="548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93CDDD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05" name="TextBox 204"/>
          <p:cNvSpPr txBox="1"/>
          <p:nvPr/>
        </p:nvSpPr>
        <p:spPr>
          <a:xfrm rot="900000">
            <a:off x="8546562" y="3983845"/>
            <a:ext cx="783385" cy="461278"/>
          </a:xfrm>
          <a:prstGeom prst="rect">
            <a:avLst/>
          </a:prstGeom>
          <a:noFill/>
        </p:spPr>
        <p:txBody>
          <a:bodyPr wrap="none" lIns="91414" tIns="45708" rIns="91414" bIns="45708" rtlCol="0">
            <a:spAutoFit/>
          </a:bodyPr>
          <a:lstStyle/>
          <a:p>
            <a:r>
              <a:rPr lang="ru-RU" sz="700" b="1" dirty="0">
                <a:solidFill>
                  <a:prstClr val="white"/>
                </a:solidFill>
                <a:latin typeface="Calibri" panose="020F0502020204030204" pitchFamily="34" charset="0"/>
              </a:rPr>
              <a:t>Департамент</a:t>
            </a:r>
            <a:br>
              <a:rPr lang="ru-RU" sz="700" b="1" dirty="0">
                <a:solidFill>
                  <a:prstClr val="white"/>
                </a:solidFill>
                <a:latin typeface="Calibri" panose="020F0502020204030204" pitchFamily="34" charset="0"/>
              </a:rPr>
            </a:br>
            <a:r>
              <a:rPr lang="ru-RU" sz="700" b="1" dirty="0">
                <a:solidFill>
                  <a:prstClr val="white"/>
                </a:solidFill>
                <a:latin typeface="Calibri" panose="020F0502020204030204" pitchFamily="34" charset="0"/>
              </a:rPr>
              <a:t>учета и</a:t>
            </a:r>
            <a:r>
              <a:rPr lang="en-US" sz="700" b="1" dirty="0">
                <a:solidFill>
                  <a:prstClr val="white"/>
                </a:solidFill>
                <a:latin typeface="Calibri" panose="020F0502020204030204" pitchFamily="34" charset="0"/>
              </a:rPr>
              <a:t/>
            </a:r>
            <a:br>
              <a:rPr lang="en-US" sz="700" b="1" dirty="0">
                <a:solidFill>
                  <a:prstClr val="white"/>
                </a:solidFill>
                <a:latin typeface="Calibri" panose="020F0502020204030204" pitchFamily="34" charset="0"/>
              </a:rPr>
            </a:br>
            <a:r>
              <a:rPr lang="ru-RU" sz="700" b="1" dirty="0">
                <a:solidFill>
                  <a:prstClr val="white"/>
                </a:solidFill>
                <a:latin typeface="Calibri" panose="020F0502020204030204" pitchFamily="34" charset="0"/>
              </a:rPr>
              <a:t>отчетности</a:t>
            </a:r>
          </a:p>
        </p:txBody>
      </p:sp>
      <p:sp>
        <p:nvSpPr>
          <p:cNvPr id="206" name="TextBox 205"/>
          <p:cNvSpPr txBox="1"/>
          <p:nvPr/>
        </p:nvSpPr>
        <p:spPr>
          <a:xfrm rot="2743620">
            <a:off x="8170074" y="4624896"/>
            <a:ext cx="836803" cy="461292"/>
          </a:xfrm>
          <a:prstGeom prst="rect">
            <a:avLst/>
          </a:prstGeom>
          <a:noFill/>
        </p:spPr>
        <p:txBody>
          <a:bodyPr wrap="none" lIns="91414" tIns="45708" rIns="91414" bIns="45708" rtlCol="0">
            <a:spAutoFit/>
          </a:bodyPr>
          <a:lstStyle/>
          <a:p>
            <a:r>
              <a:rPr lang="ru-RU" sz="700" b="1" dirty="0">
                <a:solidFill>
                  <a:prstClr val="white"/>
                </a:solidFill>
                <a:latin typeface="Calibri" panose="020F0502020204030204" pitchFamily="34" charset="0"/>
              </a:rPr>
              <a:t>Управление</a:t>
            </a:r>
            <a:br>
              <a:rPr lang="ru-RU" sz="700" b="1" dirty="0">
                <a:solidFill>
                  <a:prstClr val="white"/>
                </a:solidFill>
                <a:latin typeface="Calibri" panose="020F0502020204030204" pitchFamily="34" charset="0"/>
              </a:rPr>
            </a:br>
            <a:r>
              <a:rPr lang="ru-RU" sz="700" b="1" dirty="0">
                <a:solidFill>
                  <a:prstClr val="white"/>
                </a:solidFill>
                <a:latin typeface="Calibri" panose="020F0502020204030204" pitchFamily="34" charset="0"/>
              </a:rPr>
              <a:t>налогового</a:t>
            </a:r>
            <a:br>
              <a:rPr lang="ru-RU" sz="700" b="1" dirty="0">
                <a:solidFill>
                  <a:prstClr val="white"/>
                </a:solidFill>
                <a:latin typeface="Calibri" panose="020F0502020204030204" pitchFamily="34" charset="0"/>
              </a:rPr>
            </a:br>
            <a:r>
              <a:rPr lang="ru-RU" sz="700" b="1" dirty="0">
                <a:solidFill>
                  <a:prstClr val="white"/>
                </a:solidFill>
                <a:latin typeface="Calibri" panose="020F0502020204030204" pitchFamily="34" charset="0"/>
              </a:rPr>
              <a:t>планирования</a:t>
            </a:r>
          </a:p>
        </p:txBody>
      </p:sp>
      <p:sp>
        <p:nvSpPr>
          <p:cNvPr id="207" name="TextBox 206"/>
          <p:cNvSpPr txBox="1"/>
          <p:nvPr/>
        </p:nvSpPr>
        <p:spPr>
          <a:xfrm rot="4630053">
            <a:off x="7638568" y="5078899"/>
            <a:ext cx="591179" cy="341684"/>
          </a:xfrm>
          <a:prstGeom prst="rect">
            <a:avLst/>
          </a:prstGeom>
          <a:noFill/>
        </p:spPr>
        <p:txBody>
          <a:bodyPr wrap="none" lIns="91414" tIns="45708" rIns="91414" bIns="45708" rtlCol="0">
            <a:spAutoFit/>
          </a:bodyPr>
          <a:lstStyle/>
          <a:p>
            <a:r>
              <a:rPr lang="en-US" sz="700" b="1" dirty="0">
                <a:solidFill>
                  <a:prstClr val="white"/>
                </a:solidFill>
                <a:latin typeface="Calibri" panose="020F0502020204030204" pitchFamily="34" charset="0"/>
              </a:rPr>
              <a:t>Investor</a:t>
            </a:r>
            <a:br>
              <a:rPr lang="en-US" sz="700" b="1" dirty="0">
                <a:solidFill>
                  <a:prstClr val="white"/>
                </a:solidFill>
                <a:latin typeface="Calibri" panose="020F0502020204030204" pitchFamily="34" charset="0"/>
              </a:rPr>
            </a:br>
            <a:r>
              <a:rPr lang="en-US" sz="700" b="1" dirty="0">
                <a:solidFill>
                  <a:prstClr val="white"/>
                </a:solidFill>
                <a:latin typeface="Calibri" panose="020F0502020204030204" pitchFamily="34" charset="0"/>
              </a:rPr>
              <a:t>Relations</a:t>
            </a:r>
            <a:endParaRPr lang="ru-RU" sz="700" b="1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pic>
        <p:nvPicPr>
          <p:cNvPr id="208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663" y="1394624"/>
            <a:ext cx="4809077" cy="4598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" name="TextBox 208"/>
          <p:cNvSpPr txBox="1">
            <a:spLocks/>
          </p:cNvSpPr>
          <p:nvPr/>
        </p:nvSpPr>
        <p:spPr>
          <a:xfrm rot="14920441">
            <a:off x="6767728" y="3080068"/>
            <a:ext cx="1558738" cy="1558741"/>
          </a:xfrm>
          <a:prstGeom prst="rect">
            <a:avLst/>
          </a:prstGeom>
          <a:noFill/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      Treasury</a:t>
            </a:r>
            <a:r>
              <a:rPr lang="en-US" sz="1400" dirty="0">
                <a:solidFill>
                  <a:schemeClr val="bg1"/>
                </a:solidFill>
              </a:rPr>
              <a:t>                            </a:t>
            </a:r>
            <a:r>
              <a:rPr lang="en-US" sz="1400" b="1" dirty="0">
                <a:solidFill>
                  <a:schemeClr val="bg1"/>
                </a:solidFill>
              </a:rPr>
              <a:t>Finance Dept.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 rot="20749625">
            <a:off x="7552353" y="4446337"/>
            <a:ext cx="442487" cy="34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IR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 rot="18856784">
            <a:off x="7912319" y="4225652"/>
            <a:ext cx="442486" cy="341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TP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 rot="17228685">
            <a:off x="7991348" y="3891132"/>
            <a:ext cx="654397" cy="341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AR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 rot="4491315">
            <a:off x="7538493" y="5029737"/>
            <a:ext cx="75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Investor relations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 rot="2628384">
            <a:off x="8186821" y="4651991"/>
            <a:ext cx="755081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Tax</a:t>
            </a:r>
          </a:p>
          <a:p>
            <a:r>
              <a:rPr lang="en-US" sz="1000" dirty="0">
                <a:solidFill>
                  <a:schemeClr val="bg1"/>
                </a:solidFill>
              </a:rPr>
              <a:t>planning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 rot="772865">
            <a:off x="8535475" y="3930015"/>
            <a:ext cx="818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Accounting and reporting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 rot="21275425">
            <a:off x="8583433" y="3422303"/>
            <a:ext cx="1043525" cy="444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Project evaluation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 rot="19893295">
            <a:off x="8420443" y="2920648"/>
            <a:ext cx="1039498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Quality of financial control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 rot="19010543">
            <a:off x="8133654" y="2483158"/>
            <a:ext cx="1167305" cy="444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Management reporting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 rot="17698207">
            <a:off x="7687593" y="2248922"/>
            <a:ext cx="1167303" cy="27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AS Navigator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 rot="16568834">
            <a:off x="7203474" y="2013371"/>
            <a:ext cx="1167303" cy="44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Planning and forecasting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 rot="4998339">
            <a:off x="6710160" y="2000787"/>
            <a:ext cx="1187072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00" dirty="0">
                <a:solidFill>
                  <a:schemeClr val="bg1"/>
                </a:solidFill>
              </a:rPr>
              <a:t>Balance sheet structure management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 rot="3626907">
            <a:off x="6160088" y="2217114"/>
            <a:ext cx="1253536" cy="27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Transfer pricing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 rot="2594907">
            <a:off x="5760907" y="2467261"/>
            <a:ext cx="1239076" cy="410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Structural liquidity management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 rot="1599372">
            <a:off x="5462793" y="2869024"/>
            <a:ext cx="1239076" cy="444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Capital adequacy management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 rot="517022">
            <a:off x="5501990" y="3380497"/>
            <a:ext cx="1018852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00" dirty="0">
                <a:solidFill>
                  <a:schemeClr val="bg1"/>
                </a:solidFill>
              </a:rPr>
              <a:t>Interest and  currency risk management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 rot="21102675">
            <a:off x="5410499" y="3920200"/>
            <a:ext cx="1127277" cy="37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00" dirty="0">
                <a:solidFill>
                  <a:schemeClr val="bg1"/>
                </a:solidFill>
              </a:rPr>
              <a:t>Capital markets operations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 rot="20052676">
            <a:off x="5557804" y="4328485"/>
            <a:ext cx="1120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00" dirty="0">
                <a:solidFill>
                  <a:schemeClr val="bg1"/>
                </a:solidFill>
              </a:rPr>
              <a:t>Short-term liquidity and cash management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 rot="19026603">
            <a:off x="5848089" y="4762436"/>
            <a:ext cx="1127277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00" dirty="0">
                <a:solidFill>
                  <a:schemeClr val="bg1"/>
                </a:solidFill>
              </a:rPr>
              <a:t>Pricing and interaction with business blocks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 rot="17811763">
            <a:off x="6223782" y="5092254"/>
            <a:ext cx="1182981" cy="41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International network activities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 rot="16732973">
            <a:off x="6833540" y="5143044"/>
            <a:ext cx="964976" cy="41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Relations with CB and Basel</a:t>
            </a:r>
            <a:endParaRPr lang="ru-RU" sz="1000" dirty="0">
              <a:solidFill>
                <a:schemeClr val="bg1"/>
              </a:solidFill>
            </a:endParaRPr>
          </a:p>
        </p:txBody>
      </p:sp>
      <p:cxnSp>
        <p:nvCxnSpPr>
          <p:cNvPr id="231" name="Прямая соединительная линия 230"/>
          <p:cNvCxnSpPr>
            <a:cxnSpLocks/>
          </p:cNvCxnSpPr>
          <p:nvPr/>
        </p:nvCxnSpPr>
        <p:spPr bwMode="auto">
          <a:xfrm>
            <a:off x="3516046" y="1535506"/>
            <a:ext cx="286159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5DD5FF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32" name="Прямая соединительная линия 231"/>
          <p:cNvCxnSpPr>
            <a:cxnSpLocks/>
          </p:cNvCxnSpPr>
          <p:nvPr/>
        </p:nvCxnSpPr>
        <p:spPr bwMode="auto">
          <a:xfrm>
            <a:off x="6377639" y="1535506"/>
            <a:ext cx="66498" cy="115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5DD5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3" name="Прямая соединительная линия 232"/>
          <p:cNvCxnSpPr>
            <a:cxnSpLocks/>
            <a:stCxn id="64" idx="0"/>
          </p:cNvCxnSpPr>
          <p:nvPr/>
        </p:nvCxnSpPr>
        <p:spPr bwMode="auto">
          <a:xfrm flipV="1">
            <a:off x="3522859" y="3495166"/>
            <a:ext cx="162704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5DD5FF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234" name="Дуга 233"/>
          <p:cNvSpPr/>
          <p:nvPr/>
        </p:nvSpPr>
        <p:spPr bwMode="auto">
          <a:xfrm rot="3626488">
            <a:off x="6415277" y="1648583"/>
            <a:ext cx="130346" cy="130346"/>
          </a:xfrm>
          <a:prstGeom prst="arc">
            <a:avLst>
              <a:gd name="adj1" fmla="val 10550490"/>
              <a:gd name="adj2" fmla="val 419113"/>
            </a:avLst>
          </a:prstGeom>
          <a:noFill/>
          <a:ln w="9525" cap="flat" cmpd="sng" algn="ctr">
            <a:solidFill>
              <a:srgbClr val="5DD5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4" tIns="45708" rIns="91414" bIns="45708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Franklin Gothic Book" pitchFamily="34" charset="0"/>
            </a:endParaRPr>
          </a:p>
        </p:txBody>
      </p:sp>
      <p:cxnSp>
        <p:nvCxnSpPr>
          <p:cNvPr id="235" name="Прямая соединительная линия 234"/>
          <p:cNvCxnSpPr/>
          <p:nvPr/>
        </p:nvCxnSpPr>
        <p:spPr bwMode="auto">
          <a:xfrm>
            <a:off x="6512874" y="1778850"/>
            <a:ext cx="69889" cy="1133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5DD5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6" name="Прямая соединительная линия 235"/>
          <p:cNvCxnSpPr>
            <a:cxnSpLocks/>
          </p:cNvCxnSpPr>
          <p:nvPr/>
        </p:nvCxnSpPr>
        <p:spPr bwMode="auto">
          <a:xfrm>
            <a:off x="3518113" y="2035032"/>
            <a:ext cx="19415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5DD5FF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37" name="Прямая соединительная линия 236"/>
          <p:cNvCxnSpPr/>
          <p:nvPr/>
        </p:nvCxnSpPr>
        <p:spPr bwMode="auto">
          <a:xfrm>
            <a:off x="5455537" y="2035772"/>
            <a:ext cx="249170" cy="1875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5DD5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8" name="Дуга 237"/>
          <p:cNvSpPr/>
          <p:nvPr/>
        </p:nvSpPr>
        <p:spPr bwMode="auto">
          <a:xfrm rot="2482637">
            <a:off x="5696884" y="2197991"/>
            <a:ext cx="130346" cy="130346"/>
          </a:xfrm>
          <a:prstGeom prst="arc">
            <a:avLst>
              <a:gd name="adj1" fmla="val 10100165"/>
              <a:gd name="adj2" fmla="val 0"/>
            </a:avLst>
          </a:prstGeom>
          <a:noFill/>
          <a:ln w="9525" cap="flat" cmpd="sng" algn="ctr">
            <a:solidFill>
              <a:srgbClr val="5DD5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4" tIns="45708" rIns="91414" bIns="45708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Franklin Gothic Book" pitchFamily="34" charset="0"/>
            </a:endParaRPr>
          </a:p>
        </p:txBody>
      </p:sp>
      <p:cxnSp>
        <p:nvCxnSpPr>
          <p:cNvPr id="239" name="Прямая соединительная линия 238"/>
          <p:cNvCxnSpPr>
            <a:cxnSpLocks/>
            <a:stCxn id="238" idx="2"/>
          </p:cNvCxnSpPr>
          <p:nvPr/>
        </p:nvCxnSpPr>
        <p:spPr bwMode="auto">
          <a:xfrm>
            <a:off x="5810961" y="2306244"/>
            <a:ext cx="141559" cy="1144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5DD5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0" name="Дуга 239"/>
          <p:cNvSpPr/>
          <p:nvPr/>
        </p:nvSpPr>
        <p:spPr bwMode="auto">
          <a:xfrm>
            <a:off x="5152539" y="3432473"/>
            <a:ext cx="130346" cy="130346"/>
          </a:xfrm>
          <a:prstGeom prst="arc">
            <a:avLst>
              <a:gd name="adj1" fmla="val 10743795"/>
              <a:gd name="adj2" fmla="val 0"/>
            </a:avLst>
          </a:prstGeom>
          <a:noFill/>
          <a:ln w="9525" cap="flat" cmpd="sng" algn="ctr">
            <a:solidFill>
              <a:srgbClr val="5DD5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4" tIns="45708" rIns="91414" bIns="45708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/>
              </a:solidFill>
              <a:latin typeface="Franklin Gothic Book" pitchFamily="34" charset="0"/>
            </a:endParaRPr>
          </a:p>
        </p:txBody>
      </p:sp>
      <p:cxnSp>
        <p:nvCxnSpPr>
          <p:cNvPr id="241" name="Прямая соединительная линия 240"/>
          <p:cNvCxnSpPr/>
          <p:nvPr/>
        </p:nvCxnSpPr>
        <p:spPr bwMode="auto">
          <a:xfrm>
            <a:off x="5279710" y="3500819"/>
            <a:ext cx="180000" cy="1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5DD5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2" name="Группа 241"/>
          <p:cNvGrpSpPr/>
          <p:nvPr/>
        </p:nvGrpSpPr>
        <p:grpSpPr>
          <a:xfrm rot="20269139">
            <a:off x="5048400" y="2966446"/>
            <a:ext cx="446345" cy="277023"/>
            <a:chOff x="2858382" y="1873884"/>
            <a:chExt cx="360828" cy="213033"/>
          </a:xfrm>
        </p:grpSpPr>
        <p:cxnSp>
          <p:nvCxnSpPr>
            <p:cNvPr id="244" name="Прямая соединительная линия 243"/>
            <p:cNvCxnSpPr>
              <a:cxnSpLocks/>
              <a:endCxn id="245" idx="0"/>
            </p:cNvCxnSpPr>
            <p:nvPr/>
          </p:nvCxnSpPr>
          <p:spPr bwMode="auto">
            <a:xfrm rot="1330861">
              <a:off x="2858382" y="1873884"/>
              <a:ext cx="172243" cy="536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5DD5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5" name="Дуга 244"/>
            <p:cNvSpPr/>
            <p:nvPr/>
          </p:nvSpPr>
          <p:spPr bwMode="auto">
            <a:xfrm rot="2482637">
              <a:off x="2998820" y="1932761"/>
              <a:ext cx="123804" cy="123804"/>
            </a:xfrm>
            <a:prstGeom prst="arc">
              <a:avLst>
                <a:gd name="adj1" fmla="val 10743795"/>
                <a:gd name="adj2" fmla="val 0"/>
              </a:avLst>
            </a:prstGeom>
            <a:noFill/>
            <a:ln w="9525" cap="flat" cmpd="sng" algn="ctr">
              <a:solidFill>
                <a:srgbClr val="5DD5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prstClr val="black"/>
                </a:solidFill>
                <a:latin typeface="Franklin Gothic Book" pitchFamily="34" charset="0"/>
              </a:endParaRPr>
            </a:p>
          </p:txBody>
        </p:sp>
        <p:cxnSp>
          <p:nvCxnSpPr>
            <p:cNvPr id="246" name="Прямая соединительная линия 245"/>
            <p:cNvCxnSpPr>
              <a:cxnSpLocks/>
              <a:stCxn id="245" idx="2"/>
            </p:cNvCxnSpPr>
            <p:nvPr/>
          </p:nvCxnSpPr>
          <p:spPr bwMode="auto">
            <a:xfrm rot="1330861">
              <a:off x="3096182" y="2054479"/>
              <a:ext cx="123028" cy="324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5DD5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3" name="Прямая соединительная линия 242"/>
          <p:cNvCxnSpPr>
            <a:cxnSpLocks/>
          </p:cNvCxnSpPr>
          <p:nvPr/>
        </p:nvCxnSpPr>
        <p:spPr bwMode="auto">
          <a:xfrm flipV="1">
            <a:off x="3528695" y="3018151"/>
            <a:ext cx="149038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5DD5FF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48" name="Прямая соединительная линия 247"/>
          <p:cNvCxnSpPr/>
          <p:nvPr/>
        </p:nvCxnSpPr>
        <p:spPr bwMode="auto">
          <a:xfrm>
            <a:off x="7553427" y="1356524"/>
            <a:ext cx="0" cy="10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5DD5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Прямоугольник 31"/>
          <p:cNvSpPr/>
          <p:nvPr/>
        </p:nvSpPr>
        <p:spPr>
          <a:xfrm>
            <a:off x="10342051" y="2159628"/>
            <a:ext cx="1521914" cy="98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498" indent="-128498" defTabSz="685326" fontAlgn="base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Identification of redundant expenses and optimization of warehouse</a:t>
            </a:r>
            <a:r>
              <a:rPr lang="ru-RU" sz="1100" dirty="0"/>
              <a:t> </a:t>
            </a:r>
            <a:r>
              <a:rPr lang="en-US" sz="1100" dirty="0"/>
              <a:t>supplies</a:t>
            </a:r>
            <a:endParaRPr lang="ru-RU" sz="1100" dirty="0"/>
          </a:p>
          <a:p>
            <a:pPr marL="128498" indent="-128498" defTabSz="685326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Chatbot</a:t>
            </a:r>
            <a:r>
              <a:rPr lang="ru-RU" sz="1100" dirty="0"/>
              <a:t> </a:t>
            </a:r>
            <a:r>
              <a:rPr lang="en-US" sz="1100" dirty="0"/>
              <a:t>for SAP ERP</a:t>
            </a:r>
            <a:r>
              <a:rPr lang="ru-RU" sz="1100" dirty="0"/>
              <a:t> </a:t>
            </a:r>
            <a:r>
              <a:rPr lang="en-US" sz="1100" dirty="0"/>
              <a:t>users support</a:t>
            </a:r>
            <a:endParaRPr lang="ru-RU" sz="1100" dirty="0"/>
          </a:p>
        </p:txBody>
      </p:sp>
      <p:grpSp>
        <p:nvGrpSpPr>
          <p:cNvPr id="72" name="Группа 71"/>
          <p:cNvGrpSpPr/>
          <p:nvPr/>
        </p:nvGrpSpPr>
        <p:grpSpPr>
          <a:xfrm>
            <a:off x="10317666" y="2185645"/>
            <a:ext cx="190768" cy="190768"/>
            <a:chOff x="114846" y="4584939"/>
            <a:chExt cx="190768" cy="190768"/>
          </a:xfrm>
        </p:grpSpPr>
        <p:sp>
          <p:nvSpPr>
            <p:cNvPr id="73" name="Овал 72"/>
            <p:cNvSpPr/>
            <p:nvPr/>
          </p:nvSpPr>
          <p:spPr bwMode="auto">
            <a:xfrm>
              <a:off x="114846" y="4584939"/>
              <a:ext cx="190768" cy="1907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900" dirty="0">
                <a:solidFill>
                  <a:prstClr val="white">
                    <a:lumMod val="50000"/>
                  </a:prstClr>
                </a:solidFill>
                <a:latin typeface="Franklin Gothic Book" pitchFamily="34" charset="0"/>
              </a:endParaRPr>
            </a:p>
          </p:txBody>
        </p:sp>
        <p:sp>
          <p:nvSpPr>
            <p:cNvPr id="74" name="Freeform 113"/>
            <p:cNvSpPr>
              <a:spLocks noEditPoints="1"/>
            </p:cNvSpPr>
            <p:nvPr/>
          </p:nvSpPr>
          <p:spPr bwMode="auto">
            <a:xfrm>
              <a:off x="154471" y="4620337"/>
              <a:ext cx="122799" cy="119971"/>
            </a:xfrm>
            <a:custGeom>
              <a:avLst/>
              <a:gdLst>
                <a:gd name="T0" fmla="*/ 530 w 582"/>
                <a:gd name="T1" fmla="*/ 0 h 569"/>
                <a:gd name="T2" fmla="*/ 237 w 582"/>
                <a:gd name="T3" fmla="*/ 196 h 569"/>
                <a:gd name="T4" fmla="*/ 44 w 582"/>
                <a:gd name="T5" fmla="*/ 285 h 569"/>
                <a:gd name="T6" fmla="*/ 52 w 582"/>
                <a:gd name="T7" fmla="*/ 295 h 569"/>
                <a:gd name="T8" fmla="*/ 138 w 582"/>
                <a:gd name="T9" fmla="*/ 305 h 569"/>
                <a:gd name="T10" fmla="*/ 109 w 582"/>
                <a:gd name="T11" fmla="*/ 362 h 569"/>
                <a:gd name="T12" fmla="*/ 197 w 582"/>
                <a:gd name="T13" fmla="*/ 466 h 569"/>
                <a:gd name="T14" fmla="*/ 238 w 582"/>
                <a:gd name="T15" fmla="*/ 432 h 569"/>
                <a:gd name="T16" fmla="*/ 265 w 582"/>
                <a:gd name="T17" fmla="*/ 432 h 569"/>
                <a:gd name="T18" fmla="*/ 275 w 582"/>
                <a:gd name="T19" fmla="*/ 518 h 569"/>
                <a:gd name="T20" fmla="*/ 282 w 582"/>
                <a:gd name="T21" fmla="*/ 527 h 569"/>
                <a:gd name="T22" fmla="*/ 366 w 582"/>
                <a:gd name="T23" fmla="*/ 454 h 569"/>
                <a:gd name="T24" fmla="*/ 481 w 582"/>
                <a:gd name="T25" fmla="*/ 235 h 569"/>
                <a:gd name="T26" fmla="*/ 63 w 582"/>
                <a:gd name="T27" fmla="*/ 278 h 569"/>
                <a:gd name="T28" fmla="*/ 225 w 582"/>
                <a:gd name="T29" fmla="*/ 210 h 569"/>
                <a:gd name="T30" fmla="*/ 63 w 582"/>
                <a:gd name="T31" fmla="*/ 278 h 569"/>
                <a:gd name="T32" fmla="*/ 149 w 582"/>
                <a:gd name="T33" fmla="*/ 421 h 569"/>
                <a:gd name="T34" fmla="*/ 145 w 582"/>
                <a:gd name="T35" fmla="*/ 345 h 569"/>
                <a:gd name="T36" fmla="*/ 225 w 582"/>
                <a:gd name="T37" fmla="*/ 425 h 569"/>
                <a:gd name="T38" fmla="*/ 353 w 582"/>
                <a:gd name="T39" fmla="*/ 449 h 569"/>
                <a:gd name="T40" fmla="*/ 285 w 582"/>
                <a:gd name="T41" fmla="*/ 414 h 569"/>
                <a:gd name="T42" fmla="*/ 353 w 582"/>
                <a:gd name="T43" fmla="*/ 449 h 569"/>
                <a:gd name="T44" fmla="*/ 271 w 582"/>
                <a:gd name="T45" fmla="*/ 407 h 569"/>
                <a:gd name="T46" fmla="*/ 254 w 582"/>
                <a:gd name="T47" fmla="*/ 422 h 569"/>
                <a:gd name="T48" fmla="*/ 149 w 582"/>
                <a:gd name="T49" fmla="*/ 314 h 569"/>
                <a:gd name="T50" fmla="*/ 163 w 582"/>
                <a:gd name="T51" fmla="*/ 298 h 569"/>
                <a:gd name="T52" fmla="*/ 530 w 582"/>
                <a:gd name="T53" fmla="*/ 14 h 569"/>
                <a:gd name="T54" fmla="*/ 472 w 582"/>
                <a:gd name="T55" fmla="*/ 225 h 569"/>
                <a:gd name="T56" fmla="*/ 396 w 582"/>
                <a:gd name="T57" fmla="*/ 126 h 569"/>
                <a:gd name="T58" fmla="*/ 363 w 582"/>
                <a:gd name="T59" fmla="*/ 207 h 569"/>
                <a:gd name="T60" fmla="*/ 430 w 582"/>
                <a:gd name="T61" fmla="*/ 207 h 569"/>
                <a:gd name="T62" fmla="*/ 396 w 582"/>
                <a:gd name="T63" fmla="*/ 126 h 569"/>
                <a:gd name="T64" fmla="*/ 396 w 582"/>
                <a:gd name="T65" fmla="*/ 207 h 569"/>
                <a:gd name="T66" fmla="*/ 373 w 582"/>
                <a:gd name="T67" fmla="*/ 150 h 569"/>
                <a:gd name="T68" fmla="*/ 420 w 582"/>
                <a:gd name="T69" fmla="*/ 150 h 569"/>
                <a:gd name="T70" fmla="*/ 149 w 582"/>
                <a:gd name="T71" fmla="*/ 468 h 569"/>
                <a:gd name="T72" fmla="*/ 53 w 582"/>
                <a:gd name="T73" fmla="*/ 560 h 569"/>
                <a:gd name="T74" fmla="*/ 8 w 582"/>
                <a:gd name="T75" fmla="*/ 569 h 569"/>
                <a:gd name="T76" fmla="*/ 1 w 582"/>
                <a:gd name="T77" fmla="*/ 560 h 569"/>
                <a:gd name="T78" fmla="*/ 38 w 582"/>
                <a:gd name="T79" fmla="*/ 442 h 569"/>
                <a:gd name="T80" fmla="*/ 107 w 582"/>
                <a:gd name="T81" fmla="*/ 430 h 569"/>
                <a:gd name="T82" fmla="*/ 48 w 582"/>
                <a:gd name="T83" fmla="*/ 452 h 569"/>
                <a:gd name="T84" fmla="*/ 18 w 582"/>
                <a:gd name="T85" fmla="*/ 552 h 569"/>
                <a:gd name="T86" fmla="*/ 118 w 582"/>
                <a:gd name="T87" fmla="*/ 522 h 569"/>
                <a:gd name="T88" fmla="*/ 140 w 582"/>
                <a:gd name="T89" fmla="*/ 463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2" h="569">
                  <a:moveTo>
                    <a:pt x="562" y="8"/>
                  </a:moveTo>
                  <a:cubicBezTo>
                    <a:pt x="556" y="3"/>
                    <a:pt x="546" y="0"/>
                    <a:pt x="530" y="0"/>
                  </a:cubicBezTo>
                  <a:cubicBezTo>
                    <a:pt x="493" y="0"/>
                    <a:pt x="405" y="19"/>
                    <a:pt x="335" y="89"/>
                  </a:cubicBezTo>
                  <a:cubicBezTo>
                    <a:pt x="237" y="196"/>
                    <a:pt x="237" y="196"/>
                    <a:pt x="237" y="196"/>
                  </a:cubicBezTo>
                  <a:cubicBezTo>
                    <a:pt x="221" y="195"/>
                    <a:pt x="153" y="191"/>
                    <a:pt x="117" y="205"/>
                  </a:cubicBezTo>
                  <a:cubicBezTo>
                    <a:pt x="74" y="220"/>
                    <a:pt x="45" y="283"/>
                    <a:pt x="44" y="285"/>
                  </a:cubicBezTo>
                  <a:cubicBezTo>
                    <a:pt x="42" y="288"/>
                    <a:pt x="43" y="291"/>
                    <a:pt x="45" y="293"/>
                  </a:cubicBezTo>
                  <a:cubicBezTo>
                    <a:pt x="46" y="295"/>
                    <a:pt x="49" y="296"/>
                    <a:pt x="52" y="295"/>
                  </a:cubicBezTo>
                  <a:cubicBezTo>
                    <a:pt x="90" y="283"/>
                    <a:pt x="128" y="292"/>
                    <a:pt x="145" y="297"/>
                  </a:cubicBezTo>
                  <a:cubicBezTo>
                    <a:pt x="138" y="305"/>
                    <a:pt x="138" y="305"/>
                    <a:pt x="138" y="305"/>
                  </a:cubicBezTo>
                  <a:cubicBezTo>
                    <a:pt x="133" y="311"/>
                    <a:pt x="134" y="321"/>
                    <a:pt x="138" y="332"/>
                  </a:cubicBezTo>
                  <a:cubicBezTo>
                    <a:pt x="109" y="362"/>
                    <a:pt x="109" y="362"/>
                    <a:pt x="109" y="362"/>
                  </a:cubicBezTo>
                  <a:cubicBezTo>
                    <a:pt x="96" y="376"/>
                    <a:pt x="115" y="407"/>
                    <a:pt x="139" y="431"/>
                  </a:cubicBezTo>
                  <a:cubicBezTo>
                    <a:pt x="158" y="449"/>
                    <a:pt x="181" y="466"/>
                    <a:pt x="197" y="466"/>
                  </a:cubicBezTo>
                  <a:cubicBezTo>
                    <a:pt x="201" y="466"/>
                    <a:pt x="205" y="464"/>
                    <a:pt x="208" y="461"/>
                  </a:cubicBezTo>
                  <a:cubicBezTo>
                    <a:pt x="238" y="432"/>
                    <a:pt x="238" y="432"/>
                    <a:pt x="238" y="432"/>
                  </a:cubicBezTo>
                  <a:cubicBezTo>
                    <a:pt x="244" y="434"/>
                    <a:pt x="250" y="436"/>
                    <a:pt x="254" y="436"/>
                  </a:cubicBezTo>
                  <a:cubicBezTo>
                    <a:pt x="260" y="436"/>
                    <a:pt x="263" y="433"/>
                    <a:pt x="265" y="432"/>
                  </a:cubicBezTo>
                  <a:cubicBezTo>
                    <a:pt x="274" y="424"/>
                    <a:pt x="274" y="424"/>
                    <a:pt x="274" y="424"/>
                  </a:cubicBezTo>
                  <a:cubicBezTo>
                    <a:pt x="279" y="442"/>
                    <a:pt x="287" y="480"/>
                    <a:pt x="275" y="518"/>
                  </a:cubicBezTo>
                  <a:cubicBezTo>
                    <a:pt x="275" y="521"/>
                    <a:pt x="275" y="524"/>
                    <a:pt x="277" y="526"/>
                  </a:cubicBezTo>
                  <a:cubicBezTo>
                    <a:pt x="279" y="527"/>
                    <a:pt x="280" y="527"/>
                    <a:pt x="282" y="527"/>
                  </a:cubicBezTo>
                  <a:cubicBezTo>
                    <a:pt x="283" y="527"/>
                    <a:pt x="284" y="527"/>
                    <a:pt x="285" y="527"/>
                  </a:cubicBezTo>
                  <a:cubicBezTo>
                    <a:pt x="288" y="526"/>
                    <a:pt x="350" y="496"/>
                    <a:pt x="366" y="454"/>
                  </a:cubicBezTo>
                  <a:cubicBezTo>
                    <a:pt x="379" y="417"/>
                    <a:pt x="375" y="349"/>
                    <a:pt x="374" y="333"/>
                  </a:cubicBezTo>
                  <a:cubicBezTo>
                    <a:pt x="481" y="235"/>
                    <a:pt x="481" y="235"/>
                    <a:pt x="481" y="235"/>
                  </a:cubicBezTo>
                  <a:cubicBezTo>
                    <a:pt x="565" y="151"/>
                    <a:pt x="582" y="28"/>
                    <a:pt x="562" y="8"/>
                  </a:cubicBezTo>
                  <a:close/>
                  <a:moveTo>
                    <a:pt x="63" y="278"/>
                  </a:moveTo>
                  <a:cubicBezTo>
                    <a:pt x="74" y="259"/>
                    <a:pt x="95" y="227"/>
                    <a:pt x="121" y="218"/>
                  </a:cubicBezTo>
                  <a:cubicBezTo>
                    <a:pt x="150" y="207"/>
                    <a:pt x="200" y="208"/>
                    <a:pt x="225" y="210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43" y="281"/>
                    <a:pt x="105" y="270"/>
                    <a:pt x="63" y="278"/>
                  </a:cubicBezTo>
                  <a:close/>
                  <a:moveTo>
                    <a:pt x="199" y="451"/>
                  </a:moveTo>
                  <a:cubicBezTo>
                    <a:pt x="195" y="454"/>
                    <a:pt x="174" y="446"/>
                    <a:pt x="149" y="421"/>
                  </a:cubicBezTo>
                  <a:cubicBezTo>
                    <a:pt x="124" y="396"/>
                    <a:pt x="116" y="375"/>
                    <a:pt x="119" y="372"/>
                  </a:cubicBezTo>
                  <a:cubicBezTo>
                    <a:pt x="145" y="345"/>
                    <a:pt x="145" y="345"/>
                    <a:pt x="145" y="345"/>
                  </a:cubicBezTo>
                  <a:cubicBezTo>
                    <a:pt x="155" y="361"/>
                    <a:pt x="169" y="377"/>
                    <a:pt x="181" y="389"/>
                  </a:cubicBezTo>
                  <a:cubicBezTo>
                    <a:pt x="196" y="404"/>
                    <a:pt x="212" y="417"/>
                    <a:pt x="225" y="425"/>
                  </a:cubicBezTo>
                  <a:lnTo>
                    <a:pt x="199" y="451"/>
                  </a:lnTo>
                  <a:close/>
                  <a:moveTo>
                    <a:pt x="353" y="449"/>
                  </a:moveTo>
                  <a:cubicBezTo>
                    <a:pt x="343" y="475"/>
                    <a:pt x="311" y="496"/>
                    <a:pt x="293" y="507"/>
                  </a:cubicBezTo>
                  <a:cubicBezTo>
                    <a:pt x="301" y="465"/>
                    <a:pt x="290" y="427"/>
                    <a:pt x="285" y="414"/>
                  </a:cubicBezTo>
                  <a:cubicBezTo>
                    <a:pt x="361" y="345"/>
                    <a:pt x="361" y="345"/>
                    <a:pt x="361" y="345"/>
                  </a:cubicBezTo>
                  <a:cubicBezTo>
                    <a:pt x="362" y="370"/>
                    <a:pt x="363" y="421"/>
                    <a:pt x="353" y="449"/>
                  </a:cubicBezTo>
                  <a:close/>
                  <a:moveTo>
                    <a:pt x="273" y="406"/>
                  </a:moveTo>
                  <a:cubicBezTo>
                    <a:pt x="272" y="406"/>
                    <a:pt x="272" y="407"/>
                    <a:pt x="271" y="407"/>
                  </a:cubicBezTo>
                  <a:cubicBezTo>
                    <a:pt x="256" y="421"/>
                    <a:pt x="256" y="421"/>
                    <a:pt x="256" y="421"/>
                  </a:cubicBezTo>
                  <a:cubicBezTo>
                    <a:pt x="256" y="421"/>
                    <a:pt x="255" y="422"/>
                    <a:pt x="254" y="422"/>
                  </a:cubicBezTo>
                  <a:cubicBezTo>
                    <a:pt x="244" y="422"/>
                    <a:pt x="219" y="407"/>
                    <a:pt x="191" y="379"/>
                  </a:cubicBezTo>
                  <a:cubicBezTo>
                    <a:pt x="158" y="346"/>
                    <a:pt x="146" y="319"/>
                    <a:pt x="149" y="314"/>
                  </a:cubicBezTo>
                  <a:cubicBezTo>
                    <a:pt x="162" y="299"/>
                    <a:pt x="162" y="299"/>
                    <a:pt x="162" y="299"/>
                  </a:cubicBezTo>
                  <a:cubicBezTo>
                    <a:pt x="163" y="299"/>
                    <a:pt x="163" y="299"/>
                    <a:pt x="163" y="2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407" y="37"/>
                    <a:pt x="490" y="14"/>
                    <a:pt x="530" y="14"/>
                  </a:cubicBezTo>
                  <a:cubicBezTo>
                    <a:pt x="544" y="14"/>
                    <a:pt x="550" y="17"/>
                    <a:pt x="552" y="18"/>
                  </a:cubicBezTo>
                  <a:cubicBezTo>
                    <a:pt x="565" y="31"/>
                    <a:pt x="552" y="144"/>
                    <a:pt x="472" y="225"/>
                  </a:cubicBezTo>
                  <a:lnTo>
                    <a:pt x="273" y="406"/>
                  </a:lnTo>
                  <a:close/>
                  <a:moveTo>
                    <a:pt x="396" y="126"/>
                  </a:moveTo>
                  <a:cubicBezTo>
                    <a:pt x="384" y="126"/>
                    <a:pt x="372" y="131"/>
                    <a:pt x="363" y="140"/>
                  </a:cubicBezTo>
                  <a:cubicBezTo>
                    <a:pt x="344" y="158"/>
                    <a:pt x="344" y="189"/>
                    <a:pt x="363" y="207"/>
                  </a:cubicBezTo>
                  <a:cubicBezTo>
                    <a:pt x="372" y="216"/>
                    <a:pt x="384" y="221"/>
                    <a:pt x="396" y="221"/>
                  </a:cubicBezTo>
                  <a:cubicBezTo>
                    <a:pt x="409" y="221"/>
                    <a:pt x="421" y="216"/>
                    <a:pt x="430" y="207"/>
                  </a:cubicBezTo>
                  <a:cubicBezTo>
                    <a:pt x="449" y="189"/>
                    <a:pt x="449" y="158"/>
                    <a:pt x="430" y="140"/>
                  </a:cubicBezTo>
                  <a:cubicBezTo>
                    <a:pt x="421" y="131"/>
                    <a:pt x="409" y="126"/>
                    <a:pt x="396" y="126"/>
                  </a:cubicBezTo>
                  <a:close/>
                  <a:moveTo>
                    <a:pt x="420" y="197"/>
                  </a:moveTo>
                  <a:cubicBezTo>
                    <a:pt x="414" y="204"/>
                    <a:pt x="405" y="207"/>
                    <a:pt x="396" y="207"/>
                  </a:cubicBezTo>
                  <a:cubicBezTo>
                    <a:pt x="387" y="207"/>
                    <a:pt x="379" y="204"/>
                    <a:pt x="373" y="197"/>
                  </a:cubicBezTo>
                  <a:cubicBezTo>
                    <a:pt x="359" y="184"/>
                    <a:pt x="359" y="163"/>
                    <a:pt x="373" y="150"/>
                  </a:cubicBezTo>
                  <a:cubicBezTo>
                    <a:pt x="379" y="143"/>
                    <a:pt x="387" y="140"/>
                    <a:pt x="396" y="140"/>
                  </a:cubicBezTo>
                  <a:cubicBezTo>
                    <a:pt x="405" y="140"/>
                    <a:pt x="414" y="143"/>
                    <a:pt x="420" y="150"/>
                  </a:cubicBezTo>
                  <a:cubicBezTo>
                    <a:pt x="433" y="163"/>
                    <a:pt x="433" y="184"/>
                    <a:pt x="420" y="197"/>
                  </a:cubicBezTo>
                  <a:close/>
                  <a:moveTo>
                    <a:pt x="149" y="468"/>
                  </a:moveTo>
                  <a:cubicBezTo>
                    <a:pt x="154" y="490"/>
                    <a:pt x="147" y="513"/>
                    <a:pt x="128" y="532"/>
                  </a:cubicBezTo>
                  <a:cubicBezTo>
                    <a:pt x="108" y="552"/>
                    <a:pt x="80" y="556"/>
                    <a:pt x="53" y="560"/>
                  </a:cubicBezTo>
                  <a:cubicBezTo>
                    <a:pt x="38" y="562"/>
                    <a:pt x="23" y="564"/>
                    <a:pt x="10" y="569"/>
                  </a:cubicBezTo>
                  <a:cubicBezTo>
                    <a:pt x="9" y="569"/>
                    <a:pt x="9" y="569"/>
                    <a:pt x="8" y="569"/>
                  </a:cubicBezTo>
                  <a:cubicBezTo>
                    <a:pt x="6" y="569"/>
                    <a:pt x="4" y="569"/>
                    <a:pt x="3" y="567"/>
                  </a:cubicBezTo>
                  <a:cubicBezTo>
                    <a:pt x="1" y="566"/>
                    <a:pt x="0" y="563"/>
                    <a:pt x="1" y="560"/>
                  </a:cubicBezTo>
                  <a:cubicBezTo>
                    <a:pt x="4" y="549"/>
                    <a:pt x="6" y="536"/>
                    <a:pt x="8" y="523"/>
                  </a:cubicBezTo>
                  <a:cubicBezTo>
                    <a:pt x="13" y="494"/>
                    <a:pt x="17" y="463"/>
                    <a:pt x="38" y="442"/>
                  </a:cubicBezTo>
                  <a:cubicBezTo>
                    <a:pt x="57" y="423"/>
                    <a:pt x="80" y="416"/>
                    <a:pt x="102" y="422"/>
                  </a:cubicBezTo>
                  <a:cubicBezTo>
                    <a:pt x="105" y="423"/>
                    <a:pt x="108" y="426"/>
                    <a:pt x="107" y="430"/>
                  </a:cubicBezTo>
                  <a:cubicBezTo>
                    <a:pt x="106" y="434"/>
                    <a:pt x="102" y="436"/>
                    <a:pt x="98" y="435"/>
                  </a:cubicBezTo>
                  <a:cubicBezTo>
                    <a:pt x="81" y="431"/>
                    <a:pt x="64" y="436"/>
                    <a:pt x="48" y="452"/>
                  </a:cubicBezTo>
                  <a:cubicBezTo>
                    <a:pt x="30" y="470"/>
                    <a:pt x="26" y="498"/>
                    <a:pt x="22" y="525"/>
                  </a:cubicBezTo>
                  <a:cubicBezTo>
                    <a:pt x="21" y="534"/>
                    <a:pt x="19" y="543"/>
                    <a:pt x="18" y="552"/>
                  </a:cubicBezTo>
                  <a:cubicBezTo>
                    <a:pt x="29" y="549"/>
                    <a:pt x="40" y="547"/>
                    <a:pt x="51" y="546"/>
                  </a:cubicBezTo>
                  <a:cubicBezTo>
                    <a:pt x="77" y="542"/>
                    <a:pt x="101" y="538"/>
                    <a:pt x="118" y="522"/>
                  </a:cubicBezTo>
                  <a:cubicBezTo>
                    <a:pt x="134" y="506"/>
                    <a:pt x="140" y="489"/>
                    <a:pt x="135" y="472"/>
                  </a:cubicBezTo>
                  <a:cubicBezTo>
                    <a:pt x="134" y="468"/>
                    <a:pt x="136" y="464"/>
                    <a:pt x="140" y="463"/>
                  </a:cubicBezTo>
                  <a:cubicBezTo>
                    <a:pt x="144" y="462"/>
                    <a:pt x="148" y="465"/>
                    <a:pt x="149" y="46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6" name="Группа 105"/>
          <p:cNvGrpSpPr/>
          <p:nvPr/>
        </p:nvGrpSpPr>
        <p:grpSpPr>
          <a:xfrm>
            <a:off x="10319570" y="2784231"/>
            <a:ext cx="190769" cy="190769"/>
            <a:chOff x="110658" y="4349383"/>
            <a:chExt cx="190769" cy="190769"/>
          </a:xfrm>
        </p:grpSpPr>
        <p:sp>
          <p:nvSpPr>
            <p:cNvPr id="107" name="Овал 106"/>
            <p:cNvSpPr/>
            <p:nvPr/>
          </p:nvSpPr>
          <p:spPr bwMode="auto">
            <a:xfrm>
              <a:off x="110658" y="4349383"/>
              <a:ext cx="190769" cy="19076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900" dirty="0">
                <a:solidFill>
                  <a:prstClr val="white">
                    <a:lumMod val="50000"/>
                  </a:prstClr>
                </a:solidFill>
                <a:latin typeface="Franklin Gothic Book" pitchFamily="34" charset="0"/>
              </a:endParaRPr>
            </a:p>
          </p:txBody>
        </p:sp>
        <p:sp>
          <p:nvSpPr>
            <p:cNvPr id="108" name="Freeform 42"/>
            <p:cNvSpPr>
              <a:spLocks noEditPoints="1"/>
            </p:cNvSpPr>
            <p:nvPr/>
          </p:nvSpPr>
          <p:spPr bwMode="auto">
            <a:xfrm>
              <a:off x="154471" y="4380600"/>
              <a:ext cx="109526" cy="128333"/>
            </a:xfrm>
            <a:custGeom>
              <a:avLst/>
              <a:gdLst>
                <a:gd name="T0" fmla="*/ 122 w 419"/>
                <a:gd name="T1" fmla="*/ 141 h 491"/>
                <a:gd name="T2" fmla="*/ 156 w 419"/>
                <a:gd name="T3" fmla="*/ 239 h 491"/>
                <a:gd name="T4" fmla="*/ 169 w 419"/>
                <a:gd name="T5" fmla="*/ 276 h 491"/>
                <a:gd name="T6" fmla="*/ 194 w 419"/>
                <a:gd name="T7" fmla="*/ 293 h 491"/>
                <a:gd name="T8" fmla="*/ 220 w 419"/>
                <a:gd name="T9" fmla="*/ 276 h 491"/>
                <a:gd name="T10" fmla="*/ 233 w 419"/>
                <a:gd name="T11" fmla="*/ 239 h 491"/>
                <a:gd name="T12" fmla="*/ 266 w 419"/>
                <a:gd name="T13" fmla="*/ 141 h 491"/>
                <a:gd name="T14" fmla="*/ 194 w 419"/>
                <a:gd name="T15" fmla="*/ 283 h 491"/>
                <a:gd name="T16" fmla="*/ 207 w 419"/>
                <a:gd name="T17" fmla="*/ 276 h 491"/>
                <a:gd name="T18" fmla="*/ 223 w 419"/>
                <a:gd name="T19" fmla="*/ 263 h 491"/>
                <a:gd name="T20" fmla="*/ 169 w 419"/>
                <a:gd name="T21" fmla="*/ 266 h 491"/>
                <a:gd name="T22" fmla="*/ 165 w 419"/>
                <a:gd name="T23" fmla="*/ 244 h 491"/>
                <a:gd name="T24" fmla="*/ 223 w 419"/>
                <a:gd name="T25" fmla="*/ 263 h 491"/>
                <a:gd name="T26" fmla="*/ 223 w 419"/>
                <a:gd name="T27" fmla="*/ 235 h 491"/>
                <a:gd name="T28" fmla="*/ 199 w 419"/>
                <a:gd name="T29" fmla="*/ 168 h 491"/>
                <a:gd name="T30" fmla="*/ 221 w 419"/>
                <a:gd name="T31" fmla="*/ 134 h 491"/>
                <a:gd name="T32" fmla="*/ 194 w 419"/>
                <a:gd name="T33" fmla="*/ 159 h 491"/>
                <a:gd name="T34" fmla="*/ 168 w 419"/>
                <a:gd name="T35" fmla="*/ 134 h 491"/>
                <a:gd name="T36" fmla="*/ 190 w 419"/>
                <a:gd name="T37" fmla="*/ 168 h 491"/>
                <a:gd name="T38" fmla="*/ 165 w 419"/>
                <a:gd name="T39" fmla="*/ 235 h 491"/>
                <a:gd name="T40" fmla="*/ 132 w 419"/>
                <a:gd name="T41" fmla="*/ 141 h 491"/>
                <a:gd name="T42" fmla="*/ 257 w 419"/>
                <a:gd name="T43" fmla="*/ 141 h 491"/>
                <a:gd name="T44" fmla="*/ 407 w 419"/>
                <a:gd name="T45" fmla="*/ 250 h 491"/>
                <a:gd name="T46" fmla="*/ 374 w 419"/>
                <a:gd name="T47" fmla="*/ 183 h 491"/>
                <a:gd name="T48" fmla="*/ 374 w 419"/>
                <a:gd name="T49" fmla="*/ 118 h 491"/>
                <a:gd name="T50" fmla="*/ 193 w 419"/>
                <a:gd name="T51" fmla="*/ 0 h 491"/>
                <a:gd name="T52" fmla="*/ 61 w 419"/>
                <a:gd name="T53" fmla="*/ 288 h 491"/>
                <a:gd name="T54" fmla="*/ 72 w 419"/>
                <a:gd name="T55" fmla="*/ 454 h 491"/>
                <a:gd name="T56" fmla="*/ 197 w 419"/>
                <a:gd name="T57" fmla="*/ 491 h 491"/>
                <a:gd name="T58" fmla="*/ 259 w 419"/>
                <a:gd name="T59" fmla="*/ 480 h 491"/>
                <a:gd name="T60" fmla="*/ 345 w 419"/>
                <a:gd name="T61" fmla="*/ 413 h 491"/>
                <a:gd name="T62" fmla="*/ 378 w 419"/>
                <a:gd name="T63" fmla="*/ 391 h 491"/>
                <a:gd name="T64" fmla="*/ 378 w 419"/>
                <a:gd name="T65" fmla="*/ 360 h 491"/>
                <a:gd name="T66" fmla="*/ 388 w 419"/>
                <a:gd name="T67" fmla="*/ 339 h 491"/>
                <a:gd name="T68" fmla="*/ 394 w 419"/>
                <a:gd name="T69" fmla="*/ 319 h 491"/>
                <a:gd name="T70" fmla="*/ 390 w 419"/>
                <a:gd name="T71" fmla="*/ 304 h 491"/>
                <a:gd name="T72" fmla="*/ 409 w 419"/>
                <a:gd name="T73" fmla="*/ 289 h 491"/>
                <a:gd name="T74" fmla="*/ 407 w 419"/>
                <a:gd name="T75" fmla="*/ 250 h 491"/>
                <a:gd name="T76" fmla="*/ 385 w 419"/>
                <a:gd name="T77" fmla="*/ 286 h 491"/>
                <a:gd name="T78" fmla="*/ 380 w 419"/>
                <a:gd name="T79" fmla="*/ 307 h 491"/>
                <a:gd name="T80" fmla="*/ 385 w 419"/>
                <a:gd name="T81" fmla="*/ 317 h 491"/>
                <a:gd name="T82" fmla="*/ 376 w 419"/>
                <a:gd name="T83" fmla="*/ 331 h 491"/>
                <a:gd name="T84" fmla="*/ 375 w 419"/>
                <a:gd name="T85" fmla="*/ 344 h 491"/>
                <a:gd name="T86" fmla="*/ 369 w 419"/>
                <a:gd name="T87" fmla="*/ 365 h 491"/>
                <a:gd name="T88" fmla="*/ 347 w 419"/>
                <a:gd name="T89" fmla="*/ 404 h 491"/>
                <a:gd name="T90" fmla="*/ 261 w 419"/>
                <a:gd name="T91" fmla="*/ 386 h 491"/>
                <a:gd name="T92" fmla="*/ 250 w 419"/>
                <a:gd name="T93" fmla="*/ 476 h 491"/>
                <a:gd name="T94" fmla="*/ 89 w 419"/>
                <a:gd name="T95" fmla="*/ 307 h 491"/>
                <a:gd name="T96" fmla="*/ 9 w 419"/>
                <a:gd name="T97" fmla="*/ 167 h 491"/>
                <a:gd name="T98" fmla="*/ 193 w 419"/>
                <a:gd name="T99" fmla="*/ 9 h 491"/>
                <a:gd name="T100" fmla="*/ 365 w 419"/>
                <a:gd name="T101" fmla="*/ 120 h 491"/>
                <a:gd name="T102" fmla="*/ 365 w 419"/>
                <a:gd name="T103" fmla="*/ 180 h 491"/>
                <a:gd name="T104" fmla="*/ 399 w 419"/>
                <a:gd name="T105" fmla="*/ 255 h 491"/>
                <a:gd name="T106" fmla="*/ 405 w 419"/>
                <a:gd name="T107" fmla="*/ 28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9" h="491">
                  <a:moveTo>
                    <a:pt x="194" y="69"/>
                  </a:moveTo>
                  <a:cubicBezTo>
                    <a:pt x="155" y="69"/>
                    <a:pt x="122" y="101"/>
                    <a:pt x="122" y="141"/>
                  </a:cubicBezTo>
                  <a:cubicBezTo>
                    <a:pt x="122" y="161"/>
                    <a:pt x="130" y="180"/>
                    <a:pt x="144" y="195"/>
                  </a:cubicBezTo>
                  <a:cubicBezTo>
                    <a:pt x="148" y="199"/>
                    <a:pt x="156" y="210"/>
                    <a:pt x="156" y="239"/>
                  </a:cubicBezTo>
                  <a:cubicBezTo>
                    <a:pt x="156" y="263"/>
                    <a:pt x="156" y="263"/>
                    <a:pt x="156" y="263"/>
                  </a:cubicBezTo>
                  <a:cubicBezTo>
                    <a:pt x="156" y="270"/>
                    <a:pt x="162" y="276"/>
                    <a:pt x="169" y="276"/>
                  </a:cubicBezTo>
                  <a:cubicBezTo>
                    <a:pt x="172" y="276"/>
                    <a:pt x="172" y="276"/>
                    <a:pt x="172" y="276"/>
                  </a:cubicBezTo>
                  <a:cubicBezTo>
                    <a:pt x="174" y="285"/>
                    <a:pt x="183" y="293"/>
                    <a:pt x="194" y="293"/>
                  </a:cubicBezTo>
                  <a:cubicBezTo>
                    <a:pt x="205" y="293"/>
                    <a:pt x="214" y="285"/>
                    <a:pt x="217" y="276"/>
                  </a:cubicBezTo>
                  <a:cubicBezTo>
                    <a:pt x="220" y="276"/>
                    <a:pt x="220" y="276"/>
                    <a:pt x="220" y="276"/>
                  </a:cubicBezTo>
                  <a:cubicBezTo>
                    <a:pt x="227" y="276"/>
                    <a:pt x="233" y="270"/>
                    <a:pt x="233" y="263"/>
                  </a:cubicBezTo>
                  <a:cubicBezTo>
                    <a:pt x="233" y="239"/>
                    <a:pt x="233" y="239"/>
                    <a:pt x="233" y="239"/>
                  </a:cubicBezTo>
                  <a:cubicBezTo>
                    <a:pt x="233" y="210"/>
                    <a:pt x="241" y="199"/>
                    <a:pt x="244" y="195"/>
                  </a:cubicBezTo>
                  <a:cubicBezTo>
                    <a:pt x="258" y="180"/>
                    <a:pt x="266" y="161"/>
                    <a:pt x="266" y="141"/>
                  </a:cubicBezTo>
                  <a:cubicBezTo>
                    <a:pt x="266" y="101"/>
                    <a:pt x="234" y="69"/>
                    <a:pt x="194" y="69"/>
                  </a:cubicBezTo>
                  <a:close/>
                  <a:moveTo>
                    <a:pt x="194" y="283"/>
                  </a:moveTo>
                  <a:cubicBezTo>
                    <a:pt x="189" y="283"/>
                    <a:pt x="184" y="280"/>
                    <a:pt x="182" y="276"/>
                  </a:cubicBezTo>
                  <a:cubicBezTo>
                    <a:pt x="207" y="276"/>
                    <a:pt x="207" y="276"/>
                    <a:pt x="207" y="276"/>
                  </a:cubicBezTo>
                  <a:cubicBezTo>
                    <a:pt x="205" y="280"/>
                    <a:pt x="200" y="283"/>
                    <a:pt x="194" y="283"/>
                  </a:cubicBezTo>
                  <a:close/>
                  <a:moveTo>
                    <a:pt x="223" y="263"/>
                  </a:moveTo>
                  <a:cubicBezTo>
                    <a:pt x="223" y="265"/>
                    <a:pt x="222" y="266"/>
                    <a:pt x="220" y="266"/>
                  </a:cubicBezTo>
                  <a:cubicBezTo>
                    <a:pt x="169" y="266"/>
                    <a:pt x="169" y="266"/>
                    <a:pt x="169" y="266"/>
                  </a:cubicBezTo>
                  <a:cubicBezTo>
                    <a:pt x="167" y="266"/>
                    <a:pt x="165" y="265"/>
                    <a:pt x="165" y="263"/>
                  </a:cubicBezTo>
                  <a:cubicBezTo>
                    <a:pt x="165" y="244"/>
                    <a:pt x="165" y="244"/>
                    <a:pt x="165" y="244"/>
                  </a:cubicBezTo>
                  <a:cubicBezTo>
                    <a:pt x="223" y="244"/>
                    <a:pt x="223" y="244"/>
                    <a:pt x="223" y="244"/>
                  </a:cubicBezTo>
                  <a:lnTo>
                    <a:pt x="223" y="263"/>
                  </a:lnTo>
                  <a:close/>
                  <a:moveTo>
                    <a:pt x="237" y="188"/>
                  </a:moveTo>
                  <a:cubicBezTo>
                    <a:pt x="232" y="194"/>
                    <a:pt x="224" y="207"/>
                    <a:pt x="223" y="235"/>
                  </a:cubicBezTo>
                  <a:cubicBezTo>
                    <a:pt x="199" y="235"/>
                    <a:pt x="199" y="235"/>
                    <a:pt x="199" y="235"/>
                  </a:cubicBezTo>
                  <a:cubicBezTo>
                    <a:pt x="199" y="168"/>
                    <a:pt x="199" y="168"/>
                    <a:pt x="199" y="168"/>
                  </a:cubicBezTo>
                  <a:cubicBezTo>
                    <a:pt x="218" y="165"/>
                    <a:pt x="224" y="141"/>
                    <a:pt x="224" y="140"/>
                  </a:cubicBezTo>
                  <a:cubicBezTo>
                    <a:pt x="225" y="137"/>
                    <a:pt x="223" y="135"/>
                    <a:pt x="221" y="134"/>
                  </a:cubicBezTo>
                  <a:cubicBezTo>
                    <a:pt x="218" y="133"/>
                    <a:pt x="216" y="135"/>
                    <a:pt x="215" y="137"/>
                  </a:cubicBezTo>
                  <a:cubicBezTo>
                    <a:pt x="215" y="138"/>
                    <a:pt x="210" y="159"/>
                    <a:pt x="194" y="159"/>
                  </a:cubicBezTo>
                  <a:cubicBezTo>
                    <a:pt x="179" y="159"/>
                    <a:pt x="173" y="138"/>
                    <a:pt x="173" y="137"/>
                  </a:cubicBezTo>
                  <a:cubicBezTo>
                    <a:pt x="173" y="135"/>
                    <a:pt x="170" y="133"/>
                    <a:pt x="168" y="134"/>
                  </a:cubicBezTo>
                  <a:cubicBezTo>
                    <a:pt x="165" y="135"/>
                    <a:pt x="164" y="137"/>
                    <a:pt x="164" y="140"/>
                  </a:cubicBezTo>
                  <a:cubicBezTo>
                    <a:pt x="165" y="141"/>
                    <a:pt x="170" y="165"/>
                    <a:pt x="190" y="168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65" y="235"/>
                    <a:pt x="165" y="235"/>
                    <a:pt x="165" y="235"/>
                  </a:cubicBezTo>
                  <a:cubicBezTo>
                    <a:pt x="164" y="207"/>
                    <a:pt x="156" y="194"/>
                    <a:pt x="151" y="188"/>
                  </a:cubicBezTo>
                  <a:cubicBezTo>
                    <a:pt x="139" y="176"/>
                    <a:pt x="132" y="158"/>
                    <a:pt x="132" y="141"/>
                  </a:cubicBezTo>
                  <a:cubicBezTo>
                    <a:pt x="132" y="107"/>
                    <a:pt x="160" y="79"/>
                    <a:pt x="194" y="79"/>
                  </a:cubicBezTo>
                  <a:cubicBezTo>
                    <a:pt x="229" y="79"/>
                    <a:pt x="257" y="107"/>
                    <a:pt x="257" y="141"/>
                  </a:cubicBezTo>
                  <a:cubicBezTo>
                    <a:pt x="257" y="158"/>
                    <a:pt x="250" y="176"/>
                    <a:pt x="237" y="188"/>
                  </a:cubicBezTo>
                  <a:close/>
                  <a:moveTo>
                    <a:pt x="407" y="250"/>
                  </a:moveTo>
                  <a:cubicBezTo>
                    <a:pt x="395" y="232"/>
                    <a:pt x="374" y="197"/>
                    <a:pt x="372" y="188"/>
                  </a:cubicBezTo>
                  <a:cubicBezTo>
                    <a:pt x="373" y="187"/>
                    <a:pt x="373" y="185"/>
                    <a:pt x="374" y="183"/>
                  </a:cubicBezTo>
                  <a:cubicBezTo>
                    <a:pt x="376" y="176"/>
                    <a:pt x="379" y="166"/>
                    <a:pt x="379" y="158"/>
                  </a:cubicBezTo>
                  <a:cubicBezTo>
                    <a:pt x="379" y="146"/>
                    <a:pt x="377" y="129"/>
                    <a:pt x="374" y="118"/>
                  </a:cubicBezTo>
                  <a:cubicBezTo>
                    <a:pt x="373" y="112"/>
                    <a:pt x="364" y="83"/>
                    <a:pt x="338" y="55"/>
                  </a:cubicBezTo>
                  <a:cubicBezTo>
                    <a:pt x="303" y="18"/>
                    <a:pt x="255" y="0"/>
                    <a:pt x="193" y="0"/>
                  </a:cubicBezTo>
                  <a:cubicBezTo>
                    <a:pt x="65" y="0"/>
                    <a:pt x="0" y="56"/>
                    <a:pt x="0" y="167"/>
                  </a:cubicBezTo>
                  <a:cubicBezTo>
                    <a:pt x="0" y="231"/>
                    <a:pt x="37" y="266"/>
                    <a:pt x="61" y="288"/>
                  </a:cubicBezTo>
                  <a:cubicBezTo>
                    <a:pt x="70" y="297"/>
                    <a:pt x="78" y="304"/>
                    <a:pt x="80" y="310"/>
                  </a:cubicBezTo>
                  <a:cubicBezTo>
                    <a:pt x="97" y="376"/>
                    <a:pt x="82" y="429"/>
                    <a:pt x="72" y="454"/>
                  </a:cubicBezTo>
                  <a:cubicBezTo>
                    <a:pt x="71" y="456"/>
                    <a:pt x="72" y="459"/>
                    <a:pt x="74" y="460"/>
                  </a:cubicBezTo>
                  <a:cubicBezTo>
                    <a:pt x="112" y="480"/>
                    <a:pt x="154" y="491"/>
                    <a:pt x="197" y="491"/>
                  </a:cubicBezTo>
                  <a:cubicBezTo>
                    <a:pt x="217" y="491"/>
                    <a:pt x="236" y="489"/>
                    <a:pt x="256" y="484"/>
                  </a:cubicBezTo>
                  <a:cubicBezTo>
                    <a:pt x="258" y="484"/>
                    <a:pt x="259" y="482"/>
                    <a:pt x="259" y="480"/>
                  </a:cubicBezTo>
                  <a:cubicBezTo>
                    <a:pt x="259" y="438"/>
                    <a:pt x="260" y="406"/>
                    <a:pt x="262" y="396"/>
                  </a:cubicBezTo>
                  <a:cubicBezTo>
                    <a:pt x="280" y="401"/>
                    <a:pt x="335" y="413"/>
                    <a:pt x="345" y="413"/>
                  </a:cubicBezTo>
                  <a:cubicBezTo>
                    <a:pt x="346" y="413"/>
                    <a:pt x="347" y="413"/>
                    <a:pt x="347" y="413"/>
                  </a:cubicBezTo>
                  <a:cubicBezTo>
                    <a:pt x="355" y="413"/>
                    <a:pt x="374" y="413"/>
                    <a:pt x="378" y="391"/>
                  </a:cubicBezTo>
                  <a:cubicBezTo>
                    <a:pt x="381" y="380"/>
                    <a:pt x="380" y="370"/>
                    <a:pt x="379" y="364"/>
                  </a:cubicBezTo>
                  <a:cubicBezTo>
                    <a:pt x="379" y="362"/>
                    <a:pt x="378" y="360"/>
                    <a:pt x="378" y="360"/>
                  </a:cubicBezTo>
                  <a:cubicBezTo>
                    <a:pt x="379" y="356"/>
                    <a:pt x="382" y="352"/>
                    <a:pt x="384" y="348"/>
                  </a:cubicBezTo>
                  <a:cubicBezTo>
                    <a:pt x="386" y="344"/>
                    <a:pt x="387" y="342"/>
                    <a:pt x="388" y="339"/>
                  </a:cubicBezTo>
                  <a:cubicBezTo>
                    <a:pt x="388" y="337"/>
                    <a:pt x="387" y="333"/>
                    <a:pt x="386" y="330"/>
                  </a:cubicBezTo>
                  <a:cubicBezTo>
                    <a:pt x="389" y="327"/>
                    <a:pt x="393" y="323"/>
                    <a:pt x="394" y="319"/>
                  </a:cubicBezTo>
                  <a:cubicBezTo>
                    <a:pt x="394" y="315"/>
                    <a:pt x="392" y="310"/>
                    <a:pt x="390" y="305"/>
                  </a:cubicBezTo>
                  <a:cubicBezTo>
                    <a:pt x="390" y="305"/>
                    <a:pt x="390" y="305"/>
                    <a:pt x="390" y="304"/>
                  </a:cubicBezTo>
                  <a:cubicBezTo>
                    <a:pt x="390" y="303"/>
                    <a:pt x="390" y="299"/>
                    <a:pt x="390" y="294"/>
                  </a:cubicBezTo>
                  <a:cubicBezTo>
                    <a:pt x="396" y="293"/>
                    <a:pt x="406" y="291"/>
                    <a:pt x="409" y="289"/>
                  </a:cubicBezTo>
                  <a:cubicBezTo>
                    <a:pt x="415" y="286"/>
                    <a:pt x="419" y="277"/>
                    <a:pt x="419" y="272"/>
                  </a:cubicBezTo>
                  <a:cubicBezTo>
                    <a:pt x="419" y="270"/>
                    <a:pt x="418" y="270"/>
                    <a:pt x="407" y="250"/>
                  </a:cubicBezTo>
                  <a:close/>
                  <a:moveTo>
                    <a:pt x="405" y="281"/>
                  </a:moveTo>
                  <a:cubicBezTo>
                    <a:pt x="403" y="282"/>
                    <a:pt x="393" y="284"/>
                    <a:pt x="385" y="286"/>
                  </a:cubicBezTo>
                  <a:cubicBezTo>
                    <a:pt x="383" y="286"/>
                    <a:pt x="381" y="288"/>
                    <a:pt x="381" y="290"/>
                  </a:cubicBezTo>
                  <a:cubicBezTo>
                    <a:pt x="380" y="305"/>
                    <a:pt x="380" y="306"/>
                    <a:pt x="380" y="307"/>
                  </a:cubicBezTo>
                  <a:cubicBezTo>
                    <a:pt x="381" y="308"/>
                    <a:pt x="381" y="308"/>
                    <a:pt x="382" y="310"/>
                  </a:cubicBezTo>
                  <a:cubicBezTo>
                    <a:pt x="384" y="314"/>
                    <a:pt x="385" y="316"/>
                    <a:pt x="385" y="317"/>
                  </a:cubicBezTo>
                  <a:cubicBezTo>
                    <a:pt x="384" y="319"/>
                    <a:pt x="381" y="322"/>
                    <a:pt x="377" y="325"/>
                  </a:cubicBezTo>
                  <a:cubicBezTo>
                    <a:pt x="376" y="326"/>
                    <a:pt x="375" y="329"/>
                    <a:pt x="376" y="331"/>
                  </a:cubicBezTo>
                  <a:cubicBezTo>
                    <a:pt x="377" y="334"/>
                    <a:pt x="378" y="337"/>
                    <a:pt x="378" y="338"/>
                  </a:cubicBezTo>
                  <a:cubicBezTo>
                    <a:pt x="378" y="339"/>
                    <a:pt x="377" y="342"/>
                    <a:pt x="375" y="344"/>
                  </a:cubicBezTo>
                  <a:cubicBezTo>
                    <a:pt x="373" y="348"/>
                    <a:pt x="371" y="353"/>
                    <a:pt x="369" y="357"/>
                  </a:cubicBezTo>
                  <a:cubicBezTo>
                    <a:pt x="369" y="359"/>
                    <a:pt x="369" y="362"/>
                    <a:pt x="369" y="365"/>
                  </a:cubicBezTo>
                  <a:cubicBezTo>
                    <a:pt x="370" y="371"/>
                    <a:pt x="371" y="379"/>
                    <a:pt x="369" y="389"/>
                  </a:cubicBezTo>
                  <a:cubicBezTo>
                    <a:pt x="367" y="401"/>
                    <a:pt x="359" y="404"/>
                    <a:pt x="347" y="404"/>
                  </a:cubicBezTo>
                  <a:cubicBezTo>
                    <a:pt x="347" y="404"/>
                    <a:pt x="346" y="404"/>
                    <a:pt x="345" y="404"/>
                  </a:cubicBezTo>
                  <a:cubicBezTo>
                    <a:pt x="335" y="403"/>
                    <a:pt x="271" y="389"/>
                    <a:pt x="261" y="386"/>
                  </a:cubicBezTo>
                  <a:cubicBezTo>
                    <a:pt x="259" y="386"/>
                    <a:pt x="257" y="386"/>
                    <a:pt x="256" y="387"/>
                  </a:cubicBezTo>
                  <a:cubicBezTo>
                    <a:pt x="250" y="394"/>
                    <a:pt x="249" y="449"/>
                    <a:pt x="250" y="476"/>
                  </a:cubicBezTo>
                  <a:cubicBezTo>
                    <a:pt x="193" y="488"/>
                    <a:pt x="133" y="480"/>
                    <a:pt x="83" y="454"/>
                  </a:cubicBezTo>
                  <a:cubicBezTo>
                    <a:pt x="93" y="426"/>
                    <a:pt x="105" y="373"/>
                    <a:pt x="89" y="307"/>
                  </a:cubicBezTo>
                  <a:cubicBezTo>
                    <a:pt x="87" y="299"/>
                    <a:pt x="79" y="292"/>
                    <a:pt x="68" y="282"/>
                  </a:cubicBezTo>
                  <a:cubicBezTo>
                    <a:pt x="44" y="260"/>
                    <a:pt x="9" y="227"/>
                    <a:pt x="9" y="167"/>
                  </a:cubicBezTo>
                  <a:cubicBezTo>
                    <a:pt x="9" y="119"/>
                    <a:pt x="22" y="82"/>
                    <a:pt x="47" y="56"/>
                  </a:cubicBezTo>
                  <a:cubicBezTo>
                    <a:pt x="78" y="25"/>
                    <a:pt x="127" y="9"/>
                    <a:pt x="193" y="9"/>
                  </a:cubicBezTo>
                  <a:cubicBezTo>
                    <a:pt x="252" y="9"/>
                    <a:pt x="298" y="27"/>
                    <a:pt x="331" y="61"/>
                  </a:cubicBezTo>
                  <a:cubicBezTo>
                    <a:pt x="357" y="88"/>
                    <a:pt x="364" y="117"/>
                    <a:pt x="365" y="120"/>
                  </a:cubicBezTo>
                  <a:cubicBezTo>
                    <a:pt x="367" y="130"/>
                    <a:pt x="370" y="147"/>
                    <a:pt x="370" y="158"/>
                  </a:cubicBezTo>
                  <a:cubicBezTo>
                    <a:pt x="370" y="165"/>
                    <a:pt x="367" y="174"/>
                    <a:pt x="365" y="180"/>
                  </a:cubicBezTo>
                  <a:cubicBezTo>
                    <a:pt x="363" y="185"/>
                    <a:pt x="363" y="187"/>
                    <a:pt x="363" y="189"/>
                  </a:cubicBezTo>
                  <a:cubicBezTo>
                    <a:pt x="364" y="198"/>
                    <a:pt x="380" y="224"/>
                    <a:pt x="399" y="255"/>
                  </a:cubicBezTo>
                  <a:cubicBezTo>
                    <a:pt x="403" y="263"/>
                    <a:pt x="408" y="271"/>
                    <a:pt x="409" y="273"/>
                  </a:cubicBezTo>
                  <a:cubicBezTo>
                    <a:pt x="409" y="275"/>
                    <a:pt x="406" y="280"/>
                    <a:pt x="405" y="28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131" name="Прямая соединительная линия 235">
            <a:extLst>
              <a:ext uri="{FF2B5EF4-FFF2-40B4-BE49-F238E27FC236}">
                <a16:creationId xmlns:a16="http://schemas.microsoft.com/office/drawing/2014/main" xmlns="" id="{B9539A26-B1DD-4FB8-9390-A87DBA144738}"/>
              </a:ext>
            </a:extLst>
          </p:cNvPr>
          <p:cNvCxnSpPr>
            <a:cxnSpLocks/>
            <a:stCxn id="68" idx="22"/>
          </p:cNvCxnSpPr>
          <p:nvPr/>
        </p:nvCxnSpPr>
        <p:spPr bwMode="auto">
          <a:xfrm flipV="1">
            <a:off x="621748" y="2778617"/>
            <a:ext cx="452197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5DD5FF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grpSp>
        <p:nvGrpSpPr>
          <p:cNvPr id="136" name="Группа 241">
            <a:extLst>
              <a:ext uri="{FF2B5EF4-FFF2-40B4-BE49-F238E27FC236}">
                <a16:creationId xmlns:a16="http://schemas.microsoft.com/office/drawing/2014/main" xmlns="" id="{49F9C4FF-8587-401C-9E2B-AAD3F90FB62B}"/>
              </a:ext>
            </a:extLst>
          </p:cNvPr>
          <p:cNvGrpSpPr/>
          <p:nvPr/>
        </p:nvGrpSpPr>
        <p:grpSpPr>
          <a:xfrm rot="20790693">
            <a:off x="5163227" y="2745444"/>
            <a:ext cx="418251" cy="272473"/>
            <a:chOff x="2850911" y="1854765"/>
            <a:chExt cx="397260" cy="258798"/>
          </a:xfrm>
        </p:grpSpPr>
        <p:cxnSp>
          <p:nvCxnSpPr>
            <p:cNvPr id="137" name="Прямая соединительная линия 243">
              <a:extLst>
                <a:ext uri="{FF2B5EF4-FFF2-40B4-BE49-F238E27FC236}">
                  <a16:creationId xmlns:a16="http://schemas.microsoft.com/office/drawing/2014/main" xmlns="" id="{39710878-3ACF-4433-9C2B-471B9EFF9ED6}"/>
                </a:ext>
              </a:extLst>
            </p:cNvPr>
            <p:cNvCxnSpPr>
              <a:cxnSpLocks/>
            </p:cNvCxnSpPr>
            <p:nvPr/>
          </p:nvCxnSpPr>
          <p:spPr bwMode="auto">
            <a:xfrm rot="809307">
              <a:off x="2850911" y="1854765"/>
              <a:ext cx="169512" cy="716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5DD5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8" name="Дуга 244">
              <a:extLst>
                <a:ext uri="{FF2B5EF4-FFF2-40B4-BE49-F238E27FC236}">
                  <a16:creationId xmlns:a16="http://schemas.microsoft.com/office/drawing/2014/main" xmlns="" id="{DBA1664D-72B1-443E-9C0A-195C4E206122}"/>
                </a:ext>
              </a:extLst>
            </p:cNvPr>
            <p:cNvSpPr/>
            <p:nvPr/>
          </p:nvSpPr>
          <p:spPr bwMode="auto">
            <a:xfrm rot="2482637">
              <a:off x="2992440" y="1922649"/>
              <a:ext cx="134000" cy="131505"/>
            </a:xfrm>
            <a:prstGeom prst="arc">
              <a:avLst>
                <a:gd name="adj1" fmla="val 10743795"/>
                <a:gd name="adj2" fmla="val 0"/>
              </a:avLst>
            </a:prstGeom>
            <a:noFill/>
            <a:ln w="9525" cap="flat" cmpd="sng" algn="ctr">
              <a:solidFill>
                <a:srgbClr val="5DD5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prstClr val="black"/>
                </a:solidFill>
                <a:latin typeface="Franklin Gothic Book" pitchFamily="34" charset="0"/>
              </a:endParaRPr>
            </a:p>
          </p:txBody>
        </p:sp>
        <p:cxnSp>
          <p:nvCxnSpPr>
            <p:cNvPr id="139" name="Прямая соединительная линия 245">
              <a:extLst>
                <a:ext uri="{FF2B5EF4-FFF2-40B4-BE49-F238E27FC236}">
                  <a16:creationId xmlns:a16="http://schemas.microsoft.com/office/drawing/2014/main" xmlns="" id="{4691D41A-C373-481F-8BB8-88AF8A428356}"/>
                </a:ext>
              </a:extLst>
            </p:cNvPr>
            <p:cNvCxnSpPr>
              <a:cxnSpLocks/>
              <a:stCxn id="138" idx="2"/>
            </p:cNvCxnSpPr>
            <p:nvPr/>
          </p:nvCxnSpPr>
          <p:spPr bwMode="auto">
            <a:xfrm rot="809307">
              <a:off x="3100150" y="2049063"/>
              <a:ext cx="148021" cy="645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5DD5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1" name="Группа 80"/>
          <p:cNvGrpSpPr/>
          <p:nvPr/>
        </p:nvGrpSpPr>
        <p:grpSpPr>
          <a:xfrm>
            <a:off x="3433929" y="2912410"/>
            <a:ext cx="190769" cy="190769"/>
            <a:chOff x="114846" y="4121447"/>
            <a:chExt cx="190769" cy="190769"/>
          </a:xfrm>
        </p:grpSpPr>
        <p:sp>
          <p:nvSpPr>
            <p:cNvPr id="82" name="Овал 81"/>
            <p:cNvSpPr/>
            <p:nvPr/>
          </p:nvSpPr>
          <p:spPr bwMode="auto">
            <a:xfrm>
              <a:off x="114846" y="4121447"/>
              <a:ext cx="190769" cy="19076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900" b="1" dirty="0">
                <a:solidFill>
                  <a:prstClr val="white">
                    <a:lumMod val="50000"/>
                  </a:prstClr>
                </a:solidFill>
                <a:latin typeface="Franklin Gothic Book" pitchFamily="34" charset="0"/>
              </a:endParaRPr>
            </a:p>
          </p:txBody>
        </p:sp>
        <p:sp>
          <p:nvSpPr>
            <p:cNvPr id="83" name="Freeform 105"/>
            <p:cNvSpPr>
              <a:spLocks noEditPoints="1"/>
            </p:cNvSpPr>
            <p:nvPr/>
          </p:nvSpPr>
          <p:spPr bwMode="auto">
            <a:xfrm>
              <a:off x="140467" y="4176623"/>
              <a:ext cx="139525" cy="80415"/>
            </a:xfrm>
            <a:custGeom>
              <a:avLst/>
              <a:gdLst>
                <a:gd name="T0" fmla="*/ 751 w 773"/>
                <a:gd name="T1" fmla="*/ 6 h 445"/>
                <a:gd name="T2" fmla="*/ 751 w 773"/>
                <a:gd name="T3" fmla="*/ 5 h 445"/>
                <a:gd name="T4" fmla="*/ 750 w 773"/>
                <a:gd name="T5" fmla="*/ 3 h 445"/>
                <a:gd name="T6" fmla="*/ 749 w 773"/>
                <a:gd name="T7" fmla="*/ 2 h 445"/>
                <a:gd name="T8" fmla="*/ 747 w 773"/>
                <a:gd name="T9" fmla="*/ 1 h 445"/>
                <a:gd name="T10" fmla="*/ 747 w 773"/>
                <a:gd name="T11" fmla="*/ 1 h 445"/>
                <a:gd name="T12" fmla="*/ 745 w 773"/>
                <a:gd name="T13" fmla="*/ 0 h 445"/>
                <a:gd name="T14" fmla="*/ 744 w 773"/>
                <a:gd name="T15" fmla="*/ 0 h 445"/>
                <a:gd name="T16" fmla="*/ 742 w 773"/>
                <a:gd name="T17" fmla="*/ 1 h 445"/>
                <a:gd name="T18" fmla="*/ 740 w 773"/>
                <a:gd name="T19" fmla="*/ 2 h 445"/>
                <a:gd name="T20" fmla="*/ 626 w 773"/>
                <a:gd name="T21" fmla="*/ 87 h 445"/>
                <a:gd name="T22" fmla="*/ 634 w 773"/>
                <a:gd name="T23" fmla="*/ 99 h 445"/>
                <a:gd name="T24" fmla="*/ 649 w 773"/>
                <a:gd name="T25" fmla="*/ 211 h 445"/>
                <a:gd name="T26" fmla="*/ 581 w 773"/>
                <a:gd name="T27" fmla="*/ 234 h 445"/>
                <a:gd name="T28" fmla="*/ 484 w 773"/>
                <a:gd name="T29" fmla="*/ 165 h 445"/>
                <a:gd name="T30" fmla="*/ 374 w 773"/>
                <a:gd name="T31" fmla="*/ 165 h 445"/>
                <a:gd name="T32" fmla="*/ 331 w 773"/>
                <a:gd name="T33" fmla="*/ 338 h 445"/>
                <a:gd name="T34" fmla="*/ 281 w 773"/>
                <a:gd name="T35" fmla="*/ 345 h 445"/>
                <a:gd name="T36" fmla="*/ 205 w 773"/>
                <a:gd name="T37" fmla="*/ 210 h 445"/>
                <a:gd name="T38" fmla="*/ 95 w 773"/>
                <a:gd name="T39" fmla="*/ 210 h 445"/>
                <a:gd name="T40" fmla="*/ 2 w 773"/>
                <a:gd name="T41" fmla="*/ 385 h 445"/>
                <a:gd name="T42" fmla="*/ 8 w 773"/>
                <a:gd name="T43" fmla="*/ 397 h 445"/>
                <a:gd name="T44" fmla="*/ 120 w 773"/>
                <a:gd name="T45" fmla="*/ 256 h 445"/>
                <a:gd name="T46" fmla="*/ 181 w 773"/>
                <a:gd name="T47" fmla="*/ 255 h 445"/>
                <a:gd name="T48" fmla="*/ 258 w 773"/>
                <a:gd name="T49" fmla="*/ 390 h 445"/>
                <a:gd name="T50" fmla="*/ 368 w 773"/>
                <a:gd name="T51" fmla="*/ 390 h 445"/>
                <a:gd name="T52" fmla="*/ 406 w 773"/>
                <a:gd name="T53" fmla="*/ 215 h 445"/>
                <a:gd name="T54" fmla="*/ 478 w 773"/>
                <a:gd name="T55" fmla="*/ 191 h 445"/>
                <a:gd name="T56" fmla="*/ 573 w 773"/>
                <a:gd name="T57" fmla="*/ 261 h 445"/>
                <a:gd name="T58" fmla="*/ 683 w 773"/>
                <a:gd name="T59" fmla="*/ 261 h 445"/>
                <a:gd name="T60" fmla="*/ 741 w 773"/>
                <a:gd name="T61" fmla="*/ 33 h 445"/>
                <a:gd name="T62" fmla="*/ 765 w 773"/>
                <a:gd name="T63" fmla="*/ 160 h 445"/>
                <a:gd name="T64" fmla="*/ 772 w 773"/>
                <a:gd name="T65" fmla="*/ 152 h 445"/>
                <a:gd name="T66" fmla="*/ 150 w 773"/>
                <a:gd name="T67" fmla="*/ 169 h 445"/>
                <a:gd name="T68" fmla="*/ 177 w 773"/>
                <a:gd name="T69" fmla="*/ 240 h 445"/>
                <a:gd name="T70" fmla="*/ 177 w 773"/>
                <a:gd name="T71" fmla="*/ 240 h 445"/>
                <a:gd name="T72" fmla="*/ 109 w 773"/>
                <a:gd name="T73" fmla="*/ 210 h 445"/>
                <a:gd name="T74" fmla="*/ 313 w 773"/>
                <a:gd name="T75" fmla="*/ 431 h 445"/>
                <a:gd name="T76" fmla="*/ 313 w 773"/>
                <a:gd name="T77" fmla="*/ 349 h 445"/>
                <a:gd name="T78" fmla="*/ 429 w 773"/>
                <a:gd name="T79" fmla="*/ 206 h 445"/>
                <a:gd name="T80" fmla="*/ 429 w 773"/>
                <a:gd name="T81" fmla="*/ 124 h 445"/>
                <a:gd name="T82" fmla="*/ 429 w 773"/>
                <a:gd name="T83" fmla="*/ 206 h 445"/>
                <a:gd name="T84" fmla="*/ 628 w 773"/>
                <a:gd name="T85" fmla="*/ 302 h 445"/>
                <a:gd name="T86" fmla="*/ 628 w 773"/>
                <a:gd name="T87" fmla="*/ 22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73" h="445">
                  <a:moveTo>
                    <a:pt x="772" y="152"/>
                  </a:moveTo>
                  <a:cubicBezTo>
                    <a:pt x="751" y="6"/>
                    <a:pt x="751" y="6"/>
                    <a:pt x="751" y="6"/>
                  </a:cubicBezTo>
                  <a:cubicBezTo>
                    <a:pt x="751" y="6"/>
                    <a:pt x="751" y="6"/>
                    <a:pt x="751" y="6"/>
                  </a:cubicBezTo>
                  <a:cubicBezTo>
                    <a:pt x="751" y="6"/>
                    <a:pt x="751" y="5"/>
                    <a:pt x="751" y="5"/>
                  </a:cubicBezTo>
                  <a:cubicBezTo>
                    <a:pt x="751" y="5"/>
                    <a:pt x="751" y="4"/>
                    <a:pt x="751" y="4"/>
                  </a:cubicBezTo>
                  <a:cubicBezTo>
                    <a:pt x="750" y="4"/>
                    <a:pt x="750" y="4"/>
                    <a:pt x="750" y="3"/>
                  </a:cubicBezTo>
                  <a:cubicBezTo>
                    <a:pt x="750" y="3"/>
                    <a:pt x="750" y="3"/>
                    <a:pt x="750" y="3"/>
                  </a:cubicBezTo>
                  <a:cubicBezTo>
                    <a:pt x="749" y="3"/>
                    <a:pt x="749" y="2"/>
                    <a:pt x="749" y="2"/>
                  </a:cubicBezTo>
                  <a:cubicBezTo>
                    <a:pt x="749" y="2"/>
                    <a:pt x="749" y="2"/>
                    <a:pt x="749" y="2"/>
                  </a:cubicBezTo>
                  <a:cubicBezTo>
                    <a:pt x="748" y="1"/>
                    <a:pt x="748" y="1"/>
                    <a:pt x="747" y="1"/>
                  </a:cubicBezTo>
                  <a:cubicBezTo>
                    <a:pt x="747" y="1"/>
                    <a:pt x="747" y="1"/>
                    <a:pt x="747" y="1"/>
                  </a:cubicBezTo>
                  <a:cubicBezTo>
                    <a:pt x="747" y="1"/>
                    <a:pt x="747" y="1"/>
                    <a:pt x="747" y="1"/>
                  </a:cubicBezTo>
                  <a:cubicBezTo>
                    <a:pt x="747" y="1"/>
                    <a:pt x="747" y="1"/>
                    <a:pt x="747" y="1"/>
                  </a:cubicBezTo>
                  <a:cubicBezTo>
                    <a:pt x="746" y="1"/>
                    <a:pt x="746" y="1"/>
                    <a:pt x="745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45" y="0"/>
                    <a:pt x="744" y="0"/>
                    <a:pt x="744" y="0"/>
                  </a:cubicBezTo>
                  <a:cubicBezTo>
                    <a:pt x="744" y="0"/>
                    <a:pt x="743" y="0"/>
                    <a:pt x="743" y="0"/>
                  </a:cubicBezTo>
                  <a:cubicBezTo>
                    <a:pt x="743" y="1"/>
                    <a:pt x="742" y="1"/>
                    <a:pt x="742" y="1"/>
                  </a:cubicBezTo>
                  <a:cubicBezTo>
                    <a:pt x="742" y="1"/>
                    <a:pt x="742" y="1"/>
                    <a:pt x="742" y="1"/>
                  </a:cubicBezTo>
                  <a:cubicBezTo>
                    <a:pt x="741" y="1"/>
                    <a:pt x="741" y="1"/>
                    <a:pt x="740" y="2"/>
                  </a:cubicBezTo>
                  <a:cubicBezTo>
                    <a:pt x="740" y="2"/>
                    <a:pt x="740" y="2"/>
                    <a:pt x="740" y="2"/>
                  </a:cubicBezTo>
                  <a:cubicBezTo>
                    <a:pt x="626" y="87"/>
                    <a:pt x="626" y="87"/>
                    <a:pt x="626" y="87"/>
                  </a:cubicBezTo>
                  <a:cubicBezTo>
                    <a:pt x="623" y="90"/>
                    <a:pt x="622" y="94"/>
                    <a:pt x="625" y="97"/>
                  </a:cubicBezTo>
                  <a:cubicBezTo>
                    <a:pt x="627" y="100"/>
                    <a:pt x="631" y="101"/>
                    <a:pt x="634" y="99"/>
                  </a:cubicBezTo>
                  <a:cubicBezTo>
                    <a:pt x="728" y="29"/>
                    <a:pt x="728" y="29"/>
                    <a:pt x="728" y="29"/>
                  </a:cubicBezTo>
                  <a:cubicBezTo>
                    <a:pt x="649" y="211"/>
                    <a:pt x="649" y="211"/>
                    <a:pt x="649" y="211"/>
                  </a:cubicBezTo>
                  <a:cubicBezTo>
                    <a:pt x="643" y="208"/>
                    <a:pt x="636" y="206"/>
                    <a:pt x="628" y="206"/>
                  </a:cubicBezTo>
                  <a:cubicBezTo>
                    <a:pt x="608" y="206"/>
                    <a:pt x="590" y="218"/>
                    <a:pt x="581" y="234"/>
                  </a:cubicBezTo>
                  <a:cubicBezTo>
                    <a:pt x="482" y="177"/>
                    <a:pt x="482" y="177"/>
                    <a:pt x="482" y="177"/>
                  </a:cubicBezTo>
                  <a:cubicBezTo>
                    <a:pt x="483" y="173"/>
                    <a:pt x="484" y="169"/>
                    <a:pt x="484" y="165"/>
                  </a:cubicBezTo>
                  <a:cubicBezTo>
                    <a:pt x="484" y="135"/>
                    <a:pt x="459" y="110"/>
                    <a:pt x="429" y="110"/>
                  </a:cubicBezTo>
                  <a:cubicBezTo>
                    <a:pt x="398" y="110"/>
                    <a:pt x="374" y="135"/>
                    <a:pt x="374" y="165"/>
                  </a:cubicBezTo>
                  <a:cubicBezTo>
                    <a:pt x="374" y="183"/>
                    <a:pt x="382" y="198"/>
                    <a:pt x="394" y="208"/>
                  </a:cubicBezTo>
                  <a:cubicBezTo>
                    <a:pt x="331" y="338"/>
                    <a:pt x="331" y="338"/>
                    <a:pt x="331" y="338"/>
                  </a:cubicBezTo>
                  <a:cubicBezTo>
                    <a:pt x="325" y="336"/>
                    <a:pt x="319" y="335"/>
                    <a:pt x="313" y="335"/>
                  </a:cubicBezTo>
                  <a:cubicBezTo>
                    <a:pt x="301" y="335"/>
                    <a:pt x="290" y="338"/>
                    <a:pt x="281" y="345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200" y="236"/>
                    <a:pt x="205" y="223"/>
                    <a:pt x="205" y="210"/>
                  </a:cubicBezTo>
                  <a:cubicBezTo>
                    <a:pt x="205" y="179"/>
                    <a:pt x="180" y="155"/>
                    <a:pt x="150" y="155"/>
                  </a:cubicBezTo>
                  <a:cubicBezTo>
                    <a:pt x="119" y="155"/>
                    <a:pt x="95" y="179"/>
                    <a:pt x="95" y="210"/>
                  </a:cubicBezTo>
                  <a:cubicBezTo>
                    <a:pt x="95" y="224"/>
                    <a:pt x="100" y="237"/>
                    <a:pt x="109" y="247"/>
                  </a:cubicBezTo>
                  <a:cubicBezTo>
                    <a:pt x="2" y="385"/>
                    <a:pt x="2" y="385"/>
                    <a:pt x="2" y="385"/>
                  </a:cubicBezTo>
                  <a:cubicBezTo>
                    <a:pt x="0" y="388"/>
                    <a:pt x="1" y="393"/>
                    <a:pt x="4" y="395"/>
                  </a:cubicBezTo>
                  <a:cubicBezTo>
                    <a:pt x="5" y="396"/>
                    <a:pt x="7" y="397"/>
                    <a:pt x="8" y="397"/>
                  </a:cubicBezTo>
                  <a:cubicBezTo>
                    <a:pt x="10" y="397"/>
                    <a:pt x="12" y="396"/>
                    <a:pt x="14" y="394"/>
                  </a:cubicBezTo>
                  <a:cubicBezTo>
                    <a:pt x="120" y="256"/>
                    <a:pt x="120" y="256"/>
                    <a:pt x="120" y="256"/>
                  </a:cubicBezTo>
                  <a:cubicBezTo>
                    <a:pt x="128" y="262"/>
                    <a:pt x="139" y="265"/>
                    <a:pt x="150" y="265"/>
                  </a:cubicBezTo>
                  <a:cubicBezTo>
                    <a:pt x="161" y="265"/>
                    <a:pt x="172" y="261"/>
                    <a:pt x="181" y="255"/>
                  </a:cubicBezTo>
                  <a:cubicBezTo>
                    <a:pt x="271" y="354"/>
                    <a:pt x="271" y="354"/>
                    <a:pt x="271" y="354"/>
                  </a:cubicBezTo>
                  <a:cubicBezTo>
                    <a:pt x="263" y="364"/>
                    <a:pt x="258" y="376"/>
                    <a:pt x="258" y="390"/>
                  </a:cubicBezTo>
                  <a:cubicBezTo>
                    <a:pt x="258" y="420"/>
                    <a:pt x="283" y="445"/>
                    <a:pt x="313" y="445"/>
                  </a:cubicBezTo>
                  <a:cubicBezTo>
                    <a:pt x="343" y="445"/>
                    <a:pt x="368" y="420"/>
                    <a:pt x="368" y="390"/>
                  </a:cubicBezTo>
                  <a:cubicBezTo>
                    <a:pt x="368" y="371"/>
                    <a:pt x="358" y="354"/>
                    <a:pt x="344" y="344"/>
                  </a:cubicBezTo>
                  <a:cubicBezTo>
                    <a:pt x="406" y="215"/>
                    <a:pt x="406" y="215"/>
                    <a:pt x="406" y="215"/>
                  </a:cubicBezTo>
                  <a:cubicBezTo>
                    <a:pt x="413" y="219"/>
                    <a:pt x="421" y="220"/>
                    <a:pt x="429" y="220"/>
                  </a:cubicBezTo>
                  <a:cubicBezTo>
                    <a:pt x="450" y="220"/>
                    <a:pt x="468" y="208"/>
                    <a:pt x="478" y="191"/>
                  </a:cubicBezTo>
                  <a:cubicBezTo>
                    <a:pt x="575" y="247"/>
                    <a:pt x="575" y="247"/>
                    <a:pt x="575" y="247"/>
                  </a:cubicBezTo>
                  <a:cubicBezTo>
                    <a:pt x="574" y="252"/>
                    <a:pt x="573" y="256"/>
                    <a:pt x="573" y="261"/>
                  </a:cubicBezTo>
                  <a:cubicBezTo>
                    <a:pt x="573" y="292"/>
                    <a:pt x="598" y="316"/>
                    <a:pt x="628" y="316"/>
                  </a:cubicBezTo>
                  <a:cubicBezTo>
                    <a:pt x="659" y="316"/>
                    <a:pt x="683" y="292"/>
                    <a:pt x="683" y="261"/>
                  </a:cubicBezTo>
                  <a:cubicBezTo>
                    <a:pt x="683" y="244"/>
                    <a:pt x="675" y="228"/>
                    <a:pt x="662" y="218"/>
                  </a:cubicBezTo>
                  <a:cubicBezTo>
                    <a:pt x="741" y="33"/>
                    <a:pt x="741" y="33"/>
                    <a:pt x="741" y="33"/>
                  </a:cubicBezTo>
                  <a:cubicBezTo>
                    <a:pt x="758" y="154"/>
                    <a:pt x="758" y="154"/>
                    <a:pt x="758" y="154"/>
                  </a:cubicBezTo>
                  <a:cubicBezTo>
                    <a:pt x="759" y="158"/>
                    <a:pt x="762" y="160"/>
                    <a:pt x="765" y="160"/>
                  </a:cubicBezTo>
                  <a:cubicBezTo>
                    <a:pt x="766" y="160"/>
                    <a:pt x="766" y="160"/>
                    <a:pt x="766" y="160"/>
                  </a:cubicBezTo>
                  <a:cubicBezTo>
                    <a:pt x="770" y="160"/>
                    <a:pt x="773" y="156"/>
                    <a:pt x="772" y="152"/>
                  </a:cubicBezTo>
                  <a:close/>
                  <a:moveTo>
                    <a:pt x="109" y="210"/>
                  </a:moveTo>
                  <a:cubicBezTo>
                    <a:pt x="109" y="187"/>
                    <a:pt x="127" y="169"/>
                    <a:pt x="150" y="169"/>
                  </a:cubicBezTo>
                  <a:cubicBezTo>
                    <a:pt x="172" y="169"/>
                    <a:pt x="191" y="187"/>
                    <a:pt x="191" y="210"/>
                  </a:cubicBezTo>
                  <a:cubicBezTo>
                    <a:pt x="191" y="222"/>
                    <a:pt x="186" y="233"/>
                    <a:pt x="177" y="240"/>
                  </a:cubicBezTo>
                  <a:cubicBezTo>
                    <a:pt x="177" y="240"/>
                    <a:pt x="177" y="240"/>
                    <a:pt x="177" y="240"/>
                  </a:cubicBezTo>
                  <a:cubicBezTo>
                    <a:pt x="177" y="240"/>
                    <a:pt x="177" y="240"/>
                    <a:pt x="177" y="240"/>
                  </a:cubicBezTo>
                  <a:cubicBezTo>
                    <a:pt x="170" y="247"/>
                    <a:pt x="160" y="251"/>
                    <a:pt x="150" y="251"/>
                  </a:cubicBezTo>
                  <a:cubicBezTo>
                    <a:pt x="127" y="251"/>
                    <a:pt x="109" y="232"/>
                    <a:pt x="109" y="210"/>
                  </a:cubicBezTo>
                  <a:close/>
                  <a:moveTo>
                    <a:pt x="354" y="390"/>
                  </a:moveTo>
                  <a:cubicBezTo>
                    <a:pt x="354" y="412"/>
                    <a:pt x="336" y="431"/>
                    <a:pt x="313" y="431"/>
                  </a:cubicBezTo>
                  <a:cubicBezTo>
                    <a:pt x="290" y="431"/>
                    <a:pt x="272" y="412"/>
                    <a:pt x="272" y="390"/>
                  </a:cubicBezTo>
                  <a:cubicBezTo>
                    <a:pt x="272" y="367"/>
                    <a:pt x="290" y="349"/>
                    <a:pt x="313" y="349"/>
                  </a:cubicBezTo>
                  <a:cubicBezTo>
                    <a:pt x="336" y="349"/>
                    <a:pt x="354" y="367"/>
                    <a:pt x="354" y="390"/>
                  </a:cubicBezTo>
                  <a:close/>
                  <a:moveTo>
                    <a:pt x="429" y="206"/>
                  </a:moveTo>
                  <a:cubicBezTo>
                    <a:pt x="406" y="206"/>
                    <a:pt x="388" y="188"/>
                    <a:pt x="388" y="165"/>
                  </a:cubicBezTo>
                  <a:cubicBezTo>
                    <a:pt x="388" y="143"/>
                    <a:pt x="406" y="124"/>
                    <a:pt x="429" y="124"/>
                  </a:cubicBezTo>
                  <a:cubicBezTo>
                    <a:pt x="451" y="124"/>
                    <a:pt x="470" y="143"/>
                    <a:pt x="470" y="165"/>
                  </a:cubicBezTo>
                  <a:cubicBezTo>
                    <a:pt x="470" y="188"/>
                    <a:pt x="451" y="206"/>
                    <a:pt x="429" y="206"/>
                  </a:cubicBezTo>
                  <a:close/>
                  <a:moveTo>
                    <a:pt x="669" y="261"/>
                  </a:moveTo>
                  <a:cubicBezTo>
                    <a:pt x="669" y="284"/>
                    <a:pt x="651" y="302"/>
                    <a:pt x="628" y="302"/>
                  </a:cubicBezTo>
                  <a:cubicBezTo>
                    <a:pt x="606" y="302"/>
                    <a:pt x="587" y="284"/>
                    <a:pt x="587" y="261"/>
                  </a:cubicBezTo>
                  <a:cubicBezTo>
                    <a:pt x="587" y="239"/>
                    <a:pt x="606" y="220"/>
                    <a:pt x="628" y="220"/>
                  </a:cubicBezTo>
                  <a:cubicBezTo>
                    <a:pt x="651" y="220"/>
                    <a:pt x="669" y="239"/>
                    <a:pt x="669" y="261"/>
                  </a:cubicBezTo>
                  <a:close/>
                </a:path>
              </a:pathLst>
            </a:custGeom>
            <a:solidFill>
              <a:schemeClr val="accent4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4" name="Группа 93"/>
          <p:cNvGrpSpPr/>
          <p:nvPr/>
        </p:nvGrpSpPr>
        <p:grpSpPr>
          <a:xfrm>
            <a:off x="3434405" y="1938711"/>
            <a:ext cx="190769" cy="190769"/>
            <a:chOff x="114846" y="4121447"/>
            <a:chExt cx="190769" cy="190769"/>
          </a:xfrm>
        </p:grpSpPr>
        <p:sp>
          <p:nvSpPr>
            <p:cNvPr id="95" name="Овал 94"/>
            <p:cNvSpPr/>
            <p:nvPr/>
          </p:nvSpPr>
          <p:spPr bwMode="auto">
            <a:xfrm>
              <a:off x="114846" y="4121447"/>
              <a:ext cx="190769" cy="19076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900" b="1" dirty="0">
                <a:solidFill>
                  <a:prstClr val="white">
                    <a:lumMod val="50000"/>
                  </a:prstClr>
                </a:solidFill>
                <a:latin typeface="Franklin Gothic Book" pitchFamily="34" charset="0"/>
              </a:endParaRPr>
            </a:p>
          </p:txBody>
        </p:sp>
        <p:sp>
          <p:nvSpPr>
            <p:cNvPr id="96" name="Freeform 105"/>
            <p:cNvSpPr>
              <a:spLocks noEditPoints="1"/>
            </p:cNvSpPr>
            <p:nvPr/>
          </p:nvSpPr>
          <p:spPr bwMode="auto">
            <a:xfrm>
              <a:off x="140467" y="4176623"/>
              <a:ext cx="139525" cy="80415"/>
            </a:xfrm>
            <a:custGeom>
              <a:avLst/>
              <a:gdLst>
                <a:gd name="T0" fmla="*/ 751 w 773"/>
                <a:gd name="T1" fmla="*/ 6 h 445"/>
                <a:gd name="T2" fmla="*/ 751 w 773"/>
                <a:gd name="T3" fmla="*/ 5 h 445"/>
                <a:gd name="T4" fmla="*/ 750 w 773"/>
                <a:gd name="T5" fmla="*/ 3 h 445"/>
                <a:gd name="T6" fmla="*/ 749 w 773"/>
                <a:gd name="T7" fmla="*/ 2 h 445"/>
                <a:gd name="T8" fmla="*/ 747 w 773"/>
                <a:gd name="T9" fmla="*/ 1 h 445"/>
                <a:gd name="T10" fmla="*/ 747 w 773"/>
                <a:gd name="T11" fmla="*/ 1 h 445"/>
                <a:gd name="T12" fmla="*/ 745 w 773"/>
                <a:gd name="T13" fmla="*/ 0 h 445"/>
                <a:gd name="T14" fmla="*/ 744 w 773"/>
                <a:gd name="T15" fmla="*/ 0 h 445"/>
                <a:gd name="T16" fmla="*/ 742 w 773"/>
                <a:gd name="T17" fmla="*/ 1 h 445"/>
                <a:gd name="T18" fmla="*/ 740 w 773"/>
                <a:gd name="T19" fmla="*/ 2 h 445"/>
                <a:gd name="T20" fmla="*/ 626 w 773"/>
                <a:gd name="T21" fmla="*/ 87 h 445"/>
                <a:gd name="T22" fmla="*/ 634 w 773"/>
                <a:gd name="T23" fmla="*/ 99 h 445"/>
                <a:gd name="T24" fmla="*/ 649 w 773"/>
                <a:gd name="T25" fmla="*/ 211 h 445"/>
                <a:gd name="T26" fmla="*/ 581 w 773"/>
                <a:gd name="T27" fmla="*/ 234 h 445"/>
                <a:gd name="T28" fmla="*/ 484 w 773"/>
                <a:gd name="T29" fmla="*/ 165 h 445"/>
                <a:gd name="T30" fmla="*/ 374 w 773"/>
                <a:gd name="T31" fmla="*/ 165 h 445"/>
                <a:gd name="T32" fmla="*/ 331 w 773"/>
                <a:gd name="T33" fmla="*/ 338 h 445"/>
                <a:gd name="T34" fmla="*/ 281 w 773"/>
                <a:gd name="T35" fmla="*/ 345 h 445"/>
                <a:gd name="T36" fmla="*/ 205 w 773"/>
                <a:gd name="T37" fmla="*/ 210 h 445"/>
                <a:gd name="T38" fmla="*/ 95 w 773"/>
                <a:gd name="T39" fmla="*/ 210 h 445"/>
                <a:gd name="T40" fmla="*/ 2 w 773"/>
                <a:gd name="T41" fmla="*/ 385 h 445"/>
                <a:gd name="T42" fmla="*/ 8 w 773"/>
                <a:gd name="T43" fmla="*/ 397 h 445"/>
                <a:gd name="T44" fmla="*/ 120 w 773"/>
                <a:gd name="T45" fmla="*/ 256 h 445"/>
                <a:gd name="T46" fmla="*/ 181 w 773"/>
                <a:gd name="T47" fmla="*/ 255 h 445"/>
                <a:gd name="T48" fmla="*/ 258 w 773"/>
                <a:gd name="T49" fmla="*/ 390 h 445"/>
                <a:gd name="T50" fmla="*/ 368 w 773"/>
                <a:gd name="T51" fmla="*/ 390 h 445"/>
                <a:gd name="T52" fmla="*/ 406 w 773"/>
                <a:gd name="T53" fmla="*/ 215 h 445"/>
                <a:gd name="T54" fmla="*/ 478 w 773"/>
                <a:gd name="T55" fmla="*/ 191 h 445"/>
                <a:gd name="T56" fmla="*/ 573 w 773"/>
                <a:gd name="T57" fmla="*/ 261 h 445"/>
                <a:gd name="T58" fmla="*/ 683 w 773"/>
                <a:gd name="T59" fmla="*/ 261 h 445"/>
                <a:gd name="T60" fmla="*/ 741 w 773"/>
                <a:gd name="T61" fmla="*/ 33 h 445"/>
                <a:gd name="T62" fmla="*/ 765 w 773"/>
                <a:gd name="T63" fmla="*/ 160 h 445"/>
                <a:gd name="T64" fmla="*/ 772 w 773"/>
                <a:gd name="T65" fmla="*/ 152 h 445"/>
                <a:gd name="T66" fmla="*/ 150 w 773"/>
                <a:gd name="T67" fmla="*/ 169 h 445"/>
                <a:gd name="T68" fmla="*/ 177 w 773"/>
                <a:gd name="T69" fmla="*/ 240 h 445"/>
                <a:gd name="T70" fmla="*/ 177 w 773"/>
                <a:gd name="T71" fmla="*/ 240 h 445"/>
                <a:gd name="T72" fmla="*/ 109 w 773"/>
                <a:gd name="T73" fmla="*/ 210 h 445"/>
                <a:gd name="T74" fmla="*/ 313 w 773"/>
                <a:gd name="T75" fmla="*/ 431 h 445"/>
                <a:gd name="T76" fmla="*/ 313 w 773"/>
                <a:gd name="T77" fmla="*/ 349 h 445"/>
                <a:gd name="T78" fmla="*/ 429 w 773"/>
                <a:gd name="T79" fmla="*/ 206 h 445"/>
                <a:gd name="T80" fmla="*/ 429 w 773"/>
                <a:gd name="T81" fmla="*/ 124 h 445"/>
                <a:gd name="T82" fmla="*/ 429 w 773"/>
                <a:gd name="T83" fmla="*/ 206 h 445"/>
                <a:gd name="T84" fmla="*/ 628 w 773"/>
                <a:gd name="T85" fmla="*/ 302 h 445"/>
                <a:gd name="T86" fmla="*/ 628 w 773"/>
                <a:gd name="T87" fmla="*/ 22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73" h="445">
                  <a:moveTo>
                    <a:pt x="772" y="152"/>
                  </a:moveTo>
                  <a:cubicBezTo>
                    <a:pt x="751" y="6"/>
                    <a:pt x="751" y="6"/>
                    <a:pt x="751" y="6"/>
                  </a:cubicBezTo>
                  <a:cubicBezTo>
                    <a:pt x="751" y="6"/>
                    <a:pt x="751" y="6"/>
                    <a:pt x="751" y="6"/>
                  </a:cubicBezTo>
                  <a:cubicBezTo>
                    <a:pt x="751" y="6"/>
                    <a:pt x="751" y="5"/>
                    <a:pt x="751" y="5"/>
                  </a:cubicBezTo>
                  <a:cubicBezTo>
                    <a:pt x="751" y="5"/>
                    <a:pt x="751" y="4"/>
                    <a:pt x="751" y="4"/>
                  </a:cubicBezTo>
                  <a:cubicBezTo>
                    <a:pt x="750" y="4"/>
                    <a:pt x="750" y="4"/>
                    <a:pt x="750" y="3"/>
                  </a:cubicBezTo>
                  <a:cubicBezTo>
                    <a:pt x="750" y="3"/>
                    <a:pt x="750" y="3"/>
                    <a:pt x="750" y="3"/>
                  </a:cubicBezTo>
                  <a:cubicBezTo>
                    <a:pt x="749" y="3"/>
                    <a:pt x="749" y="2"/>
                    <a:pt x="749" y="2"/>
                  </a:cubicBezTo>
                  <a:cubicBezTo>
                    <a:pt x="749" y="2"/>
                    <a:pt x="749" y="2"/>
                    <a:pt x="749" y="2"/>
                  </a:cubicBezTo>
                  <a:cubicBezTo>
                    <a:pt x="748" y="1"/>
                    <a:pt x="748" y="1"/>
                    <a:pt x="747" y="1"/>
                  </a:cubicBezTo>
                  <a:cubicBezTo>
                    <a:pt x="747" y="1"/>
                    <a:pt x="747" y="1"/>
                    <a:pt x="747" y="1"/>
                  </a:cubicBezTo>
                  <a:cubicBezTo>
                    <a:pt x="747" y="1"/>
                    <a:pt x="747" y="1"/>
                    <a:pt x="747" y="1"/>
                  </a:cubicBezTo>
                  <a:cubicBezTo>
                    <a:pt x="747" y="1"/>
                    <a:pt x="747" y="1"/>
                    <a:pt x="747" y="1"/>
                  </a:cubicBezTo>
                  <a:cubicBezTo>
                    <a:pt x="746" y="1"/>
                    <a:pt x="746" y="1"/>
                    <a:pt x="745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45" y="0"/>
                    <a:pt x="744" y="0"/>
                    <a:pt x="744" y="0"/>
                  </a:cubicBezTo>
                  <a:cubicBezTo>
                    <a:pt x="744" y="0"/>
                    <a:pt x="743" y="0"/>
                    <a:pt x="743" y="0"/>
                  </a:cubicBezTo>
                  <a:cubicBezTo>
                    <a:pt x="743" y="1"/>
                    <a:pt x="742" y="1"/>
                    <a:pt x="742" y="1"/>
                  </a:cubicBezTo>
                  <a:cubicBezTo>
                    <a:pt x="742" y="1"/>
                    <a:pt x="742" y="1"/>
                    <a:pt x="742" y="1"/>
                  </a:cubicBezTo>
                  <a:cubicBezTo>
                    <a:pt x="741" y="1"/>
                    <a:pt x="741" y="1"/>
                    <a:pt x="740" y="2"/>
                  </a:cubicBezTo>
                  <a:cubicBezTo>
                    <a:pt x="740" y="2"/>
                    <a:pt x="740" y="2"/>
                    <a:pt x="740" y="2"/>
                  </a:cubicBezTo>
                  <a:cubicBezTo>
                    <a:pt x="626" y="87"/>
                    <a:pt x="626" y="87"/>
                    <a:pt x="626" y="87"/>
                  </a:cubicBezTo>
                  <a:cubicBezTo>
                    <a:pt x="623" y="90"/>
                    <a:pt x="622" y="94"/>
                    <a:pt x="625" y="97"/>
                  </a:cubicBezTo>
                  <a:cubicBezTo>
                    <a:pt x="627" y="100"/>
                    <a:pt x="631" y="101"/>
                    <a:pt x="634" y="99"/>
                  </a:cubicBezTo>
                  <a:cubicBezTo>
                    <a:pt x="728" y="29"/>
                    <a:pt x="728" y="29"/>
                    <a:pt x="728" y="29"/>
                  </a:cubicBezTo>
                  <a:cubicBezTo>
                    <a:pt x="649" y="211"/>
                    <a:pt x="649" y="211"/>
                    <a:pt x="649" y="211"/>
                  </a:cubicBezTo>
                  <a:cubicBezTo>
                    <a:pt x="643" y="208"/>
                    <a:pt x="636" y="206"/>
                    <a:pt x="628" y="206"/>
                  </a:cubicBezTo>
                  <a:cubicBezTo>
                    <a:pt x="608" y="206"/>
                    <a:pt x="590" y="218"/>
                    <a:pt x="581" y="234"/>
                  </a:cubicBezTo>
                  <a:cubicBezTo>
                    <a:pt x="482" y="177"/>
                    <a:pt x="482" y="177"/>
                    <a:pt x="482" y="177"/>
                  </a:cubicBezTo>
                  <a:cubicBezTo>
                    <a:pt x="483" y="173"/>
                    <a:pt x="484" y="169"/>
                    <a:pt x="484" y="165"/>
                  </a:cubicBezTo>
                  <a:cubicBezTo>
                    <a:pt x="484" y="135"/>
                    <a:pt x="459" y="110"/>
                    <a:pt x="429" y="110"/>
                  </a:cubicBezTo>
                  <a:cubicBezTo>
                    <a:pt x="398" y="110"/>
                    <a:pt x="374" y="135"/>
                    <a:pt x="374" y="165"/>
                  </a:cubicBezTo>
                  <a:cubicBezTo>
                    <a:pt x="374" y="183"/>
                    <a:pt x="382" y="198"/>
                    <a:pt x="394" y="208"/>
                  </a:cubicBezTo>
                  <a:cubicBezTo>
                    <a:pt x="331" y="338"/>
                    <a:pt x="331" y="338"/>
                    <a:pt x="331" y="338"/>
                  </a:cubicBezTo>
                  <a:cubicBezTo>
                    <a:pt x="325" y="336"/>
                    <a:pt x="319" y="335"/>
                    <a:pt x="313" y="335"/>
                  </a:cubicBezTo>
                  <a:cubicBezTo>
                    <a:pt x="301" y="335"/>
                    <a:pt x="290" y="338"/>
                    <a:pt x="281" y="345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200" y="236"/>
                    <a:pt x="205" y="223"/>
                    <a:pt x="205" y="210"/>
                  </a:cubicBezTo>
                  <a:cubicBezTo>
                    <a:pt x="205" y="179"/>
                    <a:pt x="180" y="155"/>
                    <a:pt x="150" y="155"/>
                  </a:cubicBezTo>
                  <a:cubicBezTo>
                    <a:pt x="119" y="155"/>
                    <a:pt x="95" y="179"/>
                    <a:pt x="95" y="210"/>
                  </a:cubicBezTo>
                  <a:cubicBezTo>
                    <a:pt x="95" y="224"/>
                    <a:pt x="100" y="237"/>
                    <a:pt x="109" y="247"/>
                  </a:cubicBezTo>
                  <a:cubicBezTo>
                    <a:pt x="2" y="385"/>
                    <a:pt x="2" y="385"/>
                    <a:pt x="2" y="385"/>
                  </a:cubicBezTo>
                  <a:cubicBezTo>
                    <a:pt x="0" y="388"/>
                    <a:pt x="1" y="393"/>
                    <a:pt x="4" y="395"/>
                  </a:cubicBezTo>
                  <a:cubicBezTo>
                    <a:pt x="5" y="396"/>
                    <a:pt x="7" y="397"/>
                    <a:pt x="8" y="397"/>
                  </a:cubicBezTo>
                  <a:cubicBezTo>
                    <a:pt x="10" y="397"/>
                    <a:pt x="12" y="396"/>
                    <a:pt x="14" y="394"/>
                  </a:cubicBezTo>
                  <a:cubicBezTo>
                    <a:pt x="120" y="256"/>
                    <a:pt x="120" y="256"/>
                    <a:pt x="120" y="256"/>
                  </a:cubicBezTo>
                  <a:cubicBezTo>
                    <a:pt x="128" y="262"/>
                    <a:pt x="139" y="265"/>
                    <a:pt x="150" y="265"/>
                  </a:cubicBezTo>
                  <a:cubicBezTo>
                    <a:pt x="161" y="265"/>
                    <a:pt x="172" y="261"/>
                    <a:pt x="181" y="255"/>
                  </a:cubicBezTo>
                  <a:cubicBezTo>
                    <a:pt x="271" y="354"/>
                    <a:pt x="271" y="354"/>
                    <a:pt x="271" y="354"/>
                  </a:cubicBezTo>
                  <a:cubicBezTo>
                    <a:pt x="263" y="364"/>
                    <a:pt x="258" y="376"/>
                    <a:pt x="258" y="390"/>
                  </a:cubicBezTo>
                  <a:cubicBezTo>
                    <a:pt x="258" y="420"/>
                    <a:pt x="283" y="445"/>
                    <a:pt x="313" y="445"/>
                  </a:cubicBezTo>
                  <a:cubicBezTo>
                    <a:pt x="343" y="445"/>
                    <a:pt x="368" y="420"/>
                    <a:pt x="368" y="390"/>
                  </a:cubicBezTo>
                  <a:cubicBezTo>
                    <a:pt x="368" y="371"/>
                    <a:pt x="358" y="354"/>
                    <a:pt x="344" y="344"/>
                  </a:cubicBezTo>
                  <a:cubicBezTo>
                    <a:pt x="406" y="215"/>
                    <a:pt x="406" y="215"/>
                    <a:pt x="406" y="215"/>
                  </a:cubicBezTo>
                  <a:cubicBezTo>
                    <a:pt x="413" y="219"/>
                    <a:pt x="421" y="220"/>
                    <a:pt x="429" y="220"/>
                  </a:cubicBezTo>
                  <a:cubicBezTo>
                    <a:pt x="450" y="220"/>
                    <a:pt x="468" y="208"/>
                    <a:pt x="478" y="191"/>
                  </a:cubicBezTo>
                  <a:cubicBezTo>
                    <a:pt x="575" y="247"/>
                    <a:pt x="575" y="247"/>
                    <a:pt x="575" y="247"/>
                  </a:cubicBezTo>
                  <a:cubicBezTo>
                    <a:pt x="574" y="252"/>
                    <a:pt x="573" y="256"/>
                    <a:pt x="573" y="261"/>
                  </a:cubicBezTo>
                  <a:cubicBezTo>
                    <a:pt x="573" y="292"/>
                    <a:pt x="598" y="316"/>
                    <a:pt x="628" y="316"/>
                  </a:cubicBezTo>
                  <a:cubicBezTo>
                    <a:pt x="659" y="316"/>
                    <a:pt x="683" y="292"/>
                    <a:pt x="683" y="261"/>
                  </a:cubicBezTo>
                  <a:cubicBezTo>
                    <a:pt x="683" y="244"/>
                    <a:pt x="675" y="228"/>
                    <a:pt x="662" y="218"/>
                  </a:cubicBezTo>
                  <a:cubicBezTo>
                    <a:pt x="741" y="33"/>
                    <a:pt x="741" y="33"/>
                    <a:pt x="741" y="33"/>
                  </a:cubicBezTo>
                  <a:cubicBezTo>
                    <a:pt x="758" y="154"/>
                    <a:pt x="758" y="154"/>
                    <a:pt x="758" y="154"/>
                  </a:cubicBezTo>
                  <a:cubicBezTo>
                    <a:pt x="759" y="158"/>
                    <a:pt x="762" y="160"/>
                    <a:pt x="765" y="160"/>
                  </a:cubicBezTo>
                  <a:cubicBezTo>
                    <a:pt x="766" y="160"/>
                    <a:pt x="766" y="160"/>
                    <a:pt x="766" y="160"/>
                  </a:cubicBezTo>
                  <a:cubicBezTo>
                    <a:pt x="770" y="160"/>
                    <a:pt x="773" y="156"/>
                    <a:pt x="772" y="152"/>
                  </a:cubicBezTo>
                  <a:close/>
                  <a:moveTo>
                    <a:pt x="109" y="210"/>
                  </a:moveTo>
                  <a:cubicBezTo>
                    <a:pt x="109" y="187"/>
                    <a:pt x="127" y="169"/>
                    <a:pt x="150" y="169"/>
                  </a:cubicBezTo>
                  <a:cubicBezTo>
                    <a:pt x="172" y="169"/>
                    <a:pt x="191" y="187"/>
                    <a:pt x="191" y="210"/>
                  </a:cubicBezTo>
                  <a:cubicBezTo>
                    <a:pt x="191" y="222"/>
                    <a:pt x="186" y="233"/>
                    <a:pt x="177" y="240"/>
                  </a:cubicBezTo>
                  <a:cubicBezTo>
                    <a:pt x="177" y="240"/>
                    <a:pt x="177" y="240"/>
                    <a:pt x="177" y="240"/>
                  </a:cubicBezTo>
                  <a:cubicBezTo>
                    <a:pt x="177" y="240"/>
                    <a:pt x="177" y="240"/>
                    <a:pt x="177" y="240"/>
                  </a:cubicBezTo>
                  <a:cubicBezTo>
                    <a:pt x="170" y="247"/>
                    <a:pt x="160" y="251"/>
                    <a:pt x="150" y="251"/>
                  </a:cubicBezTo>
                  <a:cubicBezTo>
                    <a:pt x="127" y="251"/>
                    <a:pt x="109" y="232"/>
                    <a:pt x="109" y="210"/>
                  </a:cubicBezTo>
                  <a:close/>
                  <a:moveTo>
                    <a:pt x="354" y="390"/>
                  </a:moveTo>
                  <a:cubicBezTo>
                    <a:pt x="354" y="412"/>
                    <a:pt x="336" y="431"/>
                    <a:pt x="313" y="431"/>
                  </a:cubicBezTo>
                  <a:cubicBezTo>
                    <a:pt x="290" y="431"/>
                    <a:pt x="272" y="412"/>
                    <a:pt x="272" y="390"/>
                  </a:cubicBezTo>
                  <a:cubicBezTo>
                    <a:pt x="272" y="367"/>
                    <a:pt x="290" y="349"/>
                    <a:pt x="313" y="349"/>
                  </a:cubicBezTo>
                  <a:cubicBezTo>
                    <a:pt x="336" y="349"/>
                    <a:pt x="354" y="367"/>
                    <a:pt x="354" y="390"/>
                  </a:cubicBezTo>
                  <a:close/>
                  <a:moveTo>
                    <a:pt x="429" y="206"/>
                  </a:moveTo>
                  <a:cubicBezTo>
                    <a:pt x="406" y="206"/>
                    <a:pt x="388" y="188"/>
                    <a:pt x="388" y="165"/>
                  </a:cubicBezTo>
                  <a:cubicBezTo>
                    <a:pt x="388" y="143"/>
                    <a:pt x="406" y="124"/>
                    <a:pt x="429" y="124"/>
                  </a:cubicBezTo>
                  <a:cubicBezTo>
                    <a:pt x="451" y="124"/>
                    <a:pt x="470" y="143"/>
                    <a:pt x="470" y="165"/>
                  </a:cubicBezTo>
                  <a:cubicBezTo>
                    <a:pt x="470" y="188"/>
                    <a:pt x="451" y="206"/>
                    <a:pt x="429" y="206"/>
                  </a:cubicBezTo>
                  <a:close/>
                  <a:moveTo>
                    <a:pt x="669" y="261"/>
                  </a:moveTo>
                  <a:cubicBezTo>
                    <a:pt x="669" y="284"/>
                    <a:pt x="651" y="302"/>
                    <a:pt x="628" y="302"/>
                  </a:cubicBezTo>
                  <a:cubicBezTo>
                    <a:pt x="606" y="302"/>
                    <a:pt x="587" y="284"/>
                    <a:pt x="587" y="261"/>
                  </a:cubicBezTo>
                  <a:cubicBezTo>
                    <a:pt x="587" y="239"/>
                    <a:pt x="606" y="220"/>
                    <a:pt x="628" y="220"/>
                  </a:cubicBezTo>
                  <a:cubicBezTo>
                    <a:pt x="651" y="220"/>
                    <a:pt x="669" y="239"/>
                    <a:pt x="669" y="261"/>
                  </a:cubicBezTo>
                  <a:close/>
                </a:path>
              </a:pathLst>
            </a:custGeom>
            <a:solidFill>
              <a:schemeClr val="accent4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Группа 68"/>
          <p:cNvGrpSpPr/>
          <p:nvPr/>
        </p:nvGrpSpPr>
        <p:grpSpPr>
          <a:xfrm>
            <a:off x="3435083" y="1439587"/>
            <a:ext cx="190768" cy="190768"/>
            <a:chOff x="114846" y="4584939"/>
            <a:chExt cx="190768" cy="190768"/>
          </a:xfrm>
        </p:grpSpPr>
        <p:sp>
          <p:nvSpPr>
            <p:cNvPr id="70" name="Овал 69"/>
            <p:cNvSpPr/>
            <p:nvPr/>
          </p:nvSpPr>
          <p:spPr bwMode="auto">
            <a:xfrm>
              <a:off x="114846" y="4584939"/>
              <a:ext cx="190768" cy="1907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900" dirty="0">
                <a:solidFill>
                  <a:prstClr val="white">
                    <a:lumMod val="50000"/>
                  </a:prstClr>
                </a:solidFill>
                <a:latin typeface="Franklin Gothic Book" pitchFamily="34" charset="0"/>
              </a:endParaRPr>
            </a:p>
          </p:txBody>
        </p:sp>
        <p:sp>
          <p:nvSpPr>
            <p:cNvPr id="71" name="Freeform 113"/>
            <p:cNvSpPr>
              <a:spLocks noEditPoints="1"/>
            </p:cNvSpPr>
            <p:nvPr/>
          </p:nvSpPr>
          <p:spPr bwMode="auto">
            <a:xfrm>
              <a:off x="154471" y="4620337"/>
              <a:ext cx="122799" cy="119971"/>
            </a:xfrm>
            <a:custGeom>
              <a:avLst/>
              <a:gdLst>
                <a:gd name="T0" fmla="*/ 530 w 582"/>
                <a:gd name="T1" fmla="*/ 0 h 569"/>
                <a:gd name="T2" fmla="*/ 237 w 582"/>
                <a:gd name="T3" fmla="*/ 196 h 569"/>
                <a:gd name="T4" fmla="*/ 44 w 582"/>
                <a:gd name="T5" fmla="*/ 285 h 569"/>
                <a:gd name="T6" fmla="*/ 52 w 582"/>
                <a:gd name="T7" fmla="*/ 295 h 569"/>
                <a:gd name="T8" fmla="*/ 138 w 582"/>
                <a:gd name="T9" fmla="*/ 305 h 569"/>
                <a:gd name="T10" fmla="*/ 109 w 582"/>
                <a:gd name="T11" fmla="*/ 362 h 569"/>
                <a:gd name="T12" fmla="*/ 197 w 582"/>
                <a:gd name="T13" fmla="*/ 466 h 569"/>
                <a:gd name="T14" fmla="*/ 238 w 582"/>
                <a:gd name="T15" fmla="*/ 432 h 569"/>
                <a:gd name="T16" fmla="*/ 265 w 582"/>
                <a:gd name="T17" fmla="*/ 432 h 569"/>
                <a:gd name="T18" fmla="*/ 275 w 582"/>
                <a:gd name="T19" fmla="*/ 518 h 569"/>
                <a:gd name="T20" fmla="*/ 282 w 582"/>
                <a:gd name="T21" fmla="*/ 527 h 569"/>
                <a:gd name="T22" fmla="*/ 366 w 582"/>
                <a:gd name="T23" fmla="*/ 454 h 569"/>
                <a:gd name="T24" fmla="*/ 481 w 582"/>
                <a:gd name="T25" fmla="*/ 235 h 569"/>
                <a:gd name="T26" fmla="*/ 63 w 582"/>
                <a:gd name="T27" fmla="*/ 278 h 569"/>
                <a:gd name="T28" fmla="*/ 225 w 582"/>
                <a:gd name="T29" fmla="*/ 210 h 569"/>
                <a:gd name="T30" fmla="*/ 63 w 582"/>
                <a:gd name="T31" fmla="*/ 278 h 569"/>
                <a:gd name="T32" fmla="*/ 149 w 582"/>
                <a:gd name="T33" fmla="*/ 421 h 569"/>
                <a:gd name="T34" fmla="*/ 145 w 582"/>
                <a:gd name="T35" fmla="*/ 345 h 569"/>
                <a:gd name="T36" fmla="*/ 225 w 582"/>
                <a:gd name="T37" fmla="*/ 425 h 569"/>
                <a:gd name="T38" fmla="*/ 353 w 582"/>
                <a:gd name="T39" fmla="*/ 449 h 569"/>
                <a:gd name="T40" fmla="*/ 285 w 582"/>
                <a:gd name="T41" fmla="*/ 414 h 569"/>
                <a:gd name="T42" fmla="*/ 353 w 582"/>
                <a:gd name="T43" fmla="*/ 449 h 569"/>
                <a:gd name="T44" fmla="*/ 271 w 582"/>
                <a:gd name="T45" fmla="*/ 407 h 569"/>
                <a:gd name="T46" fmla="*/ 254 w 582"/>
                <a:gd name="T47" fmla="*/ 422 h 569"/>
                <a:gd name="T48" fmla="*/ 149 w 582"/>
                <a:gd name="T49" fmla="*/ 314 h 569"/>
                <a:gd name="T50" fmla="*/ 163 w 582"/>
                <a:gd name="T51" fmla="*/ 298 h 569"/>
                <a:gd name="T52" fmla="*/ 530 w 582"/>
                <a:gd name="T53" fmla="*/ 14 h 569"/>
                <a:gd name="T54" fmla="*/ 472 w 582"/>
                <a:gd name="T55" fmla="*/ 225 h 569"/>
                <a:gd name="T56" fmla="*/ 396 w 582"/>
                <a:gd name="T57" fmla="*/ 126 h 569"/>
                <a:gd name="T58" fmla="*/ 363 w 582"/>
                <a:gd name="T59" fmla="*/ 207 h 569"/>
                <a:gd name="T60" fmla="*/ 430 w 582"/>
                <a:gd name="T61" fmla="*/ 207 h 569"/>
                <a:gd name="T62" fmla="*/ 396 w 582"/>
                <a:gd name="T63" fmla="*/ 126 h 569"/>
                <a:gd name="T64" fmla="*/ 396 w 582"/>
                <a:gd name="T65" fmla="*/ 207 h 569"/>
                <a:gd name="T66" fmla="*/ 373 w 582"/>
                <a:gd name="T67" fmla="*/ 150 h 569"/>
                <a:gd name="T68" fmla="*/ 420 w 582"/>
                <a:gd name="T69" fmla="*/ 150 h 569"/>
                <a:gd name="T70" fmla="*/ 149 w 582"/>
                <a:gd name="T71" fmla="*/ 468 h 569"/>
                <a:gd name="T72" fmla="*/ 53 w 582"/>
                <a:gd name="T73" fmla="*/ 560 h 569"/>
                <a:gd name="T74" fmla="*/ 8 w 582"/>
                <a:gd name="T75" fmla="*/ 569 h 569"/>
                <a:gd name="T76" fmla="*/ 1 w 582"/>
                <a:gd name="T77" fmla="*/ 560 h 569"/>
                <a:gd name="T78" fmla="*/ 38 w 582"/>
                <a:gd name="T79" fmla="*/ 442 h 569"/>
                <a:gd name="T80" fmla="*/ 107 w 582"/>
                <a:gd name="T81" fmla="*/ 430 h 569"/>
                <a:gd name="T82" fmla="*/ 48 w 582"/>
                <a:gd name="T83" fmla="*/ 452 h 569"/>
                <a:gd name="T84" fmla="*/ 18 w 582"/>
                <a:gd name="T85" fmla="*/ 552 h 569"/>
                <a:gd name="T86" fmla="*/ 118 w 582"/>
                <a:gd name="T87" fmla="*/ 522 h 569"/>
                <a:gd name="T88" fmla="*/ 140 w 582"/>
                <a:gd name="T89" fmla="*/ 463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2" h="569">
                  <a:moveTo>
                    <a:pt x="562" y="8"/>
                  </a:moveTo>
                  <a:cubicBezTo>
                    <a:pt x="556" y="3"/>
                    <a:pt x="546" y="0"/>
                    <a:pt x="530" y="0"/>
                  </a:cubicBezTo>
                  <a:cubicBezTo>
                    <a:pt x="493" y="0"/>
                    <a:pt x="405" y="19"/>
                    <a:pt x="335" y="89"/>
                  </a:cubicBezTo>
                  <a:cubicBezTo>
                    <a:pt x="237" y="196"/>
                    <a:pt x="237" y="196"/>
                    <a:pt x="237" y="196"/>
                  </a:cubicBezTo>
                  <a:cubicBezTo>
                    <a:pt x="221" y="195"/>
                    <a:pt x="153" y="191"/>
                    <a:pt x="117" y="205"/>
                  </a:cubicBezTo>
                  <a:cubicBezTo>
                    <a:pt x="74" y="220"/>
                    <a:pt x="45" y="283"/>
                    <a:pt x="44" y="285"/>
                  </a:cubicBezTo>
                  <a:cubicBezTo>
                    <a:pt x="42" y="288"/>
                    <a:pt x="43" y="291"/>
                    <a:pt x="45" y="293"/>
                  </a:cubicBezTo>
                  <a:cubicBezTo>
                    <a:pt x="46" y="295"/>
                    <a:pt x="49" y="296"/>
                    <a:pt x="52" y="295"/>
                  </a:cubicBezTo>
                  <a:cubicBezTo>
                    <a:pt x="90" y="283"/>
                    <a:pt x="128" y="292"/>
                    <a:pt x="145" y="297"/>
                  </a:cubicBezTo>
                  <a:cubicBezTo>
                    <a:pt x="138" y="305"/>
                    <a:pt x="138" y="305"/>
                    <a:pt x="138" y="305"/>
                  </a:cubicBezTo>
                  <a:cubicBezTo>
                    <a:pt x="133" y="311"/>
                    <a:pt x="134" y="321"/>
                    <a:pt x="138" y="332"/>
                  </a:cubicBezTo>
                  <a:cubicBezTo>
                    <a:pt x="109" y="362"/>
                    <a:pt x="109" y="362"/>
                    <a:pt x="109" y="362"/>
                  </a:cubicBezTo>
                  <a:cubicBezTo>
                    <a:pt x="96" y="376"/>
                    <a:pt x="115" y="407"/>
                    <a:pt x="139" y="431"/>
                  </a:cubicBezTo>
                  <a:cubicBezTo>
                    <a:pt x="158" y="449"/>
                    <a:pt x="181" y="466"/>
                    <a:pt x="197" y="466"/>
                  </a:cubicBezTo>
                  <a:cubicBezTo>
                    <a:pt x="201" y="466"/>
                    <a:pt x="205" y="464"/>
                    <a:pt x="208" y="461"/>
                  </a:cubicBezTo>
                  <a:cubicBezTo>
                    <a:pt x="238" y="432"/>
                    <a:pt x="238" y="432"/>
                    <a:pt x="238" y="432"/>
                  </a:cubicBezTo>
                  <a:cubicBezTo>
                    <a:pt x="244" y="434"/>
                    <a:pt x="250" y="436"/>
                    <a:pt x="254" y="436"/>
                  </a:cubicBezTo>
                  <a:cubicBezTo>
                    <a:pt x="260" y="436"/>
                    <a:pt x="263" y="433"/>
                    <a:pt x="265" y="432"/>
                  </a:cubicBezTo>
                  <a:cubicBezTo>
                    <a:pt x="274" y="424"/>
                    <a:pt x="274" y="424"/>
                    <a:pt x="274" y="424"/>
                  </a:cubicBezTo>
                  <a:cubicBezTo>
                    <a:pt x="279" y="442"/>
                    <a:pt x="287" y="480"/>
                    <a:pt x="275" y="518"/>
                  </a:cubicBezTo>
                  <a:cubicBezTo>
                    <a:pt x="275" y="521"/>
                    <a:pt x="275" y="524"/>
                    <a:pt x="277" y="526"/>
                  </a:cubicBezTo>
                  <a:cubicBezTo>
                    <a:pt x="279" y="527"/>
                    <a:pt x="280" y="527"/>
                    <a:pt x="282" y="527"/>
                  </a:cubicBezTo>
                  <a:cubicBezTo>
                    <a:pt x="283" y="527"/>
                    <a:pt x="284" y="527"/>
                    <a:pt x="285" y="527"/>
                  </a:cubicBezTo>
                  <a:cubicBezTo>
                    <a:pt x="288" y="526"/>
                    <a:pt x="350" y="496"/>
                    <a:pt x="366" y="454"/>
                  </a:cubicBezTo>
                  <a:cubicBezTo>
                    <a:pt x="379" y="417"/>
                    <a:pt x="375" y="349"/>
                    <a:pt x="374" y="333"/>
                  </a:cubicBezTo>
                  <a:cubicBezTo>
                    <a:pt x="481" y="235"/>
                    <a:pt x="481" y="235"/>
                    <a:pt x="481" y="235"/>
                  </a:cubicBezTo>
                  <a:cubicBezTo>
                    <a:pt x="565" y="151"/>
                    <a:pt x="582" y="28"/>
                    <a:pt x="562" y="8"/>
                  </a:cubicBezTo>
                  <a:close/>
                  <a:moveTo>
                    <a:pt x="63" y="278"/>
                  </a:moveTo>
                  <a:cubicBezTo>
                    <a:pt x="74" y="259"/>
                    <a:pt x="95" y="227"/>
                    <a:pt x="121" y="218"/>
                  </a:cubicBezTo>
                  <a:cubicBezTo>
                    <a:pt x="150" y="207"/>
                    <a:pt x="200" y="208"/>
                    <a:pt x="225" y="210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43" y="281"/>
                    <a:pt x="105" y="270"/>
                    <a:pt x="63" y="278"/>
                  </a:cubicBezTo>
                  <a:close/>
                  <a:moveTo>
                    <a:pt x="199" y="451"/>
                  </a:moveTo>
                  <a:cubicBezTo>
                    <a:pt x="195" y="454"/>
                    <a:pt x="174" y="446"/>
                    <a:pt x="149" y="421"/>
                  </a:cubicBezTo>
                  <a:cubicBezTo>
                    <a:pt x="124" y="396"/>
                    <a:pt x="116" y="375"/>
                    <a:pt x="119" y="372"/>
                  </a:cubicBezTo>
                  <a:cubicBezTo>
                    <a:pt x="145" y="345"/>
                    <a:pt x="145" y="345"/>
                    <a:pt x="145" y="345"/>
                  </a:cubicBezTo>
                  <a:cubicBezTo>
                    <a:pt x="155" y="361"/>
                    <a:pt x="169" y="377"/>
                    <a:pt x="181" y="389"/>
                  </a:cubicBezTo>
                  <a:cubicBezTo>
                    <a:pt x="196" y="404"/>
                    <a:pt x="212" y="417"/>
                    <a:pt x="225" y="425"/>
                  </a:cubicBezTo>
                  <a:lnTo>
                    <a:pt x="199" y="451"/>
                  </a:lnTo>
                  <a:close/>
                  <a:moveTo>
                    <a:pt x="353" y="449"/>
                  </a:moveTo>
                  <a:cubicBezTo>
                    <a:pt x="343" y="475"/>
                    <a:pt x="311" y="496"/>
                    <a:pt x="293" y="507"/>
                  </a:cubicBezTo>
                  <a:cubicBezTo>
                    <a:pt x="301" y="465"/>
                    <a:pt x="290" y="427"/>
                    <a:pt x="285" y="414"/>
                  </a:cubicBezTo>
                  <a:cubicBezTo>
                    <a:pt x="361" y="345"/>
                    <a:pt x="361" y="345"/>
                    <a:pt x="361" y="345"/>
                  </a:cubicBezTo>
                  <a:cubicBezTo>
                    <a:pt x="362" y="370"/>
                    <a:pt x="363" y="421"/>
                    <a:pt x="353" y="449"/>
                  </a:cubicBezTo>
                  <a:close/>
                  <a:moveTo>
                    <a:pt x="273" y="406"/>
                  </a:moveTo>
                  <a:cubicBezTo>
                    <a:pt x="272" y="406"/>
                    <a:pt x="272" y="407"/>
                    <a:pt x="271" y="407"/>
                  </a:cubicBezTo>
                  <a:cubicBezTo>
                    <a:pt x="256" y="421"/>
                    <a:pt x="256" y="421"/>
                    <a:pt x="256" y="421"/>
                  </a:cubicBezTo>
                  <a:cubicBezTo>
                    <a:pt x="256" y="421"/>
                    <a:pt x="255" y="422"/>
                    <a:pt x="254" y="422"/>
                  </a:cubicBezTo>
                  <a:cubicBezTo>
                    <a:pt x="244" y="422"/>
                    <a:pt x="219" y="407"/>
                    <a:pt x="191" y="379"/>
                  </a:cubicBezTo>
                  <a:cubicBezTo>
                    <a:pt x="158" y="346"/>
                    <a:pt x="146" y="319"/>
                    <a:pt x="149" y="314"/>
                  </a:cubicBezTo>
                  <a:cubicBezTo>
                    <a:pt x="162" y="299"/>
                    <a:pt x="162" y="299"/>
                    <a:pt x="162" y="299"/>
                  </a:cubicBezTo>
                  <a:cubicBezTo>
                    <a:pt x="163" y="299"/>
                    <a:pt x="163" y="299"/>
                    <a:pt x="163" y="2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407" y="37"/>
                    <a:pt x="490" y="14"/>
                    <a:pt x="530" y="14"/>
                  </a:cubicBezTo>
                  <a:cubicBezTo>
                    <a:pt x="544" y="14"/>
                    <a:pt x="550" y="17"/>
                    <a:pt x="552" y="18"/>
                  </a:cubicBezTo>
                  <a:cubicBezTo>
                    <a:pt x="565" y="31"/>
                    <a:pt x="552" y="144"/>
                    <a:pt x="472" y="225"/>
                  </a:cubicBezTo>
                  <a:lnTo>
                    <a:pt x="273" y="406"/>
                  </a:lnTo>
                  <a:close/>
                  <a:moveTo>
                    <a:pt x="396" y="126"/>
                  </a:moveTo>
                  <a:cubicBezTo>
                    <a:pt x="384" y="126"/>
                    <a:pt x="372" y="131"/>
                    <a:pt x="363" y="140"/>
                  </a:cubicBezTo>
                  <a:cubicBezTo>
                    <a:pt x="344" y="158"/>
                    <a:pt x="344" y="189"/>
                    <a:pt x="363" y="207"/>
                  </a:cubicBezTo>
                  <a:cubicBezTo>
                    <a:pt x="372" y="216"/>
                    <a:pt x="384" y="221"/>
                    <a:pt x="396" y="221"/>
                  </a:cubicBezTo>
                  <a:cubicBezTo>
                    <a:pt x="409" y="221"/>
                    <a:pt x="421" y="216"/>
                    <a:pt x="430" y="207"/>
                  </a:cubicBezTo>
                  <a:cubicBezTo>
                    <a:pt x="449" y="189"/>
                    <a:pt x="449" y="158"/>
                    <a:pt x="430" y="140"/>
                  </a:cubicBezTo>
                  <a:cubicBezTo>
                    <a:pt x="421" y="131"/>
                    <a:pt x="409" y="126"/>
                    <a:pt x="396" y="126"/>
                  </a:cubicBezTo>
                  <a:close/>
                  <a:moveTo>
                    <a:pt x="420" y="197"/>
                  </a:moveTo>
                  <a:cubicBezTo>
                    <a:pt x="414" y="204"/>
                    <a:pt x="405" y="207"/>
                    <a:pt x="396" y="207"/>
                  </a:cubicBezTo>
                  <a:cubicBezTo>
                    <a:pt x="387" y="207"/>
                    <a:pt x="379" y="204"/>
                    <a:pt x="373" y="197"/>
                  </a:cubicBezTo>
                  <a:cubicBezTo>
                    <a:pt x="359" y="184"/>
                    <a:pt x="359" y="163"/>
                    <a:pt x="373" y="150"/>
                  </a:cubicBezTo>
                  <a:cubicBezTo>
                    <a:pt x="379" y="143"/>
                    <a:pt x="387" y="140"/>
                    <a:pt x="396" y="140"/>
                  </a:cubicBezTo>
                  <a:cubicBezTo>
                    <a:pt x="405" y="140"/>
                    <a:pt x="414" y="143"/>
                    <a:pt x="420" y="150"/>
                  </a:cubicBezTo>
                  <a:cubicBezTo>
                    <a:pt x="433" y="163"/>
                    <a:pt x="433" y="184"/>
                    <a:pt x="420" y="197"/>
                  </a:cubicBezTo>
                  <a:close/>
                  <a:moveTo>
                    <a:pt x="149" y="468"/>
                  </a:moveTo>
                  <a:cubicBezTo>
                    <a:pt x="154" y="490"/>
                    <a:pt x="147" y="513"/>
                    <a:pt x="128" y="532"/>
                  </a:cubicBezTo>
                  <a:cubicBezTo>
                    <a:pt x="108" y="552"/>
                    <a:pt x="80" y="556"/>
                    <a:pt x="53" y="560"/>
                  </a:cubicBezTo>
                  <a:cubicBezTo>
                    <a:pt x="38" y="562"/>
                    <a:pt x="23" y="564"/>
                    <a:pt x="10" y="569"/>
                  </a:cubicBezTo>
                  <a:cubicBezTo>
                    <a:pt x="9" y="569"/>
                    <a:pt x="9" y="569"/>
                    <a:pt x="8" y="569"/>
                  </a:cubicBezTo>
                  <a:cubicBezTo>
                    <a:pt x="6" y="569"/>
                    <a:pt x="4" y="569"/>
                    <a:pt x="3" y="567"/>
                  </a:cubicBezTo>
                  <a:cubicBezTo>
                    <a:pt x="1" y="566"/>
                    <a:pt x="0" y="563"/>
                    <a:pt x="1" y="560"/>
                  </a:cubicBezTo>
                  <a:cubicBezTo>
                    <a:pt x="4" y="549"/>
                    <a:pt x="6" y="536"/>
                    <a:pt x="8" y="523"/>
                  </a:cubicBezTo>
                  <a:cubicBezTo>
                    <a:pt x="13" y="494"/>
                    <a:pt x="17" y="463"/>
                    <a:pt x="38" y="442"/>
                  </a:cubicBezTo>
                  <a:cubicBezTo>
                    <a:pt x="57" y="423"/>
                    <a:pt x="80" y="416"/>
                    <a:pt x="102" y="422"/>
                  </a:cubicBezTo>
                  <a:cubicBezTo>
                    <a:pt x="105" y="423"/>
                    <a:pt x="108" y="426"/>
                    <a:pt x="107" y="430"/>
                  </a:cubicBezTo>
                  <a:cubicBezTo>
                    <a:pt x="106" y="434"/>
                    <a:pt x="102" y="436"/>
                    <a:pt x="98" y="435"/>
                  </a:cubicBezTo>
                  <a:cubicBezTo>
                    <a:pt x="81" y="431"/>
                    <a:pt x="64" y="436"/>
                    <a:pt x="48" y="452"/>
                  </a:cubicBezTo>
                  <a:cubicBezTo>
                    <a:pt x="30" y="470"/>
                    <a:pt x="26" y="498"/>
                    <a:pt x="22" y="525"/>
                  </a:cubicBezTo>
                  <a:cubicBezTo>
                    <a:pt x="21" y="534"/>
                    <a:pt x="19" y="543"/>
                    <a:pt x="18" y="552"/>
                  </a:cubicBezTo>
                  <a:cubicBezTo>
                    <a:pt x="29" y="549"/>
                    <a:pt x="40" y="547"/>
                    <a:pt x="51" y="546"/>
                  </a:cubicBezTo>
                  <a:cubicBezTo>
                    <a:pt x="77" y="542"/>
                    <a:pt x="101" y="538"/>
                    <a:pt x="118" y="522"/>
                  </a:cubicBezTo>
                  <a:cubicBezTo>
                    <a:pt x="134" y="506"/>
                    <a:pt x="140" y="489"/>
                    <a:pt x="135" y="472"/>
                  </a:cubicBezTo>
                  <a:cubicBezTo>
                    <a:pt x="134" y="468"/>
                    <a:pt x="136" y="464"/>
                    <a:pt x="140" y="463"/>
                  </a:cubicBezTo>
                  <a:cubicBezTo>
                    <a:pt x="144" y="462"/>
                    <a:pt x="148" y="465"/>
                    <a:pt x="149" y="46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xmlns="" id="{2FA65034-AFF6-48E5-A33C-24B10C782F17}"/>
              </a:ext>
            </a:extLst>
          </p:cNvPr>
          <p:cNvGrpSpPr/>
          <p:nvPr/>
        </p:nvGrpSpPr>
        <p:grpSpPr>
          <a:xfrm>
            <a:off x="3427475" y="3402349"/>
            <a:ext cx="190768" cy="190768"/>
            <a:chOff x="3427475" y="3508190"/>
            <a:chExt cx="190768" cy="190768"/>
          </a:xfrm>
        </p:grpSpPr>
        <p:sp>
          <p:nvSpPr>
            <p:cNvPr id="182" name="Овал 63">
              <a:extLst>
                <a:ext uri="{FF2B5EF4-FFF2-40B4-BE49-F238E27FC236}">
                  <a16:creationId xmlns:a16="http://schemas.microsoft.com/office/drawing/2014/main" xmlns="" id="{7D385A5B-853B-45A0-B0F7-9EC1F8953B80}"/>
                </a:ext>
              </a:extLst>
            </p:cNvPr>
            <p:cNvSpPr/>
            <p:nvPr/>
          </p:nvSpPr>
          <p:spPr bwMode="auto">
            <a:xfrm>
              <a:off x="3427475" y="3508190"/>
              <a:ext cx="190768" cy="1907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900" dirty="0">
                <a:solidFill>
                  <a:prstClr val="white">
                    <a:lumMod val="50000"/>
                  </a:prstClr>
                </a:solidFill>
                <a:latin typeface="Franklin Gothic Book" pitchFamily="34" charset="0"/>
              </a:endParaRPr>
            </a:p>
          </p:txBody>
        </p:sp>
        <p:sp>
          <p:nvSpPr>
            <p:cNvPr id="183" name="Freeform 113">
              <a:extLst>
                <a:ext uri="{FF2B5EF4-FFF2-40B4-BE49-F238E27FC236}">
                  <a16:creationId xmlns:a16="http://schemas.microsoft.com/office/drawing/2014/main" xmlns="" id="{10BE4EDD-7AF7-41B5-9727-A542BC1E7B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67100" y="3543588"/>
              <a:ext cx="122799" cy="119971"/>
            </a:xfrm>
            <a:custGeom>
              <a:avLst/>
              <a:gdLst>
                <a:gd name="T0" fmla="*/ 530 w 582"/>
                <a:gd name="T1" fmla="*/ 0 h 569"/>
                <a:gd name="T2" fmla="*/ 237 w 582"/>
                <a:gd name="T3" fmla="*/ 196 h 569"/>
                <a:gd name="T4" fmla="*/ 44 w 582"/>
                <a:gd name="T5" fmla="*/ 285 h 569"/>
                <a:gd name="T6" fmla="*/ 52 w 582"/>
                <a:gd name="T7" fmla="*/ 295 h 569"/>
                <a:gd name="T8" fmla="*/ 138 w 582"/>
                <a:gd name="T9" fmla="*/ 305 h 569"/>
                <a:gd name="T10" fmla="*/ 109 w 582"/>
                <a:gd name="T11" fmla="*/ 362 h 569"/>
                <a:gd name="T12" fmla="*/ 197 w 582"/>
                <a:gd name="T13" fmla="*/ 466 h 569"/>
                <a:gd name="T14" fmla="*/ 238 w 582"/>
                <a:gd name="T15" fmla="*/ 432 h 569"/>
                <a:gd name="T16" fmla="*/ 265 w 582"/>
                <a:gd name="T17" fmla="*/ 432 h 569"/>
                <a:gd name="T18" fmla="*/ 275 w 582"/>
                <a:gd name="T19" fmla="*/ 518 h 569"/>
                <a:gd name="T20" fmla="*/ 282 w 582"/>
                <a:gd name="T21" fmla="*/ 527 h 569"/>
                <a:gd name="T22" fmla="*/ 366 w 582"/>
                <a:gd name="T23" fmla="*/ 454 h 569"/>
                <a:gd name="T24" fmla="*/ 481 w 582"/>
                <a:gd name="T25" fmla="*/ 235 h 569"/>
                <a:gd name="T26" fmla="*/ 63 w 582"/>
                <a:gd name="T27" fmla="*/ 278 h 569"/>
                <a:gd name="T28" fmla="*/ 225 w 582"/>
                <a:gd name="T29" fmla="*/ 210 h 569"/>
                <a:gd name="T30" fmla="*/ 63 w 582"/>
                <a:gd name="T31" fmla="*/ 278 h 569"/>
                <a:gd name="T32" fmla="*/ 149 w 582"/>
                <a:gd name="T33" fmla="*/ 421 h 569"/>
                <a:gd name="T34" fmla="*/ 145 w 582"/>
                <a:gd name="T35" fmla="*/ 345 h 569"/>
                <a:gd name="T36" fmla="*/ 225 w 582"/>
                <a:gd name="T37" fmla="*/ 425 h 569"/>
                <a:gd name="T38" fmla="*/ 353 w 582"/>
                <a:gd name="T39" fmla="*/ 449 h 569"/>
                <a:gd name="T40" fmla="*/ 285 w 582"/>
                <a:gd name="T41" fmla="*/ 414 h 569"/>
                <a:gd name="T42" fmla="*/ 353 w 582"/>
                <a:gd name="T43" fmla="*/ 449 h 569"/>
                <a:gd name="T44" fmla="*/ 271 w 582"/>
                <a:gd name="T45" fmla="*/ 407 h 569"/>
                <a:gd name="T46" fmla="*/ 254 w 582"/>
                <a:gd name="T47" fmla="*/ 422 h 569"/>
                <a:gd name="T48" fmla="*/ 149 w 582"/>
                <a:gd name="T49" fmla="*/ 314 h 569"/>
                <a:gd name="T50" fmla="*/ 163 w 582"/>
                <a:gd name="T51" fmla="*/ 298 h 569"/>
                <a:gd name="T52" fmla="*/ 530 w 582"/>
                <a:gd name="T53" fmla="*/ 14 h 569"/>
                <a:gd name="T54" fmla="*/ 472 w 582"/>
                <a:gd name="T55" fmla="*/ 225 h 569"/>
                <a:gd name="T56" fmla="*/ 396 w 582"/>
                <a:gd name="T57" fmla="*/ 126 h 569"/>
                <a:gd name="T58" fmla="*/ 363 w 582"/>
                <a:gd name="T59" fmla="*/ 207 h 569"/>
                <a:gd name="T60" fmla="*/ 430 w 582"/>
                <a:gd name="T61" fmla="*/ 207 h 569"/>
                <a:gd name="T62" fmla="*/ 396 w 582"/>
                <a:gd name="T63" fmla="*/ 126 h 569"/>
                <a:gd name="T64" fmla="*/ 396 w 582"/>
                <a:gd name="T65" fmla="*/ 207 h 569"/>
                <a:gd name="T66" fmla="*/ 373 w 582"/>
                <a:gd name="T67" fmla="*/ 150 h 569"/>
                <a:gd name="T68" fmla="*/ 420 w 582"/>
                <a:gd name="T69" fmla="*/ 150 h 569"/>
                <a:gd name="T70" fmla="*/ 149 w 582"/>
                <a:gd name="T71" fmla="*/ 468 h 569"/>
                <a:gd name="T72" fmla="*/ 53 w 582"/>
                <a:gd name="T73" fmla="*/ 560 h 569"/>
                <a:gd name="T74" fmla="*/ 8 w 582"/>
                <a:gd name="T75" fmla="*/ 569 h 569"/>
                <a:gd name="T76" fmla="*/ 1 w 582"/>
                <a:gd name="T77" fmla="*/ 560 h 569"/>
                <a:gd name="T78" fmla="*/ 38 w 582"/>
                <a:gd name="T79" fmla="*/ 442 h 569"/>
                <a:gd name="T80" fmla="*/ 107 w 582"/>
                <a:gd name="T81" fmla="*/ 430 h 569"/>
                <a:gd name="T82" fmla="*/ 48 w 582"/>
                <a:gd name="T83" fmla="*/ 452 h 569"/>
                <a:gd name="T84" fmla="*/ 18 w 582"/>
                <a:gd name="T85" fmla="*/ 552 h 569"/>
                <a:gd name="T86" fmla="*/ 118 w 582"/>
                <a:gd name="T87" fmla="*/ 522 h 569"/>
                <a:gd name="T88" fmla="*/ 140 w 582"/>
                <a:gd name="T89" fmla="*/ 463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2" h="569">
                  <a:moveTo>
                    <a:pt x="562" y="8"/>
                  </a:moveTo>
                  <a:cubicBezTo>
                    <a:pt x="556" y="3"/>
                    <a:pt x="546" y="0"/>
                    <a:pt x="530" y="0"/>
                  </a:cubicBezTo>
                  <a:cubicBezTo>
                    <a:pt x="493" y="0"/>
                    <a:pt x="405" y="19"/>
                    <a:pt x="335" y="89"/>
                  </a:cubicBezTo>
                  <a:cubicBezTo>
                    <a:pt x="237" y="196"/>
                    <a:pt x="237" y="196"/>
                    <a:pt x="237" y="196"/>
                  </a:cubicBezTo>
                  <a:cubicBezTo>
                    <a:pt x="221" y="195"/>
                    <a:pt x="153" y="191"/>
                    <a:pt x="117" y="205"/>
                  </a:cubicBezTo>
                  <a:cubicBezTo>
                    <a:pt x="74" y="220"/>
                    <a:pt x="45" y="283"/>
                    <a:pt x="44" y="285"/>
                  </a:cubicBezTo>
                  <a:cubicBezTo>
                    <a:pt x="42" y="288"/>
                    <a:pt x="43" y="291"/>
                    <a:pt x="45" y="293"/>
                  </a:cubicBezTo>
                  <a:cubicBezTo>
                    <a:pt x="46" y="295"/>
                    <a:pt x="49" y="296"/>
                    <a:pt x="52" y="295"/>
                  </a:cubicBezTo>
                  <a:cubicBezTo>
                    <a:pt x="90" y="283"/>
                    <a:pt x="128" y="292"/>
                    <a:pt x="145" y="297"/>
                  </a:cubicBezTo>
                  <a:cubicBezTo>
                    <a:pt x="138" y="305"/>
                    <a:pt x="138" y="305"/>
                    <a:pt x="138" y="305"/>
                  </a:cubicBezTo>
                  <a:cubicBezTo>
                    <a:pt x="133" y="311"/>
                    <a:pt x="134" y="321"/>
                    <a:pt x="138" y="332"/>
                  </a:cubicBezTo>
                  <a:cubicBezTo>
                    <a:pt x="109" y="362"/>
                    <a:pt x="109" y="362"/>
                    <a:pt x="109" y="362"/>
                  </a:cubicBezTo>
                  <a:cubicBezTo>
                    <a:pt x="96" y="376"/>
                    <a:pt x="115" y="407"/>
                    <a:pt x="139" y="431"/>
                  </a:cubicBezTo>
                  <a:cubicBezTo>
                    <a:pt x="158" y="449"/>
                    <a:pt x="181" y="466"/>
                    <a:pt x="197" y="466"/>
                  </a:cubicBezTo>
                  <a:cubicBezTo>
                    <a:pt x="201" y="466"/>
                    <a:pt x="205" y="464"/>
                    <a:pt x="208" y="461"/>
                  </a:cubicBezTo>
                  <a:cubicBezTo>
                    <a:pt x="238" y="432"/>
                    <a:pt x="238" y="432"/>
                    <a:pt x="238" y="432"/>
                  </a:cubicBezTo>
                  <a:cubicBezTo>
                    <a:pt x="244" y="434"/>
                    <a:pt x="250" y="436"/>
                    <a:pt x="254" y="436"/>
                  </a:cubicBezTo>
                  <a:cubicBezTo>
                    <a:pt x="260" y="436"/>
                    <a:pt x="263" y="433"/>
                    <a:pt x="265" y="432"/>
                  </a:cubicBezTo>
                  <a:cubicBezTo>
                    <a:pt x="274" y="424"/>
                    <a:pt x="274" y="424"/>
                    <a:pt x="274" y="424"/>
                  </a:cubicBezTo>
                  <a:cubicBezTo>
                    <a:pt x="279" y="442"/>
                    <a:pt x="287" y="480"/>
                    <a:pt x="275" y="518"/>
                  </a:cubicBezTo>
                  <a:cubicBezTo>
                    <a:pt x="275" y="521"/>
                    <a:pt x="275" y="524"/>
                    <a:pt x="277" y="526"/>
                  </a:cubicBezTo>
                  <a:cubicBezTo>
                    <a:pt x="279" y="527"/>
                    <a:pt x="280" y="527"/>
                    <a:pt x="282" y="527"/>
                  </a:cubicBezTo>
                  <a:cubicBezTo>
                    <a:pt x="283" y="527"/>
                    <a:pt x="284" y="527"/>
                    <a:pt x="285" y="527"/>
                  </a:cubicBezTo>
                  <a:cubicBezTo>
                    <a:pt x="288" y="526"/>
                    <a:pt x="350" y="496"/>
                    <a:pt x="366" y="454"/>
                  </a:cubicBezTo>
                  <a:cubicBezTo>
                    <a:pt x="379" y="417"/>
                    <a:pt x="375" y="349"/>
                    <a:pt x="374" y="333"/>
                  </a:cubicBezTo>
                  <a:cubicBezTo>
                    <a:pt x="481" y="235"/>
                    <a:pt x="481" y="235"/>
                    <a:pt x="481" y="235"/>
                  </a:cubicBezTo>
                  <a:cubicBezTo>
                    <a:pt x="565" y="151"/>
                    <a:pt x="582" y="28"/>
                    <a:pt x="562" y="8"/>
                  </a:cubicBezTo>
                  <a:close/>
                  <a:moveTo>
                    <a:pt x="63" y="278"/>
                  </a:moveTo>
                  <a:cubicBezTo>
                    <a:pt x="74" y="259"/>
                    <a:pt x="95" y="227"/>
                    <a:pt x="121" y="218"/>
                  </a:cubicBezTo>
                  <a:cubicBezTo>
                    <a:pt x="150" y="207"/>
                    <a:pt x="200" y="208"/>
                    <a:pt x="225" y="210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43" y="281"/>
                    <a:pt x="105" y="270"/>
                    <a:pt x="63" y="278"/>
                  </a:cubicBezTo>
                  <a:close/>
                  <a:moveTo>
                    <a:pt x="199" y="451"/>
                  </a:moveTo>
                  <a:cubicBezTo>
                    <a:pt x="195" y="454"/>
                    <a:pt x="174" y="446"/>
                    <a:pt x="149" y="421"/>
                  </a:cubicBezTo>
                  <a:cubicBezTo>
                    <a:pt x="124" y="396"/>
                    <a:pt x="116" y="375"/>
                    <a:pt x="119" y="372"/>
                  </a:cubicBezTo>
                  <a:cubicBezTo>
                    <a:pt x="145" y="345"/>
                    <a:pt x="145" y="345"/>
                    <a:pt x="145" y="345"/>
                  </a:cubicBezTo>
                  <a:cubicBezTo>
                    <a:pt x="155" y="361"/>
                    <a:pt x="169" y="377"/>
                    <a:pt x="181" y="389"/>
                  </a:cubicBezTo>
                  <a:cubicBezTo>
                    <a:pt x="196" y="404"/>
                    <a:pt x="212" y="417"/>
                    <a:pt x="225" y="425"/>
                  </a:cubicBezTo>
                  <a:lnTo>
                    <a:pt x="199" y="451"/>
                  </a:lnTo>
                  <a:close/>
                  <a:moveTo>
                    <a:pt x="353" y="449"/>
                  </a:moveTo>
                  <a:cubicBezTo>
                    <a:pt x="343" y="475"/>
                    <a:pt x="311" y="496"/>
                    <a:pt x="293" y="507"/>
                  </a:cubicBezTo>
                  <a:cubicBezTo>
                    <a:pt x="301" y="465"/>
                    <a:pt x="290" y="427"/>
                    <a:pt x="285" y="414"/>
                  </a:cubicBezTo>
                  <a:cubicBezTo>
                    <a:pt x="361" y="345"/>
                    <a:pt x="361" y="345"/>
                    <a:pt x="361" y="345"/>
                  </a:cubicBezTo>
                  <a:cubicBezTo>
                    <a:pt x="362" y="370"/>
                    <a:pt x="363" y="421"/>
                    <a:pt x="353" y="449"/>
                  </a:cubicBezTo>
                  <a:close/>
                  <a:moveTo>
                    <a:pt x="273" y="406"/>
                  </a:moveTo>
                  <a:cubicBezTo>
                    <a:pt x="272" y="406"/>
                    <a:pt x="272" y="407"/>
                    <a:pt x="271" y="407"/>
                  </a:cubicBezTo>
                  <a:cubicBezTo>
                    <a:pt x="256" y="421"/>
                    <a:pt x="256" y="421"/>
                    <a:pt x="256" y="421"/>
                  </a:cubicBezTo>
                  <a:cubicBezTo>
                    <a:pt x="256" y="421"/>
                    <a:pt x="255" y="422"/>
                    <a:pt x="254" y="422"/>
                  </a:cubicBezTo>
                  <a:cubicBezTo>
                    <a:pt x="244" y="422"/>
                    <a:pt x="219" y="407"/>
                    <a:pt x="191" y="379"/>
                  </a:cubicBezTo>
                  <a:cubicBezTo>
                    <a:pt x="158" y="346"/>
                    <a:pt x="146" y="319"/>
                    <a:pt x="149" y="314"/>
                  </a:cubicBezTo>
                  <a:cubicBezTo>
                    <a:pt x="162" y="299"/>
                    <a:pt x="162" y="299"/>
                    <a:pt x="162" y="299"/>
                  </a:cubicBezTo>
                  <a:cubicBezTo>
                    <a:pt x="163" y="299"/>
                    <a:pt x="163" y="299"/>
                    <a:pt x="163" y="2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407" y="37"/>
                    <a:pt x="490" y="14"/>
                    <a:pt x="530" y="14"/>
                  </a:cubicBezTo>
                  <a:cubicBezTo>
                    <a:pt x="544" y="14"/>
                    <a:pt x="550" y="17"/>
                    <a:pt x="552" y="18"/>
                  </a:cubicBezTo>
                  <a:cubicBezTo>
                    <a:pt x="565" y="31"/>
                    <a:pt x="552" y="144"/>
                    <a:pt x="472" y="225"/>
                  </a:cubicBezTo>
                  <a:lnTo>
                    <a:pt x="273" y="406"/>
                  </a:lnTo>
                  <a:close/>
                  <a:moveTo>
                    <a:pt x="396" y="126"/>
                  </a:moveTo>
                  <a:cubicBezTo>
                    <a:pt x="384" y="126"/>
                    <a:pt x="372" y="131"/>
                    <a:pt x="363" y="140"/>
                  </a:cubicBezTo>
                  <a:cubicBezTo>
                    <a:pt x="344" y="158"/>
                    <a:pt x="344" y="189"/>
                    <a:pt x="363" y="207"/>
                  </a:cubicBezTo>
                  <a:cubicBezTo>
                    <a:pt x="372" y="216"/>
                    <a:pt x="384" y="221"/>
                    <a:pt x="396" y="221"/>
                  </a:cubicBezTo>
                  <a:cubicBezTo>
                    <a:pt x="409" y="221"/>
                    <a:pt x="421" y="216"/>
                    <a:pt x="430" y="207"/>
                  </a:cubicBezTo>
                  <a:cubicBezTo>
                    <a:pt x="449" y="189"/>
                    <a:pt x="449" y="158"/>
                    <a:pt x="430" y="140"/>
                  </a:cubicBezTo>
                  <a:cubicBezTo>
                    <a:pt x="421" y="131"/>
                    <a:pt x="409" y="126"/>
                    <a:pt x="396" y="126"/>
                  </a:cubicBezTo>
                  <a:close/>
                  <a:moveTo>
                    <a:pt x="420" y="197"/>
                  </a:moveTo>
                  <a:cubicBezTo>
                    <a:pt x="414" y="204"/>
                    <a:pt x="405" y="207"/>
                    <a:pt x="396" y="207"/>
                  </a:cubicBezTo>
                  <a:cubicBezTo>
                    <a:pt x="387" y="207"/>
                    <a:pt x="379" y="204"/>
                    <a:pt x="373" y="197"/>
                  </a:cubicBezTo>
                  <a:cubicBezTo>
                    <a:pt x="359" y="184"/>
                    <a:pt x="359" y="163"/>
                    <a:pt x="373" y="150"/>
                  </a:cubicBezTo>
                  <a:cubicBezTo>
                    <a:pt x="379" y="143"/>
                    <a:pt x="387" y="140"/>
                    <a:pt x="396" y="140"/>
                  </a:cubicBezTo>
                  <a:cubicBezTo>
                    <a:pt x="405" y="140"/>
                    <a:pt x="414" y="143"/>
                    <a:pt x="420" y="150"/>
                  </a:cubicBezTo>
                  <a:cubicBezTo>
                    <a:pt x="433" y="163"/>
                    <a:pt x="433" y="184"/>
                    <a:pt x="420" y="197"/>
                  </a:cubicBezTo>
                  <a:close/>
                  <a:moveTo>
                    <a:pt x="149" y="468"/>
                  </a:moveTo>
                  <a:cubicBezTo>
                    <a:pt x="154" y="490"/>
                    <a:pt x="147" y="513"/>
                    <a:pt x="128" y="532"/>
                  </a:cubicBezTo>
                  <a:cubicBezTo>
                    <a:pt x="108" y="552"/>
                    <a:pt x="80" y="556"/>
                    <a:pt x="53" y="560"/>
                  </a:cubicBezTo>
                  <a:cubicBezTo>
                    <a:pt x="38" y="562"/>
                    <a:pt x="23" y="564"/>
                    <a:pt x="10" y="569"/>
                  </a:cubicBezTo>
                  <a:cubicBezTo>
                    <a:pt x="9" y="569"/>
                    <a:pt x="9" y="569"/>
                    <a:pt x="8" y="569"/>
                  </a:cubicBezTo>
                  <a:cubicBezTo>
                    <a:pt x="6" y="569"/>
                    <a:pt x="4" y="569"/>
                    <a:pt x="3" y="567"/>
                  </a:cubicBezTo>
                  <a:cubicBezTo>
                    <a:pt x="1" y="566"/>
                    <a:pt x="0" y="563"/>
                    <a:pt x="1" y="560"/>
                  </a:cubicBezTo>
                  <a:cubicBezTo>
                    <a:pt x="4" y="549"/>
                    <a:pt x="6" y="536"/>
                    <a:pt x="8" y="523"/>
                  </a:cubicBezTo>
                  <a:cubicBezTo>
                    <a:pt x="13" y="494"/>
                    <a:pt x="17" y="463"/>
                    <a:pt x="38" y="442"/>
                  </a:cubicBezTo>
                  <a:cubicBezTo>
                    <a:pt x="57" y="423"/>
                    <a:pt x="80" y="416"/>
                    <a:pt x="102" y="422"/>
                  </a:cubicBezTo>
                  <a:cubicBezTo>
                    <a:pt x="105" y="423"/>
                    <a:pt x="108" y="426"/>
                    <a:pt x="107" y="430"/>
                  </a:cubicBezTo>
                  <a:cubicBezTo>
                    <a:pt x="106" y="434"/>
                    <a:pt x="102" y="436"/>
                    <a:pt x="98" y="435"/>
                  </a:cubicBezTo>
                  <a:cubicBezTo>
                    <a:pt x="81" y="431"/>
                    <a:pt x="64" y="436"/>
                    <a:pt x="48" y="452"/>
                  </a:cubicBezTo>
                  <a:cubicBezTo>
                    <a:pt x="30" y="470"/>
                    <a:pt x="26" y="498"/>
                    <a:pt x="22" y="525"/>
                  </a:cubicBezTo>
                  <a:cubicBezTo>
                    <a:pt x="21" y="534"/>
                    <a:pt x="19" y="543"/>
                    <a:pt x="18" y="552"/>
                  </a:cubicBezTo>
                  <a:cubicBezTo>
                    <a:pt x="29" y="549"/>
                    <a:pt x="40" y="547"/>
                    <a:pt x="51" y="546"/>
                  </a:cubicBezTo>
                  <a:cubicBezTo>
                    <a:pt x="77" y="542"/>
                    <a:pt x="101" y="538"/>
                    <a:pt x="118" y="522"/>
                  </a:cubicBezTo>
                  <a:cubicBezTo>
                    <a:pt x="134" y="506"/>
                    <a:pt x="140" y="489"/>
                    <a:pt x="135" y="472"/>
                  </a:cubicBezTo>
                  <a:cubicBezTo>
                    <a:pt x="134" y="468"/>
                    <a:pt x="136" y="464"/>
                    <a:pt x="140" y="463"/>
                  </a:cubicBezTo>
                  <a:cubicBezTo>
                    <a:pt x="144" y="462"/>
                    <a:pt x="148" y="465"/>
                    <a:pt x="149" y="46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1" name="Группа 241">
            <a:extLst>
              <a:ext uri="{FF2B5EF4-FFF2-40B4-BE49-F238E27FC236}">
                <a16:creationId xmlns:a16="http://schemas.microsoft.com/office/drawing/2014/main" xmlns="" id="{F5BD2B9D-C245-4A21-B026-84080999E13A}"/>
              </a:ext>
            </a:extLst>
          </p:cNvPr>
          <p:cNvGrpSpPr/>
          <p:nvPr/>
        </p:nvGrpSpPr>
        <p:grpSpPr>
          <a:xfrm rot="18840810">
            <a:off x="4984665" y="4016567"/>
            <a:ext cx="446345" cy="277023"/>
            <a:chOff x="2858382" y="1873884"/>
            <a:chExt cx="360828" cy="213033"/>
          </a:xfrm>
        </p:grpSpPr>
        <p:cxnSp>
          <p:nvCxnSpPr>
            <p:cNvPr id="192" name="Прямая соединительная линия 243">
              <a:extLst>
                <a:ext uri="{FF2B5EF4-FFF2-40B4-BE49-F238E27FC236}">
                  <a16:creationId xmlns:a16="http://schemas.microsoft.com/office/drawing/2014/main" xmlns="" id="{660E23BE-F16A-4095-9AC6-B5EFB703A2A7}"/>
                </a:ext>
              </a:extLst>
            </p:cNvPr>
            <p:cNvCxnSpPr>
              <a:cxnSpLocks/>
              <a:endCxn id="193" idx="0"/>
            </p:cNvCxnSpPr>
            <p:nvPr/>
          </p:nvCxnSpPr>
          <p:spPr bwMode="auto">
            <a:xfrm rot="1330861">
              <a:off x="2858382" y="1873884"/>
              <a:ext cx="172243" cy="536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5DD5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3" name="Дуга 244">
              <a:extLst>
                <a:ext uri="{FF2B5EF4-FFF2-40B4-BE49-F238E27FC236}">
                  <a16:creationId xmlns:a16="http://schemas.microsoft.com/office/drawing/2014/main" xmlns="" id="{4FEA7FB9-1B72-47F0-B40E-2534651CEEE3}"/>
                </a:ext>
              </a:extLst>
            </p:cNvPr>
            <p:cNvSpPr/>
            <p:nvPr/>
          </p:nvSpPr>
          <p:spPr bwMode="auto">
            <a:xfrm rot="2482637">
              <a:off x="2998820" y="1932761"/>
              <a:ext cx="123804" cy="123804"/>
            </a:xfrm>
            <a:prstGeom prst="arc">
              <a:avLst>
                <a:gd name="adj1" fmla="val 10743795"/>
                <a:gd name="adj2" fmla="val 0"/>
              </a:avLst>
            </a:prstGeom>
            <a:noFill/>
            <a:ln w="9525" cap="flat" cmpd="sng" algn="ctr">
              <a:solidFill>
                <a:srgbClr val="5DD5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prstClr val="black"/>
                </a:solidFill>
                <a:latin typeface="Franklin Gothic Book" pitchFamily="34" charset="0"/>
              </a:endParaRPr>
            </a:p>
          </p:txBody>
        </p:sp>
        <p:cxnSp>
          <p:nvCxnSpPr>
            <p:cNvPr id="194" name="Прямая соединительная линия 245">
              <a:extLst>
                <a:ext uri="{FF2B5EF4-FFF2-40B4-BE49-F238E27FC236}">
                  <a16:creationId xmlns:a16="http://schemas.microsoft.com/office/drawing/2014/main" xmlns="" id="{67C5103B-01C7-4C30-ABCA-5786E2C21F17}"/>
                </a:ext>
              </a:extLst>
            </p:cNvPr>
            <p:cNvCxnSpPr>
              <a:cxnSpLocks/>
              <a:stCxn id="193" idx="2"/>
            </p:cNvCxnSpPr>
            <p:nvPr/>
          </p:nvCxnSpPr>
          <p:spPr bwMode="auto">
            <a:xfrm rot="1330861">
              <a:off x="3096182" y="2054479"/>
              <a:ext cx="123028" cy="324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5DD5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Группа 65"/>
          <p:cNvGrpSpPr/>
          <p:nvPr/>
        </p:nvGrpSpPr>
        <p:grpSpPr>
          <a:xfrm>
            <a:off x="524943" y="2682329"/>
            <a:ext cx="190768" cy="190768"/>
            <a:chOff x="114846" y="4584939"/>
            <a:chExt cx="190768" cy="190768"/>
          </a:xfrm>
        </p:grpSpPr>
        <p:sp>
          <p:nvSpPr>
            <p:cNvPr id="67" name="Овал 66"/>
            <p:cNvSpPr/>
            <p:nvPr/>
          </p:nvSpPr>
          <p:spPr bwMode="auto">
            <a:xfrm>
              <a:off x="114846" y="4584939"/>
              <a:ext cx="190768" cy="19076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900" dirty="0">
                <a:solidFill>
                  <a:prstClr val="white">
                    <a:lumMod val="50000"/>
                  </a:prstClr>
                </a:solidFill>
                <a:latin typeface="Franklin Gothic Book" pitchFamily="34" charset="0"/>
              </a:endParaRPr>
            </a:p>
          </p:txBody>
        </p:sp>
        <p:sp>
          <p:nvSpPr>
            <p:cNvPr id="68" name="Freeform 113"/>
            <p:cNvSpPr>
              <a:spLocks noEditPoints="1"/>
            </p:cNvSpPr>
            <p:nvPr/>
          </p:nvSpPr>
          <p:spPr bwMode="auto">
            <a:xfrm>
              <a:off x="154471" y="4620337"/>
              <a:ext cx="122799" cy="119971"/>
            </a:xfrm>
            <a:custGeom>
              <a:avLst/>
              <a:gdLst>
                <a:gd name="T0" fmla="*/ 530 w 582"/>
                <a:gd name="T1" fmla="*/ 0 h 569"/>
                <a:gd name="T2" fmla="*/ 237 w 582"/>
                <a:gd name="T3" fmla="*/ 196 h 569"/>
                <a:gd name="T4" fmla="*/ 44 w 582"/>
                <a:gd name="T5" fmla="*/ 285 h 569"/>
                <a:gd name="T6" fmla="*/ 52 w 582"/>
                <a:gd name="T7" fmla="*/ 295 h 569"/>
                <a:gd name="T8" fmla="*/ 138 w 582"/>
                <a:gd name="T9" fmla="*/ 305 h 569"/>
                <a:gd name="T10" fmla="*/ 109 w 582"/>
                <a:gd name="T11" fmla="*/ 362 h 569"/>
                <a:gd name="T12" fmla="*/ 197 w 582"/>
                <a:gd name="T13" fmla="*/ 466 h 569"/>
                <a:gd name="T14" fmla="*/ 238 w 582"/>
                <a:gd name="T15" fmla="*/ 432 h 569"/>
                <a:gd name="T16" fmla="*/ 265 w 582"/>
                <a:gd name="T17" fmla="*/ 432 h 569"/>
                <a:gd name="T18" fmla="*/ 275 w 582"/>
                <a:gd name="T19" fmla="*/ 518 h 569"/>
                <a:gd name="T20" fmla="*/ 282 w 582"/>
                <a:gd name="T21" fmla="*/ 527 h 569"/>
                <a:gd name="T22" fmla="*/ 366 w 582"/>
                <a:gd name="T23" fmla="*/ 454 h 569"/>
                <a:gd name="T24" fmla="*/ 481 w 582"/>
                <a:gd name="T25" fmla="*/ 235 h 569"/>
                <a:gd name="T26" fmla="*/ 63 w 582"/>
                <a:gd name="T27" fmla="*/ 278 h 569"/>
                <a:gd name="T28" fmla="*/ 225 w 582"/>
                <a:gd name="T29" fmla="*/ 210 h 569"/>
                <a:gd name="T30" fmla="*/ 63 w 582"/>
                <a:gd name="T31" fmla="*/ 278 h 569"/>
                <a:gd name="T32" fmla="*/ 149 w 582"/>
                <a:gd name="T33" fmla="*/ 421 h 569"/>
                <a:gd name="T34" fmla="*/ 145 w 582"/>
                <a:gd name="T35" fmla="*/ 345 h 569"/>
                <a:gd name="T36" fmla="*/ 225 w 582"/>
                <a:gd name="T37" fmla="*/ 425 h 569"/>
                <a:gd name="T38" fmla="*/ 353 w 582"/>
                <a:gd name="T39" fmla="*/ 449 h 569"/>
                <a:gd name="T40" fmla="*/ 285 w 582"/>
                <a:gd name="T41" fmla="*/ 414 h 569"/>
                <a:gd name="T42" fmla="*/ 353 w 582"/>
                <a:gd name="T43" fmla="*/ 449 h 569"/>
                <a:gd name="T44" fmla="*/ 271 w 582"/>
                <a:gd name="T45" fmla="*/ 407 h 569"/>
                <a:gd name="T46" fmla="*/ 254 w 582"/>
                <a:gd name="T47" fmla="*/ 422 h 569"/>
                <a:gd name="T48" fmla="*/ 149 w 582"/>
                <a:gd name="T49" fmla="*/ 314 h 569"/>
                <a:gd name="T50" fmla="*/ 163 w 582"/>
                <a:gd name="T51" fmla="*/ 298 h 569"/>
                <a:gd name="T52" fmla="*/ 530 w 582"/>
                <a:gd name="T53" fmla="*/ 14 h 569"/>
                <a:gd name="T54" fmla="*/ 472 w 582"/>
                <a:gd name="T55" fmla="*/ 225 h 569"/>
                <a:gd name="T56" fmla="*/ 396 w 582"/>
                <a:gd name="T57" fmla="*/ 126 h 569"/>
                <a:gd name="T58" fmla="*/ 363 w 582"/>
                <a:gd name="T59" fmla="*/ 207 h 569"/>
                <a:gd name="T60" fmla="*/ 430 w 582"/>
                <a:gd name="T61" fmla="*/ 207 h 569"/>
                <a:gd name="T62" fmla="*/ 396 w 582"/>
                <a:gd name="T63" fmla="*/ 126 h 569"/>
                <a:gd name="T64" fmla="*/ 396 w 582"/>
                <a:gd name="T65" fmla="*/ 207 h 569"/>
                <a:gd name="T66" fmla="*/ 373 w 582"/>
                <a:gd name="T67" fmla="*/ 150 h 569"/>
                <a:gd name="T68" fmla="*/ 420 w 582"/>
                <a:gd name="T69" fmla="*/ 150 h 569"/>
                <a:gd name="T70" fmla="*/ 149 w 582"/>
                <a:gd name="T71" fmla="*/ 468 h 569"/>
                <a:gd name="T72" fmla="*/ 53 w 582"/>
                <a:gd name="T73" fmla="*/ 560 h 569"/>
                <a:gd name="T74" fmla="*/ 8 w 582"/>
                <a:gd name="T75" fmla="*/ 569 h 569"/>
                <a:gd name="T76" fmla="*/ 1 w 582"/>
                <a:gd name="T77" fmla="*/ 560 h 569"/>
                <a:gd name="T78" fmla="*/ 38 w 582"/>
                <a:gd name="T79" fmla="*/ 442 h 569"/>
                <a:gd name="T80" fmla="*/ 107 w 582"/>
                <a:gd name="T81" fmla="*/ 430 h 569"/>
                <a:gd name="T82" fmla="*/ 48 w 582"/>
                <a:gd name="T83" fmla="*/ 452 h 569"/>
                <a:gd name="T84" fmla="*/ 18 w 582"/>
                <a:gd name="T85" fmla="*/ 552 h 569"/>
                <a:gd name="T86" fmla="*/ 118 w 582"/>
                <a:gd name="T87" fmla="*/ 522 h 569"/>
                <a:gd name="T88" fmla="*/ 140 w 582"/>
                <a:gd name="T89" fmla="*/ 463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2" h="569">
                  <a:moveTo>
                    <a:pt x="562" y="8"/>
                  </a:moveTo>
                  <a:cubicBezTo>
                    <a:pt x="556" y="3"/>
                    <a:pt x="546" y="0"/>
                    <a:pt x="530" y="0"/>
                  </a:cubicBezTo>
                  <a:cubicBezTo>
                    <a:pt x="493" y="0"/>
                    <a:pt x="405" y="19"/>
                    <a:pt x="335" y="89"/>
                  </a:cubicBezTo>
                  <a:cubicBezTo>
                    <a:pt x="237" y="196"/>
                    <a:pt x="237" y="196"/>
                    <a:pt x="237" y="196"/>
                  </a:cubicBezTo>
                  <a:cubicBezTo>
                    <a:pt x="221" y="195"/>
                    <a:pt x="153" y="191"/>
                    <a:pt x="117" y="205"/>
                  </a:cubicBezTo>
                  <a:cubicBezTo>
                    <a:pt x="74" y="220"/>
                    <a:pt x="45" y="283"/>
                    <a:pt x="44" y="285"/>
                  </a:cubicBezTo>
                  <a:cubicBezTo>
                    <a:pt x="42" y="288"/>
                    <a:pt x="43" y="291"/>
                    <a:pt x="45" y="293"/>
                  </a:cubicBezTo>
                  <a:cubicBezTo>
                    <a:pt x="46" y="295"/>
                    <a:pt x="49" y="296"/>
                    <a:pt x="52" y="295"/>
                  </a:cubicBezTo>
                  <a:cubicBezTo>
                    <a:pt x="90" y="283"/>
                    <a:pt x="128" y="292"/>
                    <a:pt x="145" y="297"/>
                  </a:cubicBezTo>
                  <a:cubicBezTo>
                    <a:pt x="138" y="305"/>
                    <a:pt x="138" y="305"/>
                    <a:pt x="138" y="305"/>
                  </a:cubicBezTo>
                  <a:cubicBezTo>
                    <a:pt x="133" y="311"/>
                    <a:pt x="134" y="321"/>
                    <a:pt x="138" y="332"/>
                  </a:cubicBezTo>
                  <a:cubicBezTo>
                    <a:pt x="109" y="362"/>
                    <a:pt x="109" y="362"/>
                    <a:pt x="109" y="362"/>
                  </a:cubicBezTo>
                  <a:cubicBezTo>
                    <a:pt x="96" y="376"/>
                    <a:pt x="115" y="407"/>
                    <a:pt x="139" y="431"/>
                  </a:cubicBezTo>
                  <a:cubicBezTo>
                    <a:pt x="158" y="449"/>
                    <a:pt x="181" y="466"/>
                    <a:pt x="197" y="466"/>
                  </a:cubicBezTo>
                  <a:cubicBezTo>
                    <a:pt x="201" y="466"/>
                    <a:pt x="205" y="464"/>
                    <a:pt x="208" y="461"/>
                  </a:cubicBezTo>
                  <a:cubicBezTo>
                    <a:pt x="238" y="432"/>
                    <a:pt x="238" y="432"/>
                    <a:pt x="238" y="432"/>
                  </a:cubicBezTo>
                  <a:cubicBezTo>
                    <a:pt x="244" y="434"/>
                    <a:pt x="250" y="436"/>
                    <a:pt x="254" y="436"/>
                  </a:cubicBezTo>
                  <a:cubicBezTo>
                    <a:pt x="260" y="436"/>
                    <a:pt x="263" y="433"/>
                    <a:pt x="265" y="432"/>
                  </a:cubicBezTo>
                  <a:cubicBezTo>
                    <a:pt x="274" y="424"/>
                    <a:pt x="274" y="424"/>
                    <a:pt x="274" y="424"/>
                  </a:cubicBezTo>
                  <a:cubicBezTo>
                    <a:pt x="279" y="442"/>
                    <a:pt x="287" y="480"/>
                    <a:pt x="275" y="518"/>
                  </a:cubicBezTo>
                  <a:cubicBezTo>
                    <a:pt x="275" y="521"/>
                    <a:pt x="275" y="524"/>
                    <a:pt x="277" y="526"/>
                  </a:cubicBezTo>
                  <a:cubicBezTo>
                    <a:pt x="279" y="527"/>
                    <a:pt x="280" y="527"/>
                    <a:pt x="282" y="527"/>
                  </a:cubicBezTo>
                  <a:cubicBezTo>
                    <a:pt x="283" y="527"/>
                    <a:pt x="284" y="527"/>
                    <a:pt x="285" y="527"/>
                  </a:cubicBezTo>
                  <a:cubicBezTo>
                    <a:pt x="288" y="526"/>
                    <a:pt x="350" y="496"/>
                    <a:pt x="366" y="454"/>
                  </a:cubicBezTo>
                  <a:cubicBezTo>
                    <a:pt x="379" y="417"/>
                    <a:pt x="375" y="349"/>
                    <a:pt x="374" y="333"/>
                  </a:cubicBezTo>
                  <a:cubicBezTo>
                    <a:pt x="481" y="235"/>
                    <a:pt x="481" y="235"/>
                    <a:pt x="481" y="235"/>
                  </a:cubicBezTo>
                  <a:cubicBezTo>
                    <a:pt x="565" y="151"/>
                    <a:pt x="582" y="28"/>
                    <a:pt x="562" y="8"/>
                  </a:cubicBezTo>
                  <a:close/>
                  <a:moveTo>
                    <a:pt x="63" y="278"/>
                  </a:moveTo>
                  <a:cubicBezTo>
                    <a:pt x="74" y="259"/>
                    <a:pt x="95" y="227"/>
                    <a:pt x="121" y="218"/>
                  </a:cubicBezTo>
                  <a:cubicBezTo>
                    <a:pt x="150" y="207"/>
                    <a:pt x="200" y="208"/>
                    <a:pt x="225" y="210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43" y="281"/>
                    <a:pt x="105" y="270"/>
                    <a:pt x="63" y="278"/>
                  </a:cubicBezTo>
                  <a:close/>
                  <a:moveTo>
                    <a:pt x="199" y="451"/>
                  </a:moveTo>
                  <a:cubicBezTo>
                    <a:pt x="195" y="454"/>
                    <a:pt x="174" y="446"/>
                    <a:pt x="149" y="421"/>
                  </a:cubicBezTo>
                  <a:cubicBezTo>
                    <a:pt x="124" y="396"/>
                    <a:pt x="116" y="375"/>
                    <a:pt x="119" y="372"/>
                  </a:cubicBezTo>
                  <a:cubicBezTo>
                    <a:pt x="145" y="345"/>
                    <a:pt x="145" y="345"/>
                    <a:pt x="145" y="345"/>
                  </a:cubicBezTo>
                  <a:cubicBezTo>
                    <a:pt x="155" y="361"/>
                    <a:pt x="169" y="377"/>
                    <a:pt x="181" y="389"/>
                  </a:cubicBezTo>
                  <a:cubicBezTo>
                    <a:pt x="196" y="404"/>
                    <a:pt x="212" y="417"/>
                    <a:pt x="225" y="425"/>
                  </a:cubicBezTo>
                  <a:lnTo>
                    <a:pt x="199" y="451"/>
                  </a:lnTo>
                  <a:close/>
                  <a:moveTo>
                    <a:pt x="353" y="449"/>
                  </a:moveTo>
                  <a:cubicBezTo>
                    <a:pt x="343" y="475"/>
                    <a:pt x="311" y="496"/>
                    <a:pt x="293" y="507"/>
                  </a:cubicBezTo>
                  <a:cubicBezTo>
                    <a:pt x="301" y="465"/>
                    <a:pt x="290" y="427"/>
                    <a:pt x="285" y="414"/>
                  </a:cubicBezTo>
                  <a:cubicBezTo>
                    <a:pt x="361" y="345"/>
                    <a:pt x="361" y="345"/>
                    <a:pt x="361" y="345"/>
                  </a:cubicBezTo>
                  <a:cubicBezTo>
                    <a:pt x="362" y="370"/>
                    <a:pt x="363" y="421"/>
                    <a:pt x="353" y="449"/>
                  </a:cubicBezTo>
                  <a:close/>
                  <a:moveTo>
                    <a:pt x="273" y="406"/>
                  </a:moveTo>
                  <a:cubicBezTo>
                    <a:pt x="272" y="406"/>
                    <a:pt x="272" y="407"/>
                    <a:pt x="271" y="407"/>
                  </a:cubicBezTo>
                  <a:cubicBezTo>
                    <a:pt x="256" y="421"/>
                    <a:pt x="256" y="421"/>
                    <a:pt x="256" y="421"/>
                  </a:cubicBezTo>
                  <a:cubicBezTo>
                    <a:pt x="256" y="421"/>
                    <a:pt x="255" y="422"/>
                    <a:pt x="254" y="422"/>
                  </a:cubicBezTo>
                  <a:cubicBezTo>
                    <a:pt x="244" y="422"/>
                    <a:pt x="219" y="407"/>
                    <a:pt x="191" y="379"/>
                  </a:cubicBezTo>
                  <a:cubicBezTo>
                    <a:pt x="158" y="346"/>
                    <a:pt x="146" y="319"/>
                    <a:pt x="149" y="314"/>
                  </a:cubicBezTo>
                  <a:cubicBezTo>
                    <a:pt x="162" y="299"/>
                    <a:pt x="162" y="299"/>
                    <a:pt x="162" y="299"/>
                  </a:cubicBezTo>
                  <a:cubicBezTo>
                    <a:pt x="163" y="299"/>
                    <a:pt x="163" y="299"/>
                    <a:pt x="163" y="298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407" y="37"/>
                    <a:pt x="490" y="14"/>
                    <a:pt x="530" y="14"/>
                  </a:cubicBezTo>
                  <a:cubicBezTo>
                    <a:pt x="544" y="14"/>
                    <a:pt x="550" y="17"/>
                    <a:pt x="552" y="18"/>
                  </a:cubicBezTo>
                  <a:cubicBezTo>
                    <a:pt x="565" y="31"/>
                    <a:pt x="552" y="144"/>
                    <a:pt x="472" y="225"/>
                  </a:cubicBezTo>
                  <a:lnTo>
                    <a:pt x="273" y="406"/>
                  </a:lnTo>
                  <a:close/>
                  <a:moveTo>
                    <a:pt x="396" y="126"/>
                  </a:moveTo>
                  <a:cubicBezTo>
                    <a:pt x="384" y="126"/>
                    <a:pt x="372" y="131"/>
                    <a:pt x="363" y="140"/>
                  </a:cubicBezTo>
                  <a:cubicBezTo>
                    <a:pt x="344" y="158"/>
                    <a:pt x="344" y="189"/>
                    <a:pt x="363" y="207"/>
                  </a:cubicBezTo>
                  <a:cubicBezTo>
                    <a:pt x="372" y="216"/>
                    <a:pt x="384" y="221"/>
                    <a:pt x="396" y="221"/>
                  </a:cubicBezTo>
                  <a:cubicBezTo>
                    <a:pt x="409" y="221"/>
                    <a:pt x="421" y="216"/>
                    <a:pt x="430" y="207"/>
                  </a:cubicBezTo>
                  <a:cubicBezTo>
                    <a:pt x="449" y="189"/>
                    <a:pt x="449" y="158"/>
                    <a:pt x="430" y="140"/>
                  </a:cubicBezTo>
                  <a:cubicBezTo>
                    <a:pt x="421" y="131"/>
                    <a:pt x="409" y="126"/>
                    <a:pt x="396" y="126"/>
                  </a:cubicBezTo>
                  <a:close/>
                  <a:moveTo>
                    <a:pt x="420" y="197"/>
                  </a:moveTo>
                  <a:cubicBezTo>
                    <a:pt x="414" y="204"/>
                    <a:pt x="405" y="207"/>
                    <a:pt x="396" y="207"/>
                  </a:cubicBezTo>
                  <a:cubicBezTo>
                    <a:pt x="387" y="207"/>
                    <a:pt x="379" y="204"/>
                    <a:pt x="373" y="197"/>
                  </a:cubicBezTo>
                  <a:cubicBezTo>
                    <a:pt x="359" y="184"/>
                    <a:pt x="359" y="163"/>
                    <a:pt x="373" y="150"/>
                  </a:cubicBezTo>
                  <a:cubicBezTo>
                    <a:pt x="379" y="143"/>
                    <a:pt x="387" y="140"/>
                    <a:pt x="396" y="140"/>
                  </a:cubicBezTo>
                  <a:cubicBezTo>
                    <a:pt x="405" y="140"/>
                    <a:pt x="414" y="143"/>
                    <a:pt x="420" y="150"/>
                  </a:cubicBezTo>
                  <a:cubicBezTo>
                    <a:pt x="433" y="163"/>
                    <a:pt x="433" y="184"/>
                    <a:pt x="420" y="197"/>
                  </a:cubicBezTo>
                  <a:close/>
                  <a:moveTo>
                    <a:pt x="149" y="468"/>
                  </a:moveTo>
                  <a:cubicBezTo>
                    <a:pt x="154" y="490"/>
                    <a:pt x="147" y="513"/>
                    <a:pt x="128" y="532"/>
                  </a:cubicBezTo>
                  <a:cubicBezTo>
                    <a:pt x="108" y="552"/>
                    <a:pt x="80" y="556"/>
                    <a:pt x="53" y="560"/>
                  </a:cubicBezTo>
                  <a:cubicBezTo>
                    <a:pt x="38" y="562"/>
                    <a:pt x="23" y="564"/>
                    <a:pt x="10" y="569"/>
                  </a:cubicBezTo>
                  <a:cubicBezTo>
                    <a:pt x="9" y="569"/>
                    <a:pt x="9" y="569"/>
                    <a:pt x="8" y="569"/>
                  </a:cubicBezTo>
                  <a:cubicBezTo>
                    <a:pt x="6" y="569"/>
                    <a:pt x="4" y="569"/>
                    <a:pt x="3" y="567"/>
                  </a:cubicBezTo>
                  <a:cubicBezTo>
                    <a:pt x="1" y="566"/>
                    <a:pt x="0" y="563"/>
                    <a:pt x="1" y="560"/>
                  </a:cubicBezTo>
                  <a:cubicBezTo>
                    <a:pt x="4" y="549"/>
                    <a:pt x="6" y="536"/>
                    <a:pt x="8" y="523"/>
                  </a:cubicBezTo>
                  <a:cubicBezTo>
                    <a:pt x="13" y="494"/>
                    <a:pt x="17" y="463"/>
                    <a:pt x="38" y="442"/>
                  </a:cubicBezTo>
                  <a:cubicBezTo>
                    <a:pt x="57" y="423"/>
                    <a:pt x="80" y="416"/>
                    <a:pt x="102" y="422"/>
                  </a:cubicBezTo>
                  <a:cubicBezTo>
                    <a:pt x="105" y="423"/>
                    <a:pt x="108" y="426"/>
                    <a:pt x="107" y="430"/>
                  </a:cubicBezTo>
                  <a:cubicBezTo>
                    <a:pt x="106" y="434"/>
                    <a:pt x="102" y="436"/>
                    <a:pt x="98" y="435"/>
                  </a:cubicBezTo>
                  <a:cubicBezTo>
                    <a:pt x="81" y="431"/>
                    <a:pt x="64" y="436"/>
                    <a:pt x="48" y="452"/>
                  </a:cubicBezTo>
                  <a:cubicBezTo>
                    <a:pt x="30" y="470"/>
                    <a:pt x="26" y="498"/>
                    <a:pt x="22" y="525"/>
                  </a:cubicBezTo>
                  <a:cubicBezTo>
                    <a:pt x="21" y="534"/>
                    <a:pt x="19" y="543"/>
                    <a:pt x="18" y="552"/>
                  </a:cubicBezTo>
                  <a:cubicBezTo>
                    <a:pt x="29" y="549"/>
                    <a:pt x="40" y="547"/>
                    <a:pt x="51" y="546"/>
                  </a:cubicBezTo>
                  <a:cubicBezTo>
                    <a:pt x="77" y="542"/>
                    <a:pt x="101" y="538"/>
                    <a:pt x="118" y="522"/>
                  </a:cubicBezTo>
                  <a:cubicBezTo>
                    <a:pt x="134" y="506"/>
                    <a:pt x="140" y="489"/>
                    <a:pt x="135" y="472"/>
                  </a:cubicBezTo>
                  <a:cubicBezTo>
                    <a:pt x="134" y="468"/>
                    <a:pt x="136" y="464"/>
                    <a:pt x="140" y="463"/>
                  </a:cubicBezTo>
                  <a:cubicBezTo>
                    <a:pt x="144" y="462"/>
                    <a:pt x="148" y="465"/>
                    <a:pt x="149" y="46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8" name="Группа 87"/>
          <p:cNvGrpSpPr/>
          <p:nvPr/>
        </p:nvGrpSpPr>
        <p:grpSpPr>
          <a:xfrm>
            <a:off x="526528" y="4080879"/>
            <a:ext cx="190769" cy="190769"/>
            <a:chOff x="110658" y="4349383"/>
            <a:chExt cx="190769" cy="190769"/>
          </a:xfrm>
        </p:grpSpPr>
        <p:sp>
          <p:nvSpPr>
            <p:cNvPr id="89" name="Овал 88"/>
            <p:cNvSpPr/>
            <p:nvPr/>
          </p:nvSpPr>
          <p:spPr bwMode="auto">
            <a:xfrm>
              <a:off x="110658" y="4349383"/>
              <a:ext cx="190769" cy="19076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900" dirty="0">
                <a:solidFill>
                  <a:prstClr val="white">
                    <a:lumMod val="50000"/>
                  </a:prstClr>
                </a:solidFill>
                <a:latin typeface="Franklin Gothic Book" pitchFamily="34" charset="0"/>
              </a:endParaRPr>
            </a:p>
          </p:txBody>
        </p:sp>
        <p:sp>
          <p:nvSpPr>
            <p:cNvPr id="90" name="Freeform 42"/>
            <p:cNvSpPr>
              <a:spLocks noEditPoints="1"/>
            </p:cNvSpPr>
            <p:nvPr/>
          </p:nvSpPr>
          <p:spPr bwMode="auto">
            <a:xfrm>
              <a:off x="154471" y="4380600"/>
              <a:ext cx="109526" cy="128333"/>
            </a:xfrm>
            <a:custGeom>
              <a:avLst/>
              <a:gdLst>
                <a:gd name="T0" fmla="*/ 122 w 419"/>
                <a:gd name="T1" fmla="*/ 141 h 491"/>
                <a:gd name="T2" fmla="*/ 156 w 419"/>
                <a:gd name="T3" fmla="*/ 239 h 491"/>
                <a:gd name="T4" fmla="*/ 169 w 419"/>
                <a:gd name="T5" fmla="*/ 276 h 491"/>
                <a:gd name="T6" fmla="*/ 194 w 419"/>
                <a:gd name="T7" fmla="*/ 293 h 491"/>
                <a:gd name="T8" fmla="*/ 220 w 419"/>
                <a:gd name="T9" fmla="*/ 276 h 491"/>
                <a:gd name="T10" fmla="*/ 233 w 419"/>
                <a:gd name="T11" fmla="*/ 239 h 491"/>
                <a:gd name="T12" fmla="*/ 266 w 419"/>
                <a:gd name="T13" fmla="*/ 141 h 491"/>
                <a:gd name="T14" fmla="*/ 194 w 419"/>
                <a:gd name="T15" fmla="*/ 283 h 491"/>
                <a:gd name="T16" fmla="*/ 207 w 419"/>
                <a:gd name="T17" fmla="*/ 276 h 491"/>
                <a:gd name="T18" fmla="*/ 223 w 419"/>
                <a:gd name="T19" fmla="*/ 263 h 491"/>
                <a:gd name="T20" fmla="*/ 169 w 419"/>
                <a:gd name="T21" fmla="*/ 266 h 491"/>
                <a:gd name="T22" fmla="*/ 165 w 419"/>
                <a:gd name="T23" fmla="*/ 244 h 491"/>
                <a:gd name="T24" fmla="*/ 223 w 419"/>
                <a:gd name="T25" fmla="*/ 263 h 491"/>
                <a:gd name="T26" fmla="*/ 223 w 419"/>
                <a:gd name="T27" fmla="*/ 235 h 491"/>
                <a:gd name="T28" fmla="*/ 199 w 419"/>
                <a:gd name="T29" fmla="*/ 168 h 491"/>
                <a:gd name="T30" fmla="*/ 221 w 419"/>
                <a:gd name="T31" fmla="*/ 134 h 491"/>
                <a:gd name="T32" fmla="*/ 194 w 419"/>
                <a:gd name="T33" fmla="*/ 159 h 491"/>
                <a:gd name="T34" fmla="*/ 168 w 419"/>
                <a:gd name="T35" fmla="*/ 134 h 491"/>
                <a:gd name="T36" fmla="*/ 190 w 419"/>
                <a:gd name="T37" fmla="*/ 168 h 491"/>
                <a:gd name="T38" fmla="*/ 165 w 419"/>
                <a:gd name="T39" fmla="*/ 235 h 491"/>
                <a:gd name="T40" fmla="*/ 132 w 419"/>
                <a:gd name="T41" fmla="*/ 141 h 491"/>
                <a:gd name="T42" fmla="*/ 257 w 419"/>
                <a:gd name="T43" fmla="*/ 141 h 491"/>
                <a:gd name="T44" fmla="*/ 407 w 419"/>
                <a:gd name="T45" fmla="*/ 250 h 491"/>
                <a:gd name="T46" fmla="*/ 374 w 419"/>
                <a:gd name="T47" fmla="*/ 183 h 491"/>
                <a:gd name="T48" fmla="*/ 374 w 419"/>
                <a:gd name="T49" fmla="*/ 118 h 491"/>
                <a:gd name="T50" fmla="*/ 193 w 419"/>
                <a:gd name="T51" fmla="*/ 0 h 491"/>
                <a:gd name="T52" fmla="*/ 61 w 419"/>
                <a:gd name="T53" fmla="*/ 288 h 491"/>
                <a:gd name="T54" fmla="*/ 72 w 419"/>
                <a:gd name="T55" fmla="*/ 454 h 491"/>
                <a:gd name="T56" fmla="*/ 197 w 419"/>
                <a:gd name="T57" fmla="*/ 491 h 491"/>
                <a:gd name="T58" fmla="*/ 259 w 419"/>
                <a:gd name="T59" fmla="*/ 480 h 491"/>
                <a:gd name="T60" fmla="*/ 345 w 419"/>
                <a:gd name="T61" fmla="*/ 413 h 491"/>
                <a:gd name="T62" fmla="*/ 378 w 419"/>
                <a:gd name="T63" fmla="*/ 391 h 491"/>
                <a:gd name="T64" fmla="*/ 378 w 419"/>
                <a:gd name="T65" fmla="*/ 360 h 491"/>
                <a:gd name="T66" fmla="*/ 388 w 419"/>
                <a:gd name="T67" fmla="*/ 339 h 491"/>
                <a:gd name="T68" fmla="*/ 394 w 419"/>
                <a:gd name="T69" fmla="*/ 319 h 491"/>
                <a:gd name="T70" fmla="*/ 390 w 419"/>
                <a:gd name="T71" fmla="*/ 304 h 491"/>
                <a:gd name="T72" fmla="*/ 409 w 419"/>
                <a:gd name="T73" fmla="*/ 289 h 491"/>
                <a:gd name="T74" fmla="*/ 407 w 419"/>
                <a:gd name="T75" fmla="*/ 250 h 491"/>
                <a:gd name="T76" fmla="*/ 385 w 419"/>
                <a:gd name="T77" fmla="*/ 286 h 491"/>
                <a:gd name="T78" fmla="*/ 380 w 419"/>
                <a:gd name="T79" fmla="*/ 307 h 491"/>
                <a:gd name="T80" fmla="*/ 385 w 419"/>
                <a:gd name="T81" fmla="*/ 317 h 491"/>
                <a:gd name="T82" fmla="*/ 376 w 419"/>
                <a:gd name="T83" fmla="*/ 331 h 491"/>
                <a:gd name="T84" fmla="*/ 375 w 419"/>
                <a:gd name="T85" fmla="*/ 344 h 491"/>
                <a:gd name="T86" fmla="*/ 369 w 419"/>
                <a:gd name="T87" fmla="*/ 365 h 491"/>
                <a:gd name="T88" fmla="*/ 347 w 419"/>
                <a:gd name="T89" fmla="*/ 404 h 491"/>
                <a:gd name="T90" fmla="*/ 261 w 419"/>
                <a:gd name="T91" fmla="*/ 386 h 491"/>
                <a:gd name="T92" fmla="*/ 250 w 419"/>
                <a:gd name="T93" fmla="*/ 476 h 491"/>
                <a:gd name="T94" fmla="*/ 89 w 419"/>
                <a:gd name="T95" fmla="*/ 307 h 491"/>
                <a:gd name="T96" fmla="*/ 9 w 419"/>
                <a:gd name="T97" fmla="*/ 167 h 491"/>
                <a:gd name="T98" fmla="*/ 193 w 419"/>
                <a:gd name="T99" fmla="*/ 9 h 491"/>
                <a:gd name="T100" fmla="*/ 365 w 419"/>
                <a:gd name="T101" fmla="*/ 120 h 491"/>
                <a:gd name="T102" fmla="*/ 365 w 419"/>
                <a:gd name="T103" fmla="*/ 180 h 491"/>
                <a:gd name="T104" fmla="*/ 399 w 419"/>
                <a:gd name="T105" fmla="*/ 255 h 491"/>
                <a:gd name="T106" fmla="*/ 405 w 419"/>
                <a:gd name="T107" fmla="*/ 28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9" h="491">
                  <a:moveTo>
                    <a:pt x="194" y="69"/>
                  </a:moveTo>
                  <a:cubicBezTo>
                    <a:pt x="155" y="69"/>
                    <a:pt x="122" y="101"/>
                    <a:pt x="122" y="141"/>
                  </a:cubicBezTo>
                  <a:cubicBezTo>
                    <a:pt x="122" y="161"/>
                    <a:pt x="130" y="180"/>
                    <a:pt x="144" y="195"/>
                  </a:cubicBezTo>
                  <a:cubicBezTo>
                    <a:pt x="148" y="199"/>
                    <a:pt x="156" y="210"/>
                    <a:pt x="156" y="239"/>
                  </a:cubicBezTo>
                  <a:cubicBezTo>
                    <a:pt x="156" y="263"/>
                    <a:pt x="156" y="263"/>
                    <a:pt x="156" y="263"/>
                  </a:cubicBezTo>
                  <a:cubicBezTo>
                    <a:pt x="156" y="270"/>
                    <a:pt x="162" y="276"/>
                    <a:pt x="169" y="276"/>
                  </a:cubicBezTo>
                  <a:cubicBezTo>
                    <a:pt x="172" y="276"/>
                    <a:pt x="172" y="276"/>
                    <a:pt x="172" y="276"/>
                  </a:cubicBezTo>
                  <a:cubicBezTo>
                    <a:pt x="174" y="285"/>
                    <a:pt x="183" y="293"/>
                    <a:pt x="194" y="293"/>
                  </a:cubicBezTo>
                  <a:cubicBezTo>
                    <a:pt x="205" y="293"/>
                    <a:pt x="214" y="285"/>
                    <a:pt x="217" y="276"/>
                  </a:cubicBezTo>
                  <a:cubicBezTo>
                    <a:pt x="220" y="276"/>
                    <a:pt x="220" y="276"/>
                    <a:pt x="220" y="276"/>
                  </a:cubicBezTo>
                  <a:cubicBezTo>
                    <a:pt x="227" y="276"/>
                    <a:pt x="233" y="270"/>
                    <a:pt x="233" y="263"/>
                  </a:cubicBezTo>
                  <a:cubicBezTo>
                    <a:pt x="233" y="239"/>
                    <a:pt x="233" y="239"/>
                    <a:pt x="233" y="239"/>
                  </a:cubicBezTo>
                  <a:cubicBezTo>
                    <a:pt x="233" y="210"/>
                    <a:pt x="241" y="199"/>
                    <a:pt x="244" y="195"/>
                  </a:cubicBezTo>
                  <a:cubicBezTo>
                    <a:pt x="258" y="180"/>
                    <a:pt x="266" y="161"/>
                    <a:pt x="266" y="141"/>
                  </a:cubicBezTo>
                  <a:cubicBezTo>
                    <a:pt x="266" y="101"/>
                    <a:pt x="234" y="69"/>
                    <a:pt x="194" y="69"/>
                  </a:cubicBezTo>
                  <a:close/>
                  <a:moveTo>
                    <a:pt x="194" y="283"/>
                  </a:moveTo>
                  <a:cubicBezTo>
                    <a:pt x="189" y="283"/>
                    <a:pt x="184" y="280"/>
                    <a:pt x="182" y="276"/>
                  </a:cubicBezTo>
                  <a:cubicBezTo>
                    <a:pt x="207" y="276"/>
                    <a:pt x="207" y="276"/>
                    <a:pt x="207" y="276"/>
                  </a:cubicBezTo>
                  <a:cubicBezTo>
                    <a:pt x="205" y="280"/>
                    <a:pt x="200" y="283"/>
                    <a:pt x="194" y="283"/>
                  </a:cubicBezTo>
                  <a:close/>
                  <a:moveTo>
                    <a:pt x="223" y="263"/>
                  </a:moveTo>
                  <a:cubicBezTo>
                    <a:pt x="223" y="265"/>
                    <a:pt x="222" y="266"/>
                    <a:pt x="220" y="266"/>
                  </a:cubicBezTo>
                  <a:cubicBezTo>
                    <a:pt x="169" y="266"/>
                    <a:pt x="169" y="266"/>
                    <a:pt x="169" y="266"/>
                  </a:cubicBezTo>
                  <a:cubicBezTo>
                    <a:pt x="167" y="266"/>
                    <a:pt x="165" y="265"/>
                    <a:pt x="165" y="263"/>
                  </a:cubicBezTo>
                  <a:cubicBezTo>
                    <a:pt x="165" y="244"/>
                    <a:pt x="165" y="244"/>
                    <a:pt x="165" y="244"/>
                  </a:cubicBezTo>
                  <a:cubicBezTo>
                    <a:pt x="223" y="244"/>
                    <a:pt x="223" y="244"/>
                    <a:pt x="223" y="244"/>
                  </a:cubicBezTo>
                  <a:lnTo>
                    <a:pt x="223" y="263"/>
                  </a:lnTo>
                  <a:close/>
                  <a:moveTo>
                    <a:pt x="237" y="188"/>
                  </a:moveTo>
                  <a:cubicBezTo>
                    <a:pt x="232" y="194"/>
                    <a:pt x="224" y="207"/>
                    <a:pt x="223" y="235"/>
                  </a:cubicBezTo>
                  <a:cubicBezTo>
                    <a:pt x="199" y="235"/>
                    <a:pt x="199" y="235"/>
                    <a:pt x="199" y="235"/>
                  </a:cubicBezTo>
                  <a:cubicBezTo>
                    <a:pt x="199" y="168"/>
                    <a:pt x="199" y="168"/>
                    <a:pt x="199" y="168"/>
                  </a:cubicBezTo>
                  <a:cubicBezTo>
                    <a:pt x="218" y="165"/>
                    <a:pt x="224" y="141"/>
                    <a:pt x="224" y="140"/>
                  </a:cubicBezTo>
                  <a:cubicBezTo>
                    <a:pt x="225" y="137"/>
                    <a:pt x="223" y="135"/>
                    <a:pt x="221" y="134"/>
                  </a:cubicBezTo>
                  <a:cubicBezTo>
                    <a:pt x="218" y="133"/>
                    <a:pt x="216" y="135"/>
                    <a:pt x="215" y="137"/>
                  </a:cubicBezTo>
                  <a:cubicBezTo>
                    <a:pt x="215" y="138"/>
                    <a:pt x="210" y="159"/>
                    <a:pt x="194" y="159"/>
                  </a:cubicBezTo>
                  <a:cubicBezTo>
                    <a:pt x="179" y="159"/>
                    <a:pt x="173" y="138"/>
                    <a:pt x="173" y="137"/>
                  </a:cubicBezTo>
                  <a:cubicBezTo>
                    <a:pt x="173" y="135"/>
                    <a:pt x="170" y="133"/>
                    <a:pt x="168" y="134"/>
                  </a:cubicBezTo>
                  <a:cubicBezTo>
                    <a:pt x="165" y="135"/>
                    <a:pt x="164" y="137"/>
                    <a:pt x="164" y="140"/>
                  </a:cubicBezTo>
                  <a:cubicBezTo>
                    <a:pt x="165" y="141"/>
                    <a:pt x="170" y="165"/>
                    <a:pt x="190" y="168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65" y="235"/>
                    <a:pt x="165" y="235"/>
                    <a:pt x="165" y="235"/>
                  </a:cubicBezTo>
                  <a:cubicBezTo>
                    <a:pt x="164" y="207"/>
                    <a:pt x="156" y="194"/>
                    <a:pt x="151" y="188"/>
                  </a:cubicBezTo>
                  <a:cubicBezTo>
                    <a:pt x="139" y="176"/>
                    <a:pt x="132" y="158"/>
                    <a:pt x="132" y="141"/>
                  </a:cubicBezTo>
                  <a:cubicBezTo>
                    <a:pt x="132" y="107"/>
                    <a:pt x="160" y="79"/>
                    <a:pt x="194" y="79"/>
                  </a:cubicBezTo>
                  <a:cubicBezTo>
                    <a:pt x="229" y="79"/>
                    <a:pt x="257" y="107"/>
                    <a:pt x="257" y="141"/>
                  </a:cubicBezTo>
                  <a:cubicBezTo>
                    <a:pt x="257" y="158"/>
                    <a:pt x="250" y="176"/>
                    <a:pt x="237" y="188"/>
                  </a:cubicBezTo>
                  <a:close/>
                  <a:moveTo>
                    <a:pt x="407" y="250"/>
                  </a:moveTo>
                  <a:cubicBezTo>
                    <a:pt x="395" y="232"/>
                    <a:pt x="374" y="197"/>
                    <a:pt x="372" y="188"/>
                  </a:cubicBezTo>
                  <a:cubicBezTo>
                    <a:pt x="373" y="187"/>
                    <a:pt x="373" y="185"/>
                    <a:pt x="374" y="183"/>
                  </a:cubicBezTo>
                  <a:cubicBezTo>
                    <a:pt x="376" y="176"/>
                    <a:pt x="379" y="166"/>
                    <a:pt x="379" y="158"/>
                  </a:cubicBezTo>
                  <a:cubicBezTo>
                    <a:pt x="379" y="146"/>
                    <a:pt x="377" y="129"/>
                    <a:pt x="374" y="118"/>
                  </a:cubicBezTo>
                  <a:cubicBezTo>
                    <a:pt x="373" y="112"/>
                    <a:pt x="364" y="83"/>
                    <a:pt x="338" y="55"/>
                  </a:cubicBezTo>
                  <a:cubicBezTo>
                    <a:pt x="303" y="18"/>
                    <a:pt x="255" y="0"/>
                    <a:pt x="193" y="0"/>
                  </a:cubicBezTo>
                  <a:cubicBezTo>
                    <a:pt x="65" y="0"/>
                    <a:pt x="0" y="56"/>
                    <a:pt x="0" y="167"/>
                  </a:cubicBezTo>
                  <a:cubicBezTo>
                    <a:pt x="0" y="231"/>
                    <a:pt x="37" y="266"/>
                    <a:pt x="61" y="288"/>
                  </a:cubicBezTo>
                  <a:cubicBezTo>
                    <a:pt x="70" y="297"/>
                    <a:pt x="78" y="304"/>
                    <a:pt x="80" y="310"/>
                  </a:cubicBezTo>
                  <a:cubicBezTo>
                    <a:pt x="97" y="376"/>
                    <a:pt x="82" y="429"/>
                    <a:pt x="72" y="454"/>
                  </a:cubicBezTo>
                  <a:cubicBezTo>
                    <a:pt x="71" y="456"/>
                    <a:pt x="72" y="459"/>
                    <a:pt x="74" y="460"/>
                  </a:cubicBezTo>
                  <a:cubicBezTo>
                    <a:pt x="112" y="480"/>
                    <a:pt x="154" y="491"/>
                    <a:pt x="197" y="491"/>
                  </a:cubicBezTo>
                  <a:cubicBezTo>
                    <a:pt x="217" y="491"/>
                    <a:pt x="236" y="489"/>
                    <a:pt x="256" y="484"/>
                  </a:cubicBezTo>
                  <a:cubicBezTo>
                    <a:pt x="258" y="484"/>
                    <a:pt x="259" y="482"/>
                    <a:pt x="259" y="480"/>
                  </a:cubicBezTo>
                  <a:cubicBezTo>
                    <a:pt x="259" y="438"/>
                    <a:pt x="260" y="406"/>
                    <a:pt x="262" y="396"/>
                  </a:cubicBezTo>
                  <a:cubicBezTo>
                    <a:pt x="280" y="401"/>
                    <a:pt x="335" y="413"/>
                    <a:pt x="345" y="413"/>
                  </a:cubicBezTo>
                  <a:cubicBezTo>
                    <a:pt x="346" y="413"/>
                    <a:pt x="347" y="413"/>
                    <a:pt x="347" y="413"/>
                  </a:cubicBezTo>
                  <a:cubicBezTo>
                    <a:pt x="355" y="413"/>
                    <a:pt x="374" y="413"/>
                    <a:pt x="378" y="391"/>
                  </a:cubicBezTo>
                  <a:cubicBezTo>
                    <a:pt x="381" y="380"/>
                    <a:pt x="380" y="370"/>
                    <a:pt x="379" y="364"/>
                  </a:cubicBezTo>
                  <a:cubicBezTo>
                    <a:pt x="379" y="362"/>
                    <a:pt x="378" y="360"/>
                    <a:pt x="378" y="360"/>
                  </a:cubicBezTo>
                  <a:cubicBezTo>
                    <a:pt x="379" y="356"/>
                    <a:pt x="382" y="352"/>
                    <a:pt x="384" y="348"/>
                  </a:cubicBezTo>
                  <a:cubicBezTo>
                    <a:pt x="386" y="344"/>
                    <a:pt x="387" y="342"/>
                    <a:pt x="388" y="339"/>
                  </a:cubicBezTo>
                  <a:cubicBezTo>
                    <a:pt x="388" y="337"/>
                    <a:pt x="387" y="333"/>
                    <a:pt x="386" y="330"/>
                  </a:cubicBezTo>
                  <a:cubicBezTo>
                    <a:pt x="389" y="327"/>
                    <a:pt x="393" y="323"/>
                    <a:pt x="394" y="319"/>
                  </a:cubicBezTo>
                  <a:cubicBezTo>
                    <a:pt x="394" y="315"/>
                    <a:pt x="392" y="310"/>
                    <a:pt x="390" y="305"/>
                  </a:cubicBezTo>
                  <a:cubicBezTo>
                    <a:pt x="390" y="305"/>
                    <a:pt x="390" y="305"/>
                    <a:pt x="390" y="304"/>
                  </a:cubicBezTo>
                  <a:cubicBezTo>
                    <a:pt x="390" y="303"/>
                    <a:pt x="390" y="299"/>
                    <a:pt x="390" y="294"/>
                  </a:cubicBezTo>
                  <a:cubicBezTo>
                    <a:pt x="396" y="293"/>
                    <a:pt x="406" y="291"/>
                    <a:pt x="409" y="289"/>
                  </a:cubicBezTo>
                  <a:cubicBezTo>
                    <a:pt x="415" y="286"/>
                    <a:pt x="419" y="277"/>
                    <a:pt x="419" y="272"/>
                  </a:cubicBezTo>
                  <a:cubicBezTo>
                    <a:pt x="419" y="270"/>
                    <a:pt x="418" y="270"/>
                    <a:pt x="407" y="250"/>
                  </a:cubicBezTo>
                  <a:close/>
                  <a:moveTo>
                    <a:pt x="405" y="281"/>
                  </a:moveTo>
                  <a:cubicBezTo>
                    <a:pt x="403" y="282"/>
                    <a:pt x="393" y="284"/>
                    <a:pt x="385" y="286"/>
                  </a:cubicBezTo>
                  <a:cubicBezTo>
                    <a:pt x="383" y="286"/>
                    <a:pt x="381" y="288"/>
                    <a:pt x="381" y="290"/>
                  </a:cubicBezTo>
                  <a:cubicBezTo>
                    <a:pt x="380" y="305"/>
                    <a:pt x="380" y="306"/>
                    <a:pt x="380" y="307"/>
                  </a:cubicBezTo>
                  <a:cubicBezTo>
                    <a:pt x="381" y="308"/>
                    <a:pt x="381" y="308"/>
                    <a:pt x="382" y="310"/>
                  </a:cubicBezTo>
                  <a:cubicBezTo>
                    <a:pt x="384" y="314"/>
                    <a:pt x="385" y="316"/>
                    <a:pt x="385" y="317"/>
                  </a:cubicBezTo>
                  <a:cubicBezTo>
                    <a:pt x="384" y="319"/>
                    <a:pt x="381" y="322"/>
                    <a:pt x="377" y="325"/>
                  </a:cubicBezTo>
                  <a:cubicBezTo>
                    <a:pt x="376" y="326"/>
                    <a:pt x="375" y="329"/>
                    <a:pt x="376" y="331"/>
                  </a:cubicBezTo>
                  <a:cubicBezTo>
                    <a:pt x="377" y="334"/>
                    <a:pt x="378" y="337"/>
                    <a:pt x="378" y="338"/>
                  </a:cubicBezTo>
                  <a:cubicBezTo>
                    <a:pt x="378" y="339"/>
                    <a:pt x="377" y="342"/>
                    <a:pt x="375" y="344"/>
                  </a:cubicBezTo>
                  <a:cubicBezTo>
                    <a:pt x="373" y="348"/>
                    <a:pt x="371" y="353"/>
                    <a:pt x="369" y="357"/>
                  </a:cubicBezTo>
                  <a:cubicBezTo>
                    <a:pt x="369" y="359"/>
                    <a:pt x="369" y="362"/>
                    <a:pt x="369" y="365"/>
                  </a:cubicBezTo>
                  <a:cubicBezTo>
                    <a:pt x="370" y="371"/>
                    <a:pt x="371" y="379"/>
                    <a:pt x="369" y="389"/>
                  </a:cubicBezTo>
                  <a:cubicBezTo>
                    <a:pt x="367" y="401"/>
                    <a:pt x="359" y="404"/>
                    <a:pt x="347" y="404"/>
                  </a:cubicBezTo>
                  <a:cubicBezTo>
                    <a:pt x="347" y="404"/>
                    <a:pt x="346" y="404"/>
                    <a:pt x="345" y="404"/>
                  </a:cubicBezTo>
                  <a:cubicBezTo>
                    <a:pt x="335" y="403"/>
                    <a:pt x="271" y="389"/>
                    <a:pt x="261" y="386"/>
                  </a:cubicBezTo>
                  <a:cubicBezTo>
                    <a:pt x="259" y="386"/>
                    <a:pt x="257" y="386"/>
                    <a:pt x="256" y="387"/>
                  </a:cubicBezTo>
                  <a:cubicBezTo>
                    <a:pt x="250" y="394"/>
                    <a:pt x="249" y="449"/>
                    <a:pt x="250" y="476"/>
                  </a:cubicBezTo>
                  <a:cubicBezTo>
                    <a:pt x="193" y="488"/>
                    <a:pt x="133" y="480"/>
                    <a:pt x="83" y="454"/>
                  </a:cubicBezTo>
                  <a:cubicBezTo>
                    <a:pt x="93" y="426"/>
                    <a:pt x="105" y="373"/>
                    <a:pt x="89" y="307"/>
                  </a:cubicBezTo>
                  <a:cubicBezTo>
                    <a:pt x="87" y="299"/>
                    <a:pt x="79" y="292"/>
                    <a:pt x="68" y="282"/>
                  </a:cubicBezTo>
                  <a:cubicBezTo>
                    <a:pt x="44" y="260"/>
                    <a:pt x="9" y="227"/>
                    <a:pt x="9" y="167"/>
                  </a:cubicBezTo>
                  <a:cubicBezTo>
                    <a:pt x="9" y="119"/>
                    <a:pt x="22" y="82"/>
                    <a:pt x="47" y="56"/>
                  </a:cubicBezTo>
                  <a:cubicBezTo>
                    <a:pt x="78" y="25"/>
                    <a:pt x="127" y="9"/>
                    <a:pt x="193" y="9"/>
                  </a:cubicBezTo>
                  <a:cubicBezTo>
                    <a:pt x="252" y="9"/>
                    <a:pt x="298" y="27"/>
                    <a:pt x="331" y="61"/>
                  </a:cubicBezTo>
                  <a:cubicBezTo>
                    <a:pt x="357" y="88"/>
                    <a:pt x="364" y="117"/>
                    <a:pt x="365" y="120"/>
                  </a:cubicBezTo>
                  <a:cubicBezTo>
                    <a:pt x="367" y="130"/>
                    <a:pt x="370" y="147"/>
                    <a:pt x="370" y="158"/>
                  </a:cubicBezTo>
                  <a:cubicBezTo>
                    <a:pt x="370" y="165"/>
                    <a:pt x="367" y="174"/>
                    <a:pt x="365" y="180"/>
                  </a:cubicBezTo>
                  <a:cubicBezTo>
                    <a:pt x="363" y="185"/>
                    <a:pt x="363" y="187"/>
                    <a:pt x="363" y="189"/>
                  </a:cubicBezTo>
                  <a:cubicBezTo>
                    <a:pt x="364" y="198"/>
                    <a:pt x="380" y="224"/>
                    <a:pt x="399" y="255"/>
                  </a:cubicBezTo>
                  <a:cubicBezTo>
                    <a:pt x="403" y="263"/>
                    <a:pt x="408" y="271"/>
                    <a:pt x="409" y="273"/>
                  </a:cubicBezTo>
                  <a:cubicBezTo>
                    <a:pt x="409" y="275"/>
                    <a:pt x="406" y="280"/>
                    <a:pt x="405" y="28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1" name="Группа 90"/>
          <p:cNvGrpSpPr/>
          <p:nvPr/>
        </p:nvGrpSpPr>
        <p:grpSpPr>
          <a:xfrm>
            <a:off x="10320751" y="3533473"/>
            <a:ext cx="190769" cy="190769"/>
            <a:chOff x="110658" y="4349383"/>
            <a:chExt cx="190769" cy="190769"/>
          </a:xfrm>
        </p:grpSpPr>
        <p:sp>
          <p:nvSpPr>
            <p:cNvPr id="92" name="Овал 91"/>
            <p:cNvSpPr/>
            <p:nvPr/>
          </p:nvSpPr>
          <p:spPr bwMode="auto">
            <a:xfrm>
              <a:off x="110658" y="4349383"/>
              <a:ext cx="190769" cy="19076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900" dirty="0">
                <a:solidFill>
                  <a:prstClr val="white">
                    <a:lumMod val="50000"/>
                  </a:prstClr>
                </a:solidFill>
                <a:latin typeface="Franklin Gothic Book" pitchFamily="34" charset="0"/>
              </a:endParaRPr>
            </a:p>
          </p:txBody>
        </p:sp>
        <p:sp>
          <p:nvSpPr>
            <p:cNvPr id="93" name="Freeform 42"/>
            <p:cNvSpPr>
              <a:spLocks noEditPoints="1"/>
            </p:cNvSpPr>
            <p:nvPr/>
          </p:nvSpPr>
          <p:spPr bwMode="auto">
            <a:xfrm>
              <a:off x="154471" y="4380600"/>
              <a:ext cx="109526" cy="128333"/>
            </a:xfrm>
            <a:custGeom>
              <a:avLst/>
              <a:gdLst>
                <a:gd name="T0" fmla="*/ 122 w 419"/>
                <a:gd name="T1" fmla="*/ 141 h 491"/>
                <a:gd name="T2" fmla="*/ 156 w 419"/>
                <a:gd name="T3" fmla="*/ 239 h 491"/>
                <a:gd name="T4" fmla="*/ 169 w 419"/>
                <a:gd name="T5" fmla="*/ 276 h 491"/>
                <a:gd name="T6" fmla="*/ 194 w 419"/>
                <a:gd name="T7" fmla="*/ 293 h 491"/>
                <a:gd name="T8" fmla="*/ 220 w 419"/>
                <a:gd name="T9" fmla="*/ 276 h 491"/>
                <a:gd name="T10" fmla="*/ 233 w 419"/>
                <a:gd name="T11" fmla="*/ 239 h 491"/>
                <a:gd name="T12" fmla="*/ 266 w 419"/>
                <a:gd name="T13" fmla="*/ 141 h 491"/>
                <a:gd name="T14" fmla="*/ 194 w 419"/>
                <a:gd name="T15" fmla="*/ 283 h 491"/>
                <a:gd name="T16" fmla="*/ 207 w 419"/>
                <a:gd name="T17" fmla="*/ 276 h 491"/>
                <a:gd name="T18" fmla="*/ 223 w 419"/>
                <a:gd name="T19" fmla="*/ 263 h 491"/>
                <a:gd name="T20" fmla="*/ 169 w 419"/>
                <a:gd name="T21" fmla="*/ 266 h 491"/>
                <a:gd name="T22" fmla="*/ 165 w 419"/>
                <a:gd name="T23" fmla="*/ 244 h 491"/>
                <a:gd name="T24" fmla="*/ 223 w 419"/>
                <a:gd name="T25" fmla="*/ 263 h 491"/>
                <a:gd name="T26" fmla="*/ 223 w 419"/>
                <a:gd name="T27" fmla="*/ 235 h 491"/>
                <a:gd name="T28" fmla="*/ 199 w 419"/>
                <a:gd name="T29" fmla="*/ 168 h 491"/>
                <a:gd name="T30" fmla="*/ 221 w 419"/>
                <a:gd name="T31" fmla="*/ 134 h 491"/>
                <a:gd name="T32" fmla="*/ 194 w 419"/>
                <a:gd name="T33" fmla="*/ 159 h 491"/>
                <a:gd name="T34" fmla="*/ 168 w 419"/>
                <a:gd name="T35" fmla="*/ 134 h 491"/>
                <a:gd name="T36" fmla="*/ 190 w 419"/>
                <a:gd name="T37" fmla="*/ 168 h 491"/>
                <a:gd name="T38" fmla="*/ 165 w 419"/>
                <a:gd name="T39" fmla="*/ 235 h 491"/>
                <a:gd name="T40" fmla="*/ 132 w 419"/>
                <a:gd name="T41" fmla="*/ 141 h 491"/>
                <a:gd name="T42" fmla="*/ 257 w 419"/>
                <a:gd name="T43" fmla="*/ 141 h 491"/>
                <a:gd name="T44" fmla="*/ 407 w 419"/>
                <a:gd name="T45" fmla="*/ 250 h 491"/>
                <a:gd name="T46" fmla="*/ 374 w 419"/>
                <a:gd name="T47" fmla="*/ 183 h 491"/>
                <a:gd name="T48" fmla="*/ 374 w 419"/>
                <a:gd name="T49" fmla="*/ 118 h 491"/>
                <a:gd name="T50" fmla="*/ 193 w 419"/>
                <a:gd name="T51" fmla="*/ 0 h 491"/>
                <a:gd name="T52" fmla="*/ 61 w 419"/>
                <a:gd name="T53" fmla="*/ 288 h 491"/>
                <a:gd name="T54" fmla="*/ 72 w 419"/>
                <a:gd name="T55" fmla="*/ 454 h 491"/>
                <a:gd name="T56" fmla="*/ 197 w 419"/>
                <a:gd name="T57" fmla="*/ 491 h 491"/>
                <a:gd name="T58" fmla="*/ 259 w 419"/>
                <a:gd name="T59" fmla="*/ 480 h 491"/>
                <a:gd name="T60" fmla="*/ 345 w 419"/>
                <a:gd name="T61" fmla="*/ 413 h 491"/>
                <a:gd name="T62" fmla="*/ 378 w 419"/>
                <a:gd name="T63" fmla="*/ 391 h 491"/>
                <a:gd name="T64" fmla="*/ 378 w 419"/>
                <a:gd name="T65" fmla="*/ 360 h 491"/>
                <a:gd name="T66" fmla="*/ 388 w 419"/>
                <a:gd name="T67" fmla="*/ 339 h 491"/>
                <a:gd name="T68" fmla="*/ 394 w 419"/>
                <a:gd name="T69" fmla="*/ 319 h 491"/>
                <a:gd name="T70" fmla="*/ 390 w 419"/>
                <a:gd name="T71" fmla="*/ 304 h 491"/>
                <a:gd name="T72" fmla="*/ 409 w 419"/>
                <a:gd name="T73" fmla="*/ 289 h 491"/>
                <a:gd name="T74" fmla="*/ 407 w 419"/>
                <a:gd name="T75" fmla="*/ 250 h 491"/>
                <a:gd name="T76" fmla="*/ 385 w 419"/>
                <a:gd name="T77" fmla="*/ 286 h 491"/>
                <a:gd name="T78" fmla="*/ 380 w 419"/>
                <a:gd name="T79" fmla="*/ 307 h 491"/>
                <a:gd name="T80" fmla="*/ 385 w 419"/>
                <a:gd name="T81" fmla="*/ 317 h 491"/>
                <a:gd name="T82" fmla="*/ 376 w 419"/>
                <a:gd name="T83" fmla="*/ 331 h 491"/>
                <a:gd name="T84" fmla="*/ 375 w 419"/>
                <a:gd name="T85" fmla="*/ 344 h 491"/>
                <a:gd name="T86" fmla="*/ 369 w 419"/>
                <a:gd name="T87" fmla="*/ 365 h 491"/>
                <a:gd name="T88" fmla="*/ 347 w 419"/>
                <a:gd name="T89" fmla="*/ 404 h 491"/>
                <a:gd name="T90" fmla="*/ 261 w 419"/>
                <a:gd name="T91" fmla="*/ 386 h 491"/>
                <a:gd name="T92" fmla="*/ 250 w 419"/>
                <a:gd name="T93" fmla="*/ 476 h 491"/>
                <a:gd name="T94" fmla="*/ 89 w 419"/>
                <a:gd name="T95" fmla="*/ 307 h 491"/>
                <a:gd name="T96" fmla="*/ 9 w 419"/>
                <a:gd name="T97" fmla="*/ 167 h 491"/>
                <a:gd name="T98" fmla="*/ 193 w 419"/>
                <a:gd name="T99" fmla="*/ 9 h 491"/>
                <a:gd name="T100" fmla="*/ 365 w 419"/>
                <a:gd name="T101" fmla="*/ 120 h 491"/>
                <a:gd name="T102" fmla="*/ 365 w 419"/>
                <a:gd name="T103" fmla="*/ 180 h 491"/>
                <a:gd name="T104" fmla="*/ 399 w 419"/>
                <a:gd name="T105" fmla="*/ 255 h 491"/>
                <a:gd name="T106" fmla="*/ 405 w 419"/>
                <a:gd name="T107" fmla="*/ 28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9" h="491">
                  <a:moveTo>
                    <a:pt x="194" y="69"/>
                  </a:moveTo>
                  <a:cubicBezTo>
                    <a:pt x="155" y="69"/>
                    <a:pt x="122" y="101"/>
                    <a:pt x="122" y="141"/>
                  </a:cubicBezTo>
                  <a:cubicBezTo>
                    <a:pt x="122" y="161"/>
                    <a:pt x="130" y="180"/>
                    <a:pt x="144" y="195"/>
                  </a:cubicBezTo>
                  <a:cubicBezTo>
                    <a:pt x="148" y="199"/>
                    <a:pt x="156" y="210"/>
                    <a:pt x="156" y="239"/>
                  </a:cubicBezTo>
                  <a:cubicBezTo>
                    <a:pt x="156" y="263"/>
                    <a:pt x="156" y="263"/>
                    <a:pt x="156" y="263"/>
                  </a:cubicBezTo>
                  <a:cubicBezTo>
                    <a:pt x="156" y="270"/>
                    <a:pt x="162" y="276"/>
                    <a:pt x="169" y="276"/>
                  </a:cubicBezTo>
                  <a:cubicBezTo>
                    <a:pt x="172" y="276"/>
                    <a:pt x="172" y="276"/>
                    <a:pt x="172" y="276"/>
                  </a:cubicBezTo>
                  <a:cubicBezTo>
                    <a:pt x="174" y="285"/>
                    <a:pt x="183" y="293"/>
                    <a:pt x="194" y="293"/>
                  </a:cubicBezTo>
                  <a:cubicBezTo>
                    <a:pt x="205" y="293"/>
                    <a:pt x="214" y="285"/>
                    <a:pt x="217" y="276"/>
                  </a:cubicBezTo>
                  <a:cubicBezTo>
                    <a:pt x="220" y="276"/>
                    <a:pt x="220" y="276"/>
                    <a:pt x="220" y="276"/>
                  </a:cubicBezTo>
                  <a:cubicBezTo>
                    <a:pt x="227" y="276"/>
                    <a:pt x="233" y="270"/>
                    <a:pt x="233" y="263"/>
                  </a:cubicBezTo>
                  <a:cubicBezTo>
                    <a:pt x="233" y="239"/>
                    <a:pt x="233" y="239"/>
                    <a:pt x="233" y="239"/>
                  </a:cubicBezTo>
                  <a:cubicBezTo>
                    <a:pt x="233" y="210"/>
                    <a:pt x="241" y="199"/>
                    <a:pt x="244" y="195"/>
                  </a:cubicBezTo>
                  <a:cubicBezTo>
                    <a:pt x="258" y="180"/>
                    <a:pt x="266" y="161"/>
                    <a:pt x="266" y="141"/>
                  </a:cubicBezTo>
                  <a:cubicBezTo>
                    <a:pt x="266" y="101"/>
                    <a:pt x="234" y="69"/>
                    <a:pt x="194" y="69"/>
                  </a:cubicBezTo>
                  <a:close/>
                  <a:moveTo>
                    <a:pt x="194" y="283"/>
                  </a:moveTo>
                  <a:cubicBezTo>
                    <a:pt x="189" y="283"/>
                    <a:pt x="184" y="280"/>
                    <a:pt x="182" y="276"/>
                  </a:cubicBezTo>
                  <a:cubicBezTo>
                    <a:pt x="207" y="276"/>
                    <a:pt x="207" y="276"/>
                    <a:pt x="207" y="276"/>
                  </a:cubicBezTo>
                  <a:cubicBezTo>
                    <a:pt x="205" y="280"/>
                    <a:pt x="200" y="283"/>
                    <a:pt x="194" y="283"/>
                  </a:cubicBezTo>
                  <a:close/>
                  <a:moveTo>
                    <a:pt x="223" y="263"/>
                  </a:moveTo>
                  <a:cubicBezTo>
                    <a:pt x="223" y="265"/>
                    <a:pt x="222" y="266"/>
                    <a:pt x="220" y="266"/>
                  </a:cubicBezTo>
                  <a:cubicBezTo>
                    <a:pt x="169" y="266"/>
                    <a:pt x="169" y="266"/>
                    <a:pt x="169" y="266"/>
                  </a:cubicBezTo>
                  <a:cubicBezTo>
                    <a:pt x="167" y="266"/>
                    <a:pt x="165" y="265"/>
                    <a:pt x="165" y="263"/>
                  </a:cubicBezTo>
                  <a:cubicBezTo>
                    <a:pt x="165" y="244"/>
                    <a:pt x="165" y="244"/>
                    <a:pt x="165" y="244"/>
                  </a:cubicBezTo>
                  <a:cubicBezTo>
                    <a:pt x="223" y="244"/>
                    <a:pt x="223" y="244"/>
                    <a:pt x="223" y="244"/>
                  </a:cubicBezTo>
                  <a:lnTo>
                    <a:pt x="223" y="263"/>
                  </a:lnTo>
                  <a:close/>
                  <a:moveTo>
                    <a:pt x="237" y="188"/>
                  </a:moveTo>
                  <a:cubicBezTo>
                    <a:pt x="232" y="194"/>
                    <a:pt x="224" y="207"/>
                    <a:pt x="223" y="235"/>
                  </a:cubicBezTo>
                  <a:cubicBezTo>
                    <a:pt x="199" y="235"/>
                    <a:pt x="199" y="235"/>
                    <a:pt x="199" y="235"/>
                  </a:cubicBezTo>
                  <a:cubicBezTo>
                    <a:pt x="199" y="168"/>
                    <a:pt x="199" y="168"/>
                    <a:pt x="199" y="168"/>
                  </a:cubicBezTo>
                  <a:cubicBezTo>
                    <a:pt x="218" y="165"/>
                    <a:pt x="224" y="141"/>
                    <a:pt x="224" y="140"/>
                  </a:cubicBezTo>
                  <a:cubicBezTo>
                    <a:pt x="225" y="137"/>
                    <a:pt x="223" y="135"/>
                    <a:pt x="221" y="134"/>
                  </a:cubicBezTo>
                  <a:cubicBezTo>
                    <a:pt x="218" y="133"/>
                    <a:pt x="216" y="135"/>
                    <a:pt x="215" y="137"/>
                  </a:cubicBezTo>
                  <a:cubicBezTo>
                    <a:pt x="215" y="138"/>
                    <a:pt x="210" y="159"/>
                    <a:pt x="194" y="159"/>
                  </a:cubicBezTo>
                  <a:cubicBezTo>
                    <a:pt x="179" y="159"/>
                    <a:pt x="173" y="138"/>
                    <a:pt x="173" y="137"/>
                  </a:cubicBezTo>
                  <a:cubicBezTo>
                    <a:pt x="173" y="135"/>
                    <a:pt x="170" y="133"/>
                    <a:pt x="168" y="134"/>
                  </a:cubicBezTo>
                  <a:cubicBezTo>
                    <a:pt x="165" y="135"/>
                    <a:pt x="164" y="137"/>
                    <a:pt x="164" y="140"/>
                  </a:cubicBezTo>
                  <a:cubicBezTo>
                    <a:pt x="165" y="141"/>
                    <a:pt x="170" y="165"/>
                    <a:pt x="190" y="168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65" y="235"/>
                    <a:pt x="165" y="235"/>
                    <a:pt x="165" y="235"/>
                  </a:cubicBezTo>
                  <a:cubicBezTo>
                    <a:pt x="164" y="207"/>
                    <a:pt x="156" y="194"/>
                    <a:pt x="151" y="188"/>
                  </a:cubicBezTo>
                  <a:cubicBezTo>
                    <a:pt x="139" y="176"/>
                    <a:pt x="132" y="158"/>
                    <a:pt x="132" y="141"/>
                  </a:cubicBezTo>
                  <a:cubicBezTo>
                    <a:pt x="132" y="107"/>
                    <a:pt x="160" y="79"/>
                    <a:pt x="194" y="79"/>
                  </a:cubicBezTo>
                  <a:cubicBezTo>
                    <a:pt x="229" y="79"/>
                    <a:pt x="257" y="107"/>
                    <a:pt x="257" y="141"/>
                  </a:cubicBezTo>
                  <a:cubicBezTo>
                    <a:pt x="257" y="158"/>
                    <a:pt x="250" y="176"/>
                    <a:pt x="237" y="188"/>
                  </a:cubicBezTo>
                  <a:close/>
                  <a:moveTo>
                    <a:pt x="407" y="250"/>
                  </a:moveTo>
                  <a:cubicBezTo>
                    <a:pt x="395" y="232"/>
                    <a:pt x="374" y="197"/>
                    <a:pt x="372" y="188"/>
                  </a:cubicBezTo>
                  <a:cubicBezTo>
                    <a:pt x="373" y="187"/>
                    <a:pt x="373" y="185"/>
                    <a:pt x="374" y="183"/>
                  </a:cubicBezTo>
                  <a:cubicBezTo>
                    <a:pt x="376" y="176"/>
                    <a:pt x="379" y="166"/>
                    <a:pt x="379" y="158"/>
                  </a:cubicBezTo>
                  <a:cubicBezTo>
                    <a:pt x="379" y="146"/>
                    <a:pt x="377" y="129"/>
                    <a:pt x="374" y="118"/>
                  </a:cubicBezTo>
                  <a:cubicBezTo>
                    <a:pt x="373" y="112"/>
                    <a:pt x="364" y="83"/>
                    <a:pt x="338" y="55"/>
                  </a:cubicBezTo>
                  <a:cubicBezTo>
                    <a:pt x="303" y="18"/>
                    <a:pt x="255" y="0"/>
                    <a:pt x="193" y="0"/>
                  </a:cubicBezTo>
                  <a:cubicBezTo>
                    <a:pt x="65" y="0"/>
                    <a:pt x="0" y="56"/>
                    <a:pt x="0" y="167"/>
                  </a:cubicBezTo>
                  <a:cubicBezTo>
                    <a:pt x="0" y="231"/>
                    <a:pt x="37" y="266"/>
                    <a:pt x="61" y="288"/>
                  </a:cubicBezTo>
                  <a:cubicBezTo>
                    <a:pt x="70" y="297"/>
                    <a:pt x="78" y="304"/>
                    <a:pt x="80" y="310"/>
                  </a:cubicBezTo>
                  <a:cubicBezTo>
                    <a:pt x="97" y="376"/>
                    <a:pt x="82" y="429"/>
                    <a:pt x="72" y="454"/>
                  </a:cubicBezTo>
                  <a:cubicBezTo>
                    <a:pt x="71" y="456"/>
                    <a:pt x="72" y="459"/>
                    <a:pt x="74" y="460"/>
                  </a:cubicBezTo>
                  <a:cubicBezTo>
                    <a:pt x="112" y="480"/>
                    <a:pt x="154" y="491"/>
                    <a:pt x="197" y="491"/>
                  </a:cubicBezTo>
                  <a:cubicBezTo>
                    <a:pt x="217" y="491"/>
                    <a:pt x="236" y="489"/>
                    <a:pt x="256" y="484"/>
                  </a:cubicBezTo>
                  <a:cubicBezTo>
                    <a:pt x="258" y="484"/>
                    <a:pt x="259" y="482"/>
                    <a:pt x="259" y="480"/>
                  </a:cubicBezTo>
                  <a:cubicBezTo>
                    <a:pt x="259" y="438"/>
                    <a:pt x="260" y="406"/>
                    <a:pt x="262" y="396"/>
                  </a:cubicBezTo>
                  <a:cubicBezTo>
                    <a:pt x="280" y="401"/>
                    <a:pt x="335" y="413"/>
                    <a:pt x="345" y="413"/>
                  </a:cubicBezTo>
                  <a:cubicBezTo>
                    <a:pt x="346" y="413"/>
                    <a:pt x="347" y="413"/>
                    <a:pt x="347" y="413"/>
                  </a:cubicBezTo>
                  <a:cubicBezTo>
                    <a:pt x="355" y="413"/>
                    <a:pt x="374" y="413"/>
                    <a:pt x="378" y="391"/>
                  </a:cubicBezTo>
                  <a:cubicBezTo>
                    <a:pt x="381" y="380"/>
                    <a:pt x="380" y="370"/>
                    <a:pt x="379" y="364"/>
                  </a:cubicBezTo>
                  <a:cubicBezTo>
                    <a:pt x="379" y="362"/>
                    <a:pt x="378" y="360"/>
                    <a:pt x="378" y="360"/>
                  </a:cubicBezTo>
                  <a:cubicBezTo>
                    <a:pt x="379" y="356"/>
                    <a:pt x="382" y="352"/>
                    <a:pt x="384" y="348"/>
                  </a:cubicBezTo>
                  <a:cubicBezTo>
                    <a:pt x="386" y="344"/>
                    <a:pt x="387" y="342"/>
                    <a:pt x="388" y="339"/>
                  </a:cubicBezTo>
                  <a:cubicBezTo>
                    <a:pt x="388" y="337"/>
                    <a:pt x="387" y="333"/>
                    <a:pt x="386" y="330"/>
                  </a:cubicBezTo>
                  <a:cubicBezTo>
                    <a:pt x="389" y="327"/>
                    <a:pt x="393" y="323"/>
                    <a:pt x="394" y="319"/>
                  </a:cubicBezTo>
                  <a:cubicBezTo>
                    <a:pt x="394" y="315"/>
                    <a:pt x="392" y="310"/>
                    <a:pt x="390" y="305"/>
                  </a:cubicBezTo>
                  <a:cubicBezTo>
                    <a:pt x="390" y="305"/>
                    <a:pt x="390" y="305"/>
                    <a:pt x="390" y="304"/>
                  </a:cubicBezTo>
                  <a:cubicBezTo>
                    <a:pt x="390" y="303"/>
                    <a:pt x="390" y="299"/>
                    <a:pt x="390" y="294"/>
                  </a:cubicBezTo>
                  <a:cubicBezTo>
                    <a:pt x="396" y="293"/>
                    <a:pt x="406" y="291"/>
                    <a:pt x="409" y="289"/>
                  </a:cubicBezTo>
                  <a:cubicBezTo>
                    <a:pt x="415" y="286"/>
                    <a:pt x="419" y="277"/>
                    <a:pt x="419" y="272"/>
                  </a:cubicBezTo>
                  <a:cubicBezTo>
                    <a:pt x="419" y="270"/>
                    <a:pt x="418" y="270"/>
                    <a:pt x="407" y="250"/>
                  </a:cubicBezTo>
                  <a:close/>
                  <a:moveTo>
                    <a:pt x="405" y="281"/>
                  </a:moveTo>
                  <a:cubicBezTo>
                    <a:pt x="403" y="282"/>
                    <a:pt x="393" y="284"/>
                    <a:pt x="385" y="286"/>
                  </a:cubicBezTo>
                  <a:cubicBezTo>
                    <a:pt x="383" y="286"/>
                    <a:pt x="381" y="288"/>
                    <a:pt x="381" y="290"/>
                  </a:cubicBezTo>
                  <a:cubicBezTo>
                    <a:pt x="380" y="305"/>
                    <a:pt x="380" y="306"/>
                    <a:pt x="380" y="307"/>
                  </a:cubicBezTo>
                  <a:cubicBezTo>
                    <a:pt x="381" y="308"/>
                    <a:pt x="381" y="308"/>
                    <a:pt x="382" y="310"/>
                  </a:cubicBezTo>
                  <a:cubicBezTo>
                    <a:pt x="384" y="314"/>
                    <a:pt x="385" y="316"/>
                    <a:pt x="385" y="317"/>
                  </a:cubicBezTo>
                  <a:cubicBezTo>
                    <a:pt x="384" y="319"/>
                    <a:pt x="381" y="322"/>
                    <a:pt x="377" y="325"/>
                  </a:cubicBezTo>
                  <a:cubicBezTo>
                    <a:pt x="376" y="326"/>
                    <a:pt x="375" y="329"/>
                    <a:pt x="376" y="331"/>
                  </a:cubicBezTo>
                  <a:cubicBezTo>
                    <a:pt x="377" y="334"/>
                    <a:pt x="378" y="337"/>
                    <a:pt x="378" y="338"/>
                  </a:cubicBezTo>
                  <a:cubicBezTo>
                    <a:pt x="378" y="339"/>
                    <a:pt x="377" y="342"/>
                    <a:pt x="375" y="344"/>
                  </a:cubicBezTo>
                  <a:cubicBezTo>
                    <a:pt x="373" y="348"/>
                    <a:pt x="371" y="353"/>
                    <a:pt x="369" y="357"/>
                  </a:cubicBezTo>
                  <a:cubicBezTo>
                    <a:pt x="369" y="359"/>
                    <a:pt x="369" y="362"/>
                    <a:pt x="369" y="365"/>
                  </a:cubicBezTo>
                  <a:cubicBezTo>
                    <a:pt x="370" y="371"/>
                    <a:pt x="371" y="379"/>
                    <a:pt x="369" y="389"/>
                  </a:cubicBezTo>
                  <a:cubicBezTo>
                    <a:pt x="367" y="401"/>
                    <a:pt x="359" y="404"/>
                    <a:pt x="347" y="404"/>
                  </a:cubicBezTo>
                  <a:cubicBezTo>
                    <a:pt x="347" y="404"/>
                    <a:pt x="346" y="404"/>
                    <a:pt x="345" y="404"/>
                  </a:cubicBezTo>
                  <a:cubicBezTo>
                    <a:pt x="335" y="403"/>
                    <a:pt x="271" y="389"/>
                    <a:pt x="261" y="386"/>
                  </a:cubicBezTo>
                  <a:cubicBezTo>
                    <a:pt x="259" y="386"/>
                    <a:pt x="257" y="386"/>
                    <a:pt x="256" y="387"/>
                  </a:cubicBezTo>
                  <a:cubicBezTo>
                    <a:pt x="250" y="394"/>
                    <a:pt x="249" y="449"/>
                    <a:pt x="250" y="476"/>
                  </a:cubicBezTo>
                  <a:cubicBezTo>
                    <a:pt x="193" y="488"/>
                    <a:pt x="133" y="480"/>
                    <a:pt x="83" y="454"/>
                  </a:cubicBezTo>
                  <a:cubicBezTo>
                    <a:pt x="93" y="426"/>
                    <a:pt x="105" y="373"/>
                    <a:pt x="89" y="307"/>
                  </a:cubicBezTo>
                  <a:cubicBezTo>
                    <a:pt x="87" y="299"/>
                    <a:pt x="79" y="292"/>
                    <a:pt x="68" y="282"/>
                  </a:cubicBezTo>
                  <a:cubicBezTo>
                    <a:pt x="44" y="260"/>
                    <a:pt x="9" y="227"/>
                    <a:pt x="9" y="167"/>
                  </a:cubicBezTo>
                  <a:cubicBezTo>
                    <a:pt x="9" y="119"/>
                    <a:pt x="22" y="82"/>
                    <a:pt x="47" y="56"/>
                  </a:cubicBezTo>
                  <a:cubicBezTo>
                    <a:pt x="78" y="25"/>
                    <a:pt x="127" y="9"/>
                    <a:pt x="193" y="9"/>
                  </a:cubicBezTo>
                  <a:cubicBezTo>
                    <a:pt x="252" y="9"/>
                    <a:pt x="298" y="27"/>
                    <a:pt x="331" y="61"/>
                  </a:cubicBezTo>
                  <a:cubicBezTo>
                    <a:pt x="357" y="88"/>
                    <a:pt x="364" y="117"/>
                    <a:pt x="365" y="120"/>
                  </a:cubicBezTo>
                  <a:cubicBezTo>
                    <a:pt x="367" y="130"/>
                    <a:pt x="370" y="147"/>
                    <a:pt x="370" y="158"/>
                  </a:cubicBezTo>
                  <a:cubicBezTo>
                    <a:pt x="370" y="165"/>
                    <a:pt x="367" y="174"/>
                    <a:pt x="365" y="180"/>
                  </a:cubicBezTo>
                  <a:cubicBezTo>
                    <a:pt x="363" y="185"/>
                    <a:pt x="363" y="187"/>
                    <a:pt x="363" y="189"/>
                  </a:cubicBezTo>
                  <a:cubicBezTo>
                    <a:pt x="364" y="198"/>
                    <a:pt x="380" y="224"/>
                    <a:pt x="399" y="255"/>
                  </a:cubicBezTo>
                  <a:cubicBezTo>
                    <a:pt x="403" y="263"/>
                    <a:pt x="408" y="271"/>
                    <a:pt x="409" y="273"/>
                  </a:cubicBezTo>
                  <a:cubicBezTo>
                    <a:pt x="409" y="275"/>
                    <a:pt x="406" y="280"/>
                    <a:pt x="405" y="28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solidFill>
                <a:schemeClr val="accent4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2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7"/>
            <a:ext cx="12192000" cy="6857194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78479"/>
            <a:ext cx="2089298" cy="77067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24738" y="2844262"/>
            <a:ext cx="6675120" cy="12028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2800" dirty="0">
                <a:latin typeface="Fedra Sans Pro Book" charset="0"/>
                <a:ea typeface="Fedra Sans Pro Book" charset="0"/>
                <a:cs typeface="Fedra Sans Pro Book" charset="0"/>
              </a:rPr>
              <a:t>Dynamic pricing of corporate deposits with deep reinforcement learning</a:t>
            </a:r>
            <a:endParaRPr lang="ru-RU" sz="2800" dirty="0">
              <a:latin typeface="Fedra Sans Pro Book" charset="0"/>
              <a:ea typeface="Fedra Sans Pro Book" charset="0"/>
              <a:cs typeface="Fedra Sans Pro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7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16"/>
            <a:ext cx="12207508" cy="1101843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636588" y="203820"/>
            <a:ext cx="6552852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Fedra Sans Pro Book" charset="0"/>
                <a:ea typeface="Fedra Sans Pro Book" charset="0"/>
                <a:cs typeface="Fedra Sans Pro Book" charset="0"/>
              </a:rPr>
              <a:t>Deposits pricing as an analogy to a self-driving car</a:t>
            </a:r>
            <a:endParaRPr lang="ru-RU" sz="1600" dirty="0">
              <a:latin typeface="Fedra Sans Pro Book" charset="0"/>
              <a:ea typeface="Fedra Sans Pro Book" charset="0"/>
              <a:cs typeface="Fedra Sans Pro Book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78479"/>
            <a:ext cx="2089298" cy="770672"/>
          </a:xfrm>
          <a:prstGeom prst="rect">
            <a:avLst/>
          </a:prstGeom>
        </p:spPr>
      </p:pic>
      <p:sp>
        <p:nvSpPr>
          <p:cNvPr id="11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875472-B8B4-764C-BFEB-F78B984A47A4}" type="slidenum">
              <a:rPr lang="ru-RU" smtClean="0"/>
              <a:t>6</a:t>
            </a:fld>
            <a:endParaRPr lang="ru-RU" dirty="0"/>
          </a:p>
        </p:txBody>
      </p:sp>
      <p:sp>
        <p:nvSpPr>
          <p:cNvPr id="114" name="Arrow: Right 4">
            <a:extLst>
              <a:ext uri="{FF2B5EF4-FFF2-40B4-BE49-F238E27FC236}">
                <a16:creationId xmlns:a16="http://schemas.microsoft.com/office/drawing/2014/main" xmlns="" id="{9CE2CB75-8B85-4712-8534-F0260C20649F}"/>
              </a:ext>
            </a:extLst>
          </p:cNvPr>
          <p:cNvSpPr/>
          <p:nvPr/>
        </p:nvSpPr>
        <p:spPr>
          <a:xfrm>
            <a:off x="8393270" y="2490842"/>
            <a:ext cx="429159" cy="321868"/>
          </a:xfrm>
          <a:prstGeom prst="rightArrow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Прямоугольник 17">
            <a:extLst>
              <a:ext uri="{FF2B5EF4-FFF2-40B4-BE49-F238E27FC236}">
                <a16:creationId xmlns:a16="http://schemas.microsoft.com/office/drawing/2014/main" xmlns="" id="{AC39E810-0393-425D-AB05-D1AFFBF7F4E6}"/>
              </a:ext>
            </a:extLst>
          </p:cNvPr>
          <p:cNvSpPr/>
          <p:nvPr/>
        </p:nvSpPr>
        <p:spPr>
          <a:xfrm>
            <a:off x="6739163" y="2346828"/>
            <a:ext cx="1554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</a:pPr>
            <a:r>
              <a:rPr lang="en-US" sz="1600" kern="0" dirty="0"/>
              <a:t>Liquidity requirements</a:t>
            </a:r>
            <a:endParaRPr lang="ru-RU" sz="1600" kern="0" dirty="0"/>
          </a:p>
        </p:txBody>
      </p:sp>
      <p:sp>
        <p:nvSpPr>
          <p:cNvPr id="118" name="Arrow: Right 9">
            <a:extLst>
              <a:ext uri="{FF2B5EF4-FFF2-40B4-BE49-F238E27FC236}">
                <a16:creationId xmlns:a16="http://schemas.microsoft.com/office/drawing/2014/main" xmlns="" id="{C9510963-4A7D-412B-970F-03D7882718D0}"/>
              </a:ext>
            </a:extLst>
          </p:cNvPr>
          <p:cNvSpPr/>
          <p:nvPr/>
        </p:nvSpPr>
        <p:spPr>
          <a:xfrm>
            <a:off x="8397752" y="3893357"/>
            <a:ext cx="429159" cy="321868"/>
          </a:xfrm>
          <a:prstGeom prst="rightArrow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Прямоугольник 17">
            <a:extLst>
              <a:ext uri="{FF2B5EF4-FFF2-40B4-BE49-F238E27FC236}">
                <a16:creationId xmlns:a16="http://schemas.microsoft.com/office/drawing/2014/main" xmlns="" id="{646491A0-5417-40A2-8FB4-481D5CE778D1}"/>
              </a:ext>
            </a:extLst>
          </p:cNvPr>
          <p:cNvSpPr/>
          <p:nvPr/>
        </p:nvSpPr>
        <p:spPr>
          <a:xfrm>
            <a:off x="6747638" y="3759962"/>
            <a:ext cx="1554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</a:pPr>
            <a:r>
              <a:rPr lang="en-US" sz="1600" kern="0" dirty="0"/>
              <a:t>Interest rate curve</a:t>
            </a:r>
            <a:endParaRPr lang="ru-RU" sz="1600" kern="0" dirty="0"/>
          </a:p>
        </p:txBody>
      </p:sp>
      <p:sp>
        <p:nvSpPr>
          <p:cNvPr id="121" name="Arrow: Right 12">
            <a:extLst>
              <a:ext uri="{FF2B5EF4-FFF2-40B4-BE49-F238E27FC236}">
                <a16:creationId xmlns:a16="http://schemas.microsoft.com/office/drawing/2014/main" xmlns="" id="{C82B0A60-0F88-410A-801D-6717DB845758}"/>
              </a:ext>
            </a:extLst>
          </p:cNvPr>
          <p:cNvSpPr/>
          <p:nvPr/>
        </p:nvSpPr>
        <p:spPr>
          <a:xfrm>
            <a:off x="8393270" y="5318207"/>
            <a:ext cx="429159" cy="321868"/>
          </a:xfrm>
          <a:prstGeom prst="rightArrow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Прямоугольник 17">
            <a:extLst>
              <a:ext uri="{FF2B5EF4-FFF2-40B4-BE49-F238E27FC236}">
                <a16:creationId xmlns:a16="http://schemas.microsoft.com/office/drawing/2014/main" xmlns="" id="{D2063602-7F05-4345-8E00-E9D314B81EA6}"/>
              </a:ext>
            </a:extLst>
          </p:cNvPr>
          <p:cNvSpPr/>
          <p:nvPr/>
        </p:nvSpPr>
        <p:spPr>
          <a:xfrm>
            <a:off x="6743156" y="5178513"/>
            <a:ext cx="1554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</a:pPr>
            <a:r>
              <a:rPr lang="en-US" sz="1600" kern="0" dirty="0"/>
              <a:t>Interest expense</a:t>
            </a:r>
            <a:endParaRPr lang="ru-RU" sz="1600" kern="0" dirty="0"/>
          </a:p>
        </p:txBody>
      </p:sp>
      <p:cxnSp>
        <p:nvCxnSpPr>
          <p:cNvPr id="123" name="Straight Connector 19">
            <a:extLst>
              <a:ext uri="{FF2B5EF4-FFF2-40B4-BE49-F238E27FC236}">
                <a16:creationId xmlns:a16="http://schemas.microsoft.com/office/drawing/2014/main" xmlns="" id="{8B42D983-B33C-4FAB-8C04-7333D47F739C}"/>
              </a:ext>
            </a:extLst>
          </p:cNvPr>
          <p:cNvCxnSpPr/>
          <p:nvPr/>
        </p:nvCxnSpPr>
        <p:spPr>
          <a:xfrm>
            <a:off x="5534004" y="3363724"/>
            <a:ext cx="612648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4" name="Straight Connector 21">
            <a:extLst>
              <a:ext uri="{FF2B5EF4-FFF2-40B4-BE49-F238E27FC236}">
                <a16:creationId xmlns:a16="http://schemas.microsoft.com/office/drawing/2014/main" xmlns="" id="{9CAAA0BC-56FD-4DFC-986E-0F5D1FEAB3A3}"/>
              </a:ext>
            </a:extLst>
          </p:cNvPr>
          <p:cNvCxnSpPr/>
          <p:nvPr/>
        </p:nvCxnSpPr>
        <p:spPr>
          <a:xfrm>
            <a:off x="5538735" y="4759663"/>
            <a:ext cx="612648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25" name="Picture 2" descr="Image result for road">
            <a:extLst>
              <a:ext uri="{FF2B5EF4-FFF2-40B4-BE49-F238E27FC236}">
                <a16:creationId xmlns:a16="http://schemas.microsoft.com/office/drawing/2014/main" xmlns="" id="{C0906AD2-450A-40F0-BD6D-561E808A9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098" y="2301471"/>
            <a:ext cx="731520" cy="72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8" descr="Image result for steering wheel">
            <a:extLst>
              <a:ext uri="{FF2B5EF4-FFF2-40B4-BE49-F238E27FC236}">
                <a16:creationId xmlns:a16="http://schemas.microsoft.com/office/drawing/2014/main" xmlns="" id="{FEB415A2-A979-41E8-9B2C-FC1EA981F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016" y="3781518"/>
            <a:ext cx="593449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2" descr="Image result for fuel tank">
            <a:extLst>
              <a:ext uri="{FF2B5EF4-FFF2-40B4-BE49-F238E27FC236}">
                <a16:creationId xmlns:a16="http://schemas.microsoft.com/office/drawing/2014/main" xmlns="" id="{EEEB4E94-0955-44CB-945C-FCFCD92AC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grayscl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33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109" y="5174342"/>
            <a:ext cx="640080" cy="68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Прямоугольник 17">
                <a:extLst>
                  <a:ext uri="{FF2B5EF4-FFF2-40B4-BE49-F238E27FC236}">
                    <a16:creationId xmlns:a16="http://schemas.microsoft.com/office/drawing/2014/main" xmlns="" id="{CD289A0A-9F8D-48E1-8B29-CBE385DEB595}"/>
                  </a:ext>
                </a:extLst>
              </p:cNvPr>
              <p:cNvSpPr/>
              <p:nvPr/>
            </p:nvSpPr>
            <p:spPr>
              <a:xfrm>
                <a:off x="325620" y="1513245"/>
                <a:ext cx="3890471" cy="4062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</a:pPr>
                <a:r>
                  <a:rPr lang="en-US" sz="1600" b="1" kern="0" dirty="0"/>
                  <a:t>Problem</a:t>
                </a:r>
                <a:endParaRPr lang="ru-RU" sz="1600" b="1" kern="0" dirty="0"/>
              </a:p>
              <a:p>
                <a:pPr marL="227013" lvl="1" indent="-227013"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US" sz="1600" kern="0" dirty="0"/>
                  <a:t>Deposits are a source of liquid financing for a commercial bank</a:t>
                </a:r>
              </a:p>
              <a:p>
                <a:pPr marL="227013" lvl="1" indent="-227013"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US" sz="1600" kern="0" dirty="0"/>
                  <a:t>The volume of bank’s deposits portfolio depends on the offered interest rate</a:t>
                </a:r>
              </a:p>
              <a:p>
                <a:pPr marL="227013" lvl="1" indent="-227013"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US" sz="1600" kern="0" dirty="0"/>
                  <a:t>Thus, deposits should be priced to make total portfolio volume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1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kern="0" dirty="0"/>
                  <a:t> equal to bank’s liquidity requirements </a:t>
                </a:r>
                <a14:m>
                  <m:oMath xmlns:m="http://schemas.openxmlformats.org/officeDocument/2006/math">
                    <m:r>
                      <a:rPr lang="en-US" sz="1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ker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600" kern="0" dirty="0">
                  <a:ea typeface="Cambria Math" panose="02040503050406030204" pitchFamily="18" charset="0"/>
                </a:endParaRPr>
              </a:p>
              <a:p>
                <a:pPr marL="227013" lvl="1" indent="-227013"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US" sz="1600" kern="0" dirty="0"/>
                  <a:t>In addition, the total cost of deposits portfolio should be minimized</a:t>
                </a:r>
              </a:p>
              <a:p>
                <a:pPr marL="227013" lvl="1" indent="-227013">
                  <a:spcBef>
                    <a:spcPts val="600"/>
                  </a:spcBef>
                  <a:spcAft>
                    <a:spcPts val="6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US" sz="1600" kern="0" dirty="0"/>
                  <a:t>An analogy could be drawn between dynamic pricing of deposits and a self-driving car</a:t>
                </a:r>
              </a:p>
            </p:txBody>
          </p:sp>
        </mc:Choice>
        <mc:Fallback xmlns="">
          <p:sp>
            <p:nvSpPr>
              <p:cNvPr id="69" name="Прямоугольник 17">
                <a:extLst>
                  <a:ext uri="{FF2B5EF4-FFF2-40B4-BE49-F238E27FC236}">
                    <a16:creationId xmlns:a16="http://schemas.microsoft.com/office/drawing/2014/main" id="{CD289A0A-9F8D-48E1-8B29-CBE385DEB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20" y="1513245"/>
                <a:ext cx="3890471" cy="4062651"/>
              </a:xfrm>
              <a:prstGeom prst="rect">
                <a:avLst/>
              </a:prstGeom>
              <a:blipFill>
                <a:blip r:embed="rId11"/>
                <a:stretch>
                  <a:fillRect l="-782" t="-450" b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7FF8FE76-595A-41CA-90E2-6328719604BC}"/>
              </a:ext>
            </a:extLst>
          </p:cNvPr>
          <p:cNvGrpSpPr>
            <a:grpSpLocks noChangeAspect="1"/>
          </p:cNvGrpSpPr>
          <p:nvPr/>
        </p:nvGrpSpPr>
        <p:grpSpPr>
          <a:xfrm>
            <a:off x="5688415" y="2034821"/>
            <a:ext cx="1005840" cy="1024318"/>
            <a:chOff x="3745552" y="1508631"/>
            <a:chExt cx="1777205" cy="1717798"/>
          </a:xfrm>
        </p:grpSpPr>
        <p:grpSp>
          <p:nvGrpSpPr>
            <p:cNvPr id="56" name="Group 37">
              <a:extLst>
                <a:ext uri="{FF2B5EF4-FFF2-40B4-BE49-F238E27FC236}">
                  <a16:creationId xmlns:a16="http://schemas.microsoft.com/office/drawing/2014/main" xmlns="" id="{241A1C60-A43A-4415-A81B-6565A746B763}"/>
                </a:ext>
              </a:extLst>
            </p:cNvPr>
            <p:cNvGrpSpPr/>
            <p:nvPr/>
          </p:nvGrpSpPr>
          <p:grpSpPr>
            <a:xfrm>
              <a:off x="3790170" y="1728643"/>
              <a:ext cx="1732587" cy="1311146"/>
              <a:chOff x="1547664" y="1995686"/>
              <a:chExt cx="2664296" cy="2016224"/>
            </a:xfrm>
          </p:grpSpPr>
          <p:grpSp>
            <p:nvGrpSpPr>
              <p:cNvPr id="60" name="Group 12">
                <a:extLst>
                  <a:ext uri="{FF2B5EF4-FFF2-40B4-BE49-F238E27FC236}">
                    <a16:creationId xmlns:a16="http://schemas.microsoft.com/office/drawing/2014/main" xmlns="" id="{4DACE401-A9EC-4493-A7B3-E7F06D28289E}"/>
                  </a:ext>
                </a:extLst>
              </p:cNvPr>
              <p:cNvGrpSpPr/>
              <p:nvPr/>
            </p:nvGrpSpPr>
            <p:grpSpPr>
              <a:xfrm>
                <a:off x="1547664" y="1995686"/>
                <a:ext cx="2664296" cy="2016224"/>
                <a:chOff x="1547664" y="1995686"/>
                <a:chExt cx="2664296" cy="2016224"/>
              </a:xfrm>
            </p:grpSpPr>
            <p:cxnSp>
              <p:nvCxnSpPr>
                <p:cNvPr id="70" name="Straight Arrow Connector 4">
                  <a:extLst>
                    <a:ext uri="{FF2B5EF4-FFF2-40B4-BE49-F238E27FC236}">
                      <a16:creationId xmlns:a16="http://schemas.microsoft.com/office/drawing/2014/main" xmlns="" id="{2CAA6D6E-3FDB-46D3-A95B-5E7AD79590E0}"/>
                    </a:ext>
                  </a:extLst>
                </p:cNvPr>
                <p:cNvCxnSpPr/>
                <p:nvPr/>
              </p:nvCxnSpPr>
              <p:spPr>
                <a:xfrm flipV="1">
                  <a:off x="1547664" y="1995686"/>
                  <a:ext cx="0" cy="201622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6">
                  <a:extLst>
                    <a:ext uri="{FF2B5EF4-FFF2-40B4-BE49-F238E27FC236}">
                      <a16:creationId xmlns:a16="http://schemas.microsoft.com/office/drawing/2014/main" xmlns="" id="{B0525DFB-ABCA-492D-B1AC-29692FE935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7664" y="4011910"/>
                  <a:ext cx="266429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11">
                <a:extLst>
                  <a:ext uri="{FF2B5EF4-FFF2-40B4-BE49-F238E27FC236}">
                    <a16:creationId xmlns:a16="http://schemas.microsoft.com/office/drawing/2014/main" xmlns="" id="{F72C17E7-C370-4AAC-8EC8-B0438526A5AD}"/>
                  </a:ext>
                </a:extLst>
              </p:cNvPr>
              <p:cNvCxnSpPr/>
              <p:nvPr/>
            </p:nvCxnSpPr>
            <p:spPr>
              <a:xfrm>
                <a:off x="1547668" y="2812561"/>
                <a:ext cx="59406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14">
                <a:extLst>
                  <a:ext uri="{FF2B5EF4-FFF2-40B4-BE49-F238E27FC236}">
                    <a16:creationId xmlns:a16="http://schemas.microsoft.com/office/drawing/2014/main" xmlns="" id="{33396A85-76FD-4455-A9A4-BFD0F112B4D5}"/>
                  </a:ext>
                </a:extLst>
              </p:cNvPr>
              <p:cNvCxnSpPr/>
              <p:nvPr/>
            </p:nvCxnSpPr>
            <p:spPr>
              <a:xfrm>
                <a:off x="2141731" y="3043992"/>
                <a:ext cx="59406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15">
                <a:extLst>
                  <a:ext uri="{FF2B5EF4-FFF2-40B4-BE49-F238E27FC236}">
                    <a16:creationId xmlns:a16="http://schemas.microsoft.com/office/drawing/2014/main" xmlns="" id="{37A9E588-066C-450F-8D2A-A2E8A62408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1735" y="2812557"/>
                <a:ext cx="0" cy="21797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20">
                <a:extLst>
                  <a:ext uri="{FF2B5EF4-FFF2-40B4-BE49-F238E27FC236}">
                    <a16:creationId xmlns:a16="http://schemas.microsoft.com/office/drawing/2014/main" xmlns="" id="{D0C16A44-07A1-4A7C-AF0F-AE669F388B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2340" y="2629723"/>
                <a:ext cx="0" cy="41426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26">
                <a:extLst>
                  <a:ext uri="{FF2B5EF4-FFF2-40B4-BE49-F238E27FC236}">
                    <a16:creationId xmlns:a16="http://schemas.microsoft.com/office/drawing/2014/main" xmlns="" id="{46736EBB-DBF7-452B-99F3-18B44D25DEE9}"/>
                  </a:ext>
                </a:extLst>
              </p:cNvPr>
              <p:cNvCxnSpPr/>
              <p:nvPr/>
            </p:nvCxnSpPr>
            <p:spPr>
              <a:xfrm>
                <a:off x="2735795" y="2629723"/>
                <a:ext cx="59406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27">
                <a:extLst>
                  <a:ext uri="{FF2B5EF4-FFF2-40B4-BE49-F238E27FC236}">
                    <a16:creationId xmlns:a16="http://schemas.microsoft.com/office/drawing/2014/main" xmlns="" id="{54BB9C78-7C8E-44BB-A23D-B72B45F1C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29863" y="2629723"/>
                <a:ext cx="0" cy="88475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29">
                <a:extLst>
                  <a:ext uri="{FF2B5EF4-FFF2-40B4-BE49-F238E27FC236}">
                    <a16:creationId xmlns:a16="http://schemas.microsoft.com/office/drawing/2014/main" xmlns="" id="{C85F1CDB-BD17-481E-AE87-D4F613653183}"/>
                  </a:ext>
                </a:extLst>
              </p:cNvPr>
              <p:cNvCxnSpPr/>
              <p:nvPr/>
            </p:nvCxnSpPr>
            <p:spPr>
              <a:xfrm>
                <a:off x="3329862" y="3514473"/>
                <a:ext cx="59406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35">
                <a:extLst>
                  <a:ext uri="{FF2B5EF4-FFF2-40B4-BE49-F238E27FC236}">
                    <a16:creationId xmlns:a16="http://schemas.microsoft.com/office/drawing/2014/main" xmlns="" id="{8B94C685-8C49-4F92-B141-F585293803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3929" y="3514471"/>
                <a:ext cx="0" cy="49406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xmlns="" id="{00A7BEA5-4F93-4EEF-ABD0-EEF76A1D528E}"/>
                </a:ext>
              </a:extLst>
            </p:cNvPr>
            <p:cNvSpPr/>
            <p:nvPr/>
          </p:nvSpPr>
          <p:spPr>
            <a:xfrm>
              <a:off x="4657886" y="3042204"/>
              <a:ext cx="377568" cy="1801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200" kern="0" dirty="0"/>
                <a:t>weeks</a:t>
              </a:r>
              <a:endParaRPr lang="en-US" sz="1200" dirty="0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xmlns="" id="{742F2AC1-B435-4093-96A7-3165856E5745}"/>
                </a:ext>
              </a:extLst>
            </p:cNvPr>
            <p:cNvSpPr/>
            <p:nvPr/>
          </p:nvSpPr>
          <p:spPr>
            <a:xfrm>
              <a:off x="3745552" y="3046297"/>
              <a:ext cx="175337" cy="1801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200" kern="0" dirty="0"/>
                <a:t>0</a:t>
              </a:r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45">
                  <a:extLst>
                    <a:ext uri="{FF2B5EF4-FFF2-40B4-BE49-F238E27FC236}">
                      <a16:creationId xmlns:a16="http://schemas.microsoft.com/office/drawing/2014/main" xmlns="" id="{79482B9E-4DFF-4D27-9FD4-69258C6DC24A}"/>
                    </a:ext>
                  </a:extLst>
                </p:cNvPr>
                <p:cNvSpPr/>
                <p:nvPr/>
              </p:nvSpPr>
              <p:spPr>
                <a:xfrm>
                  <a:off x="3754248" y="1508631"/>
                  <a:ext cx="929791" cy="61341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kern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ru-RU" sz="1200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1200" b="0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9" name="Rectangle 45">
                  <a:extLst>
                    <a:ext uri="{FF2B5EF4-FFF2-40B4-BE49-F238E27FC236}">
                      <a16:creationId xmlns:a16="http://schemas.microsoft.com/office/drawing/2014/main" id="{79482B9E-4DFF-4D27-9FD4-69258C6DC2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248" y="1508631"/>
                  <a:ext cx="929791" cy="61341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0C258593-117A-4702-9389-9EBBCBDC4D80}"/>
              </a:ext>
            </a:extLst>
          </p:cNvPr>
          <p:cNvGrpSpPr>
            <a:grpSpLocks noChangeAspect="1"/>
          </p:cNvGrpSpPr>
          <p:nvPr/>
        </p:nvGrpSpPr>
        <p:grpSpPr>
          <a:xfrm>
            <a:off x="5688676" y="3492827"/>
            <a:ext cx="1003862" cy="987552"/>
            <a:chOff x="10380842" y="3162673"/>
            <a:chExt cx="1329889" cy="1308285"/>
          </a:xfrm>
        </p:grpSpPr>
        <p:grpSp>
          <p:nvGrpSpPr>
            <p:cNvPr id="73" name="Group 12">
              <a:extLst>
                <a:ext uri="{FF2B5EF4-FFF2-40B4-BE49-F238E27FC236}">
                  <a16:creationId xmlns:a16="http://schemas.microsoft.com/office/drawing/2014/main" xmlns="" id="{3122CACB-A5B5-4EFB-B41B-804944A26074}"/>
                </a:ext>
              </a:extLst>
            </p:cNvPr>
            <p:cNvGrpSpPr/>
            <p:nvPr/>
          </p:nvGrpSpPr>
          <p:grpSpPr>
            <a:xfrm>
              <a:off x="10414230" y="3290090"/>
              <a:ext cx="1296501" cy="1033719"/>
              <a:chOff x="1547664" y="1995686"/>
              <a:chExt cx="2664296" cy="2016224"/>
            </a:xfrm>
          </p:grpSpPr>
          <p:cxnSp>
            <p:nvCxnSpPr>
              <p:cNvPr id="78" name="Straight Arrow Connector 4">
                <a:extLst>
                  <a:ext uri="{FF2B5EF4-FFF2-40B4-BE49-F238E27FC236}">
                    <a16:creationId xmlns:a16="http://schemas.microsoft.com/office/drawing/2014/main" xmlns="" id="{7D61F68B-5D3E-462A-9A6D-832A315893A2}"/>
                  </a:ext>
                </a:extLst>
              </p:cNvPr>
              <p:cNvCxnSpPr/>
              <p:nvPr/>
            </p:nvCxnSpPr>
            <p:spPr>
              <a:xfrm flipV="1">
                <a:off x="1547664" y="1995686"/>
                <a:ext cx="0" cy="20162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6">
                <a:extLst>
                  <a:ext uri="{FF2B5EF4-FFF2-40B4-BE49-F238E27FC236}">
                    <a16:creationId xmlns:a16="http://schemas.microsoft.com/office/drawing/2014/main" xmlns="" id="{C531D434-B803-4172-86AA-02EE980D0D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664" y="4011910"/>
                <a:ext cx="26642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74" name="Rectangle 40">
              <a:extLst>
                <a:ext uri="{FF2B5EF4-FFF2-40B4-BE49-F238E27FC236}">
                  <a16:creationId xmlns:a16="http://schemas.microsoft.com/office/drawing/2014/main" xmlns="" id="{4AA59036-6454-44CA-AB23-249D4EDCA415}"/>
                </a:ext>
              </a:extLst>
            </p:cNvPr>
            <p:cNvSpPr/>
            <p:nvPr/>
          </p:nvSpPr>
          <p:spPr>
            <a:xfrm>
              <a:off x="11085569" y="4325713"/>
              <a:ext cx="282534" cy="142018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200" kern="0" dirty="0"/>
                <a:t>weeks</a:t>
              </a:r>
              <a:endParaRPr lang="en-US" sz="1200" dirty="0"/>
            </a:p>
          </p:txBody>
        </p:sp>
        <p:sp>
          <p:nvSpPr>
            <p:cNvPr id="75" name="Rectangle 41">
              <a:extLst>
                <a:ext uri="{FF2B5EF4-FFF2-40B4-BE49-F238E27FC236}">
                  <a16:creationId xmlns:a16="http://schemas.microsoft.com/office/drawing/2014/main" xmlns="" id="{E10A35E3-DD45-454F-AB02-12B25E013333}"/>
                </a:ext>
              </a:extLst>
            </p:cNvPr>
            <p:cNvSpPr/>
            <p:nvPr/>
          </p:nvSpPr>
          <p:spPr>
            <a:xfrm>
              <a:off x="10380842" y="4328940"/>
              <a:ext cx="131205" cy="1420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200" kern="0" dirty="0"/>
                <a:t>0</a:t>
              </a:r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45">
                  <a:extLst>
                    <a:ext uri="{FF2B5EF4-FFF2-40B4-BE49-F238E27FC236}">
                      <a16:creationId xmlns:a16="http://schemas.microsoft.com/office/drawing/2014/main" xmlns="" id="{E8B6CEC2-CC11-4C33-BA39-9E394A303CAD}"/>
                    </a:ext>
                  </a:extLst>
                </p:cNvPr>
                <p:cNvSpPr/>
                <p:nvPr/>
              </p:nvSpPr>
              <p:spPr>
                <a:xfrm>
                  <a:off x="10469294" y="3162673"/>
                  <a:ext cx="29706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kern="0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4" name="Rectangle 45">
                  <a:extLst>
                    <a:ext uri="{FF2B5EF4-FFF2-40B4-BE49-F238E27FC236}">
                      <a16:creationId xmlns:a16="http://schemas.microsoft.com/office/drawing/2014/main" id="{A4DD7766-78BB-43E1-BCDA-B5EE27BF01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9294" y="3162673"/>
                  <a:ext cx="297068" cy="276999"/>
                </a:xfrm>
                <a:prstGeom prst="rect">
                  <a:avLst/>
                </a:prstGeom>
                <a:blipFill>
                  <a:blip r:embed="rId13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B233F918-CDD6-4368-8102-1B8BA9B7D4D9}"/>
                </a:ext>
              </a:extLst>
            </p:cNvPr>
            <p:cNvSpPr/>
            <p:nvPr/>
          </p:nvSpPr>
          <p:spPr>
            <a:xfrm>
              <a:off x="10414230" y="3540128"/>
              <a:ext cx="1156339" cy="775599"/>
            </a:xfrm>
            <a:custGeom>
              <a:avLst/>
              <a:gdLst>
                <a:gd name="connsiteX0" fmla="*/ 0 w 1297517"/>
                <a:gd name="connsiteY0" fmla="*/ 941916 h 941916"/>
                <a:gd name="connsiteX1" fmla="*/ 857250 w 1297517"/>
                <a:gd name="connsiteY1" fmla="*/ 167216 h 941916"/>
                <a:gd name="connsiteX2" fmla="*/ 1297517 w 1297517"/>
                <a:gd name="connsiteY2" fmla="*/ 0 h 941916"/>
                <a:gd name="connsiteX0" fmla="*/ 0 w 1297517"/>
                <a:gd name="connsiteY0" fmla="*/ 941916 h 941916"/>
                <a:gd name="connsiteX1" fmla="*/ 686162 w 1297517"/>
                <a:gd name="connsiteY1" fmla="*/ 296399 h 941916"/>
                <a:gd name="connsiteX2" fmla="*/ 1297517 w 1297517"/>
                <a:gd name="connsiteY2" fmla="*/ 0 h 941916"/>
                <a:gd name="connsiteX0" fmla="*/ 0 w 1297517"/>
                <a:gd name="connsiteY0" fmla="*/ 941916 h 941916"/>
                <a:gd name="connsiteX1" fmla="*/ 843187 w 1297517"/>
                <a:gd name="connsiteY1" fmla="*/ 145685 h 941916"/>
                <a:gd name="connsiteX2" fmla="*/ 1297517 w 1297517"/>
                <a:gd name="connsiteY2" fmla="*/ 0 h 941916"/>
                <a:gd name="connsiteX0" fmla="*/ 0 w 1297517"/>
                <a:gd name="connsiteY0" fmla="*/ 941916 h 941916"/>
                <a:gd name="connsiteX1" fmla="*/ 721317 w 1297517"/>
                <a:gd name="connsiteY1" fmla="*/ 207200 h 941916"/>
                <a:gd name="connsiteX2" fmla="*/ 1297517 w 1297517"/>
                <a:gd name="connsiteY2" fmla="*/ 0 h 941916"/>
                <a:gd name="connsiteX0" fmla="*/ 0 w 1297517"/>
                <a:gd name="connsiteY0" fmla="*/ 989847 h 989847"/>
                <a:gd name="connsiteX1" fmla="*/ 721317 w 1297517"/>
                <a:gd name="connsiteY1" fmla="*/ 255131 h 989847"/>
                <a:gd name="connsiteX2" fmla="*/ 1297517 w 1297517"/>
                <a:gd name="connsiteY2" fmla="*/ 47931 h 989847"/>
                <a:gd name="connsiteX0" fmla="*/ 0 w 1297517"/>
                <a:gd name="connsiteY0" fmla="*/ 956280 h 956280"/>
                <a:gd name="connsiteX1" fmla="*/ 721317 w 1297517"/>
                <a:gd name="connsiteY1" fmla="*/ 221564 h 956280"/>
                <a:gd name="connsiteX2" fmla="*/ 1297517 w 1297517"/>
                <a:gd name="connsiteY2" fmla="*/ 14364 h 956280"/>
                <a:gd name="connsiteX0" fmla="*/ 0 w 1325641"/>
                <a:gd name="connsiteY0" fmla="*/ 1031115 h 1031115"/>
                <a:gd name="connsiteX1" fmla="*/ 721317 w 1325641"/>
                <a:gd name="connsiteY1" fmla="*/ 296399 h 1031115"/>
                <a:gd name="connsiteX2" fmla="*/ 1325641 w 1325641"/>
                <a:gd name="connsiteY2" fmla="*/ 0 h 1031115"/>
                <a:gd name="connsiteX0" fmla="*/ 0 w 1325641"/>
                <a:gd name="connsiteY0" fmla="*/ 1031115 h 1031115"/>
                <a:gd name="connsiteX1" fmla="*/ 721317 w 1325641"/>
                <a:gd name="connsiteY1" fmla="*/ 296399 h 1031115"/>
                <a:gd name="connsiteX2" fmla="*/ 1325641 w 1325641"/>
                <a:gd name="connsiteY2" fmla="*/ 0 h 1031115"/>
                <a:gd name="connsiteX0" fmla="*/ 0 w 1349078"/>
                <a:gd name="connsiteY0" fmla="*/ 898855 h 898855"/>
                <a:gd name="connsiteX1" fmla="*/ 721317 w 1349078"/>
                <a:gd name="connsiteY1" fmla="*/ 164139 h 898855"/>
                <a:gd name="connsiteX2" fmla="*/ 1349078 w 1349078"/>
                <a:gd name="connsiteY2" fmla="*/ 0 h 898855"/>
                <a:gd name="connsiteX0" fmla="*/ 0 w 1349078"/>
                <a:gd name="connsiteY0" fmla="*/ 898855 h 898855"/>
                <a:gd name="connsiteX1" fmla="*/ 721317 w 1349078"/>
                <a:gd name="connsiteY1" fmla="*/ 164139 h 898855"/>
                <a:gd name="connsiteX2" fmla="*/ 1349078 w 1349078"/>
                <a:gd name="connsiteY2" fmla="*/ 0 h 898855"/>
                <a:gd name="connsiteX0" fmla="*/ 0 w 1349078"/>
                <a:gd name="connsiteY0" fmla="*/ 898855 h 898855"/>
                <a:gd name="connsiteX1" fmla="*/ 721317 w 1349078"/>
                <a:gd name="connsiteY1" fmla="*/ 164139 h 898855"/>
                <a:gd name="connsiteX2" fmla="*/ 1349078 w 1349078"/>
                <a:gd name="connsiteY2" fmla="*/ 0 h 898855"/>
                <a:gd name="connsiteX0" fmla="*/ 0 w 1349078"/>
                <a:gd name="connsiteY0" fmla="*/ 898855 h 898855"/>
                <a:gd name="connsiteX1" fmla="*/ 564292 w 1349078"/>
                <a:gd name="connsiteY1" fmla="*/ 314854 h 898855"/>
                <a:gd name="connsiteX2" fmla="*/ 1349078 w 1349078"/>
                <a:gd name="connsiteY2" fmla="*/ 0 h 898855"/>
                <a:gd name="connsiteX0" fmla="*/ 0 w 1349078"/>
                <a:gd name="connsiteY0" fmla="*/ 898855 h 898855"/>
                <a:gd name="connsiteX1" fmla="*/ 564292 w 1349078"/>
                <a:gd name="connsiteY1" fmla="*/ 314854 h 898855"/>
                <a:gd name="connsiteX2" fmla="*/ 1349078 w 1349078"/>
                <a:gd name="connsiteY2" fmla="*/ 0 h 898855"/>
                <a:gd name="connsiteX0" fmla="*/ 0 w 1349078"/>
                <a:gd name="connsiteY0" fmla="*/ 898855 h 898855"/>
                <a:gd name="connsiteX1" fmla="*/ 505701 w 1349078"/>
                <a:gd name="connsiteY1" fmla="*/ 305627 h 898855"/>
                <a:gd name="connsiteX2" fmla="*/ 1349078 w 1349078"/>
                <a:gd name="connsiteY2" fmla="*/ 0 h 898855"/>
                <a:gd name="connsiteX0" fmla="*/ 0 w 1349078"/>
                <a:gd name="connsiteY0" fmla="*/ 898855 h 898855"/>
                <a:gd name="connsiteX1" fmla="*/ 498670 w 1349078"/>
                <a:gd name="connsiteY1" fmla="*/ 330232 h 898855"/>
                <a:gd name="connsiteX2" fmla="*/ 1349078 w 1349078"/>
                <a:gd name="connsiteY2" fmla="*/ 0 h 898855"/>
                <a:gd name="connsiteX0" fmla="*/ 0 w 1349078"/>
                <a:gd name="connsiteY0" fmla="*/ 898855 h 898855"/>
                <a:gd name="connsiteX1" fmla="*/ 498670 w 1349078"/>
                <a:gd name="connsiteY1" fmla="*/ 330232 h 898855"/>
                <a:gd name="connsiteX2" fmla="*/ 1349078 w 1349078"/>
                <a:gd name="connsiteY2" fmla="*/ 0 h 898855"/>
                <a:gd name="connsiteX0" fmla="*/ 0 w 1349078"/>
                <a:gd name="connsiteY0" fmla="*/ 889628 h 889628"/>
                <a:gd name="connsiteX1" fmla="*/ 498670 w 1349078"/>
                <a:gd name="connsiteY1" fmla="*/ 330232 h 889628"/>
                <a:gd name="connsiteX2" fmla="*/ 1349078 w 1349078"/>
                <a:gd name="connsiteY2" fmla="*/ 0 h 889628"/>
                <a:gd name="connsiteX0" fmla="*/ 0 w 1349078"/>
                <a:gd name="connsiteY0" fmla="*/ 889628 h 889628"/>
                <a:gd name="connsiteX1" fmla="*/ 498670 w 1349078"/>
                <a:gd name="connsiteY1" fmla="*/ 330232 h 889628"/>
                <a:gd name="connsiteX2" fmla="*/ 1349078 w 1349078"/>
                <a:gd name="connsiteY2" fmla="*/ 0 h 889628"/>
                <a:gd name="connsiteX0" fmla="*/ 0 w 1349078"/>
                <a:gd name="connsiteY0" fmla="*/ 889628 h 889628"/>
                <a:gd name="connsiteX1" fmla="*/ 648664 w 1349078"/>
                <a:gd name="connsiteY1" fmla="*/ 207202 h 889628"/>
                <a:gd name="connsiteX2" fmla="*/ 1349078 w 1349078"/>
                <a:gd name="connsiteY2" fmla="*/ 0 h 889628"/>
                <a:gd name="connsiteX0" fmla="*/ 0 w 1349078"/>
                <a:gd name="connsiteY0" fmla="*/ 889628 h 889628"/>
                <a:gd name="connsiteX1" fmla="*/ 648664 w 1349078"/>
                <a:gd name="connsiteY1" fmla="*/ 207202 h 889628"/>
                <a:gd name="connsiteX2" fmla="*/ 1349078 w 1349078"/>
                <a:gd name="connsiteY2" fmla="*/ 0 h 889628"/>
                <a:gd name="connsiteX0" fmla="*/ 0 w 1349078"/>
                <a:gd name="connsiteY0" fmla="*/ 889628 h 889628"/>
                <a:gd name="connsiteX1" fmla="*/ 648664 w 1349078"/>
                <a:gd name="connsiteY1" fmla="*/ 207202 h 889628"/>
                <a:gd name="connsiteX2" fmla="*/ 1349078 w 1349078"/>
                <a:gd name="connsiteY2" fmla="*/ 0 h 88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9078" h="889628">
                  <a:moveTo>
                    <a:pt x="0" y="889628"/>
                  </a:moveTo>
                  <a:cubicBezTo>
                    <a:pt x="254876" y="550013"/>
                    <a:pt x="454286" y="333941"/>
                    <a:pt x="648664" y="207202"/>
                  </a:cubicBezTo>
                  <a:cubicBezTo>
                    <a:pt x="843042" y="80463"/>
                    <a:pt x="1082390" y="20493"/>
                    <a:pt x="1349078" y="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14" descr="Image result for expenses">
            <a:extLst>
              <a:ext uri="{FF2B5EF4-FFF2-40B4-BE49-F238E27FC236}">
                <a16:creationId xmlns:a16="http://schemas.microsoft.com/office/drawing/2014/main" xmlns="" id="{CD1B2549-3379-4323-8D46-2B2828B95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058" y="5103933"/>
            <a:ext cx="737807" cy="73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Прямоугольник 17">
            <a:extLst>
              <a:ext uri="{FF2B5EF4-FFF2-40B4-BE49-F238E27FC236}">
                <a16:creationId xmlns:a16="http://schemas.microsoft.com/office/drawing/2014/main" xmlns="" id="{7B7C959E-BAB4-443D-BC7F-0D6406F9B8E7}"/>
              </a:ext>
            </a:extLst>
          </p:cNvPr>
          <p:cNvSpPr/>
          <p:nvPr/>
        </p:nvSpPr>
        <p:spPr>
          <a:xfrm>
            <a:off x="8987566" y="2482294"/>
            <a:ext cx="1554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</a:pPr>
            <a:r>
              <a:rPr lang="en-US" sz="1600" kern="0" dirty="0"/>
              <a:t>Road</a:t>
            </a:r>
            <a:endParaRPr lang="ru-RU" sz="1600" kern="0" dirty="0"/>
          </a:p>
        </p:txBody>
      </p:sp>
      <p:sp>
        <p:nvSpPr>
          <p:cNvPr id="82" name="Прямоугольник 17">
            <a:extLst>
              <a:ext uri="{FF2B5EF4-FFF2-40B4-BE49-F238E27FC236}">
                <a16:creationId xmlns:a16="http://schemas.microsoft.com/office/drawing/2014/main" xmlns="" id="{10C5FD34-5955-4DA0-A8EE-2BBC8DD46A49}"/>
              </a:ext>
            </a:extLst>
          </p:cNvPr>
          <p:cNvSpPr/>
          <p:nvPr/>
        </p:nvSpPr>
        <p:spPr>
          <a:xfrm>
            <a:off x="8992481" y="3756741"/>
            <a:ext cx="15544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</a:pPr>
            <a:r>
              <a:rPr lang="en-US" sz="1600" kern="0" dirty="0"/>
              <a:t>Steering wheel and pedals</a:t>
            </a:r>
            <a:endParaRPr lang="ru-RU" sz="1600" kern="0" dirty="0"/>
          </a:p>
        </p:txBody>
      </p:sp>
      <p:sp>
        <p:nvSpPr>
          <p:cNvPr id="83" name="Прямоугольник 17">
            <a:extLst>
              <a:ext uri="{FF2B5EF4-FFF2-40B4-BE49-F238E27FC236}">
                <a16:creationId xmlns:a16="http://schemas.microsoft.com/office/drawing/2014/main" xmlns="" id="{724BEC52-579C-4A07-B0DD-958C57A2D668}"/>
              </a:ext>
            </a:extLst>
          </p:cNvPr>
          <p:cNvSpPr/>
          <p:nvPr/>
        </p:nvSpPr>
        <p:spPr>
          <a:xfrm>
            <a:off x="8991560" y="5178513"/>
            <a:ext cx="1554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</a:pPr>
            <a:r>
              <a:rPr lang="en-US" sz="1600" kern="0" dirty="0"/>
              <a:t>Fuel consumption</a:t>
            </a:r>
          </a:p>
        </p:txBody>
      </p:sp>
      <p:sp>
        <p:nvSpPr>
          <p:cNvPr id="87" name="Arrow: Chevron 86">
            <a:extLst>
              <a:ext uri="{FF2B5EF4-FFF2-40B4-BE49-F238E27FC236}">
                <a16:creationId xmlns:a16="http://schemas.microsoft.com/office/drawing/2014/main" xmlns="" id="{1255DC67-1001-4A20-BA85-6F12D09CD2CA}"/>
              </a:ext>
            </a:extLst>
          </p:cNvPr>
          <p:cNvSpPr/>
          <p:nvPr/>
        </p:nvSpPr>
        <p:spPr>
          <a:xfrm>
            <a:off x="4614052" y="3423929"/>
            <a:ext cx="397931" cy="1116248"/>
          </a:xfrm>
          <a:prstGeom prst="chevron">
            <a:avLst>
              <a:gd name="adj" fmla="val 55544"/>
            </a:avLst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Прямоугольник 17">
            <a:extLst>
              <a:ext uri="{FF2B5EF4-FFF2-40B4-BE49-F238E27FC236}">
                <a16:creationId xmlns:a16="http://schemas.microsoft.com/office/drawing/2014/main" xmlns="" id="{FFD165B0-EAB7-44AC-A16F-BC8DC53B0FF4}"/>
              </a:ext>
            </a:extLst>
          </p:cNvPr>
          <p:cNvSpPr/>
          <p:nvPr/>
        </p:nvSpPr>
        <p:spPr>
          <a:xfrm>
            <a:off x="5538734" y="1513244"/>
            <a:ext cx="6121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</a:pPr>
            <a:r>
              <a:rPr lang="en-US" sz="1600" b="1" kern="0" dirty="0"/>
              <a:t>Analogy to a self-driving car</a:t>
            </a:r>
            <a:endParaRPr lang="ru-RU" sz="1600" b="1" kern="0" dirty="0"/>
          </a:p>
        </p:txBody>
      </p:sp>
      <p:cxnSp>
        <p:nvCxnSpPr>
          <p:cNvPr id="91" name="Straight Connector 19">
            <a:extLst>
              <a:ext uri="{FF2B5EF4-FFF2-40B4-BE49-F238E27FC236}">
                <a16:creationId xmlns:a16="http://schemas.microsoft.com/office/drawing/2014/main" xmlns="" id="{051F8D8A-5516-474B-8311-6EC74490561C}"/>
              </a:ext>
            </a:extLst>
          </p:cNvPr>
          <p:cNvCxnSpPr/>
          <p:nvPr/>
        </p:nvCxnSpPr>
        <p:spPr>
          <a:xfrm>
            <a:off x="5543062" y="1941322"/>
            <a:ext cx="612648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Straight Connector 21">
            <a:extLst>
              <a:ext uri="{FF2B5EF4-FFF2-40B4-BE49-F238E27FC236}">
                <a16:creationId xmlns:a16="http://schemas.microsoft.com/office/drawing/2014/main" xmlns="" id="{817C2E3A-8740-4878-95B5-53098960C007}"/>
              </a:ext>
            </a:extLst>
          </p:cNvPr>
          <p:cNvCxnSpPr/>
          <p:nvPr/>
        </p:nvCxnSpPr>
        <p:spPr>
          <a:xfrm>
            <a:off x="5538617" y="6198870"/>
            <a:ext cx="612648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88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85" y="-7916"/>
            <a:ext cx="12207508" cy="1101843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636588" y="203820"/>
            <a:ext cx="6552852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Fedra Sans Pro Book" charset="0"/>
                <a:ea typeface="Fedra Sans Pro Book" charset="0"/>
                <a:cs typeface="Fedra Sans Pro Book" charset="0"/>
              </a:rPr>
              <a:t>Trade-off between short-term and long-term deposits</a:t>
            </a:r>
            <a:endParaRPr lang="ru-RU" sz="1600" dirty="0">
              <a:latin typeface="Fedra Sans Pro Book" charset="0"/>
              <a:ea typeface="Fedra Sans Pro Book" charset="0"/>
              <a:cs typeface="Fedra Sans Pro Book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78479"/>
            <a:ext cx="2089298" cy="770672"/>
          </a:xfrm>
          <a:prstGeom prst="rect">
            <a:avLst/>
          </a:prstGeom>
        </p:spPr>
      </p:pic>
      <p:sp>
        <p:nvSpPr>
          <p:cNvPr id="11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875472-B8B4-764C-BFEB-F78B984A47A4}" type="slidenum">
              <a:rPr lang="ru-RU" smtClean="0"/>
              <a:t>7</a:t>
            </a:fld>
            <a:endParaRPr lang="ru-RU" dirty="0"/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xmlns="" id="{1EDDB7BA-569E-4EF9-923B-A64FBC7E8A2C}"/>
              </a:ext>
            </a:extLst>
          </p:cNvPr>
          <p:cNvSpPr/>
          <p:nvPr/>
        </p:nvSpPr>
        <p:spPr>
          <a:xfrm rot="5400000">
            <a:off x="5817403" y="3391575"/>
            <a:ext cx="397931" cy="1116248"/>
          </a:xfrm>
          <a:prstGeom prst="chevron">
            <a:avLst>
              <a:gd name="adj" fmla="val 55544"/>
            </a:avLst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Прямоугольник 63">
            <a:extLst>
              <a:ext uri="{FF2B5EF4-FFF2-40B4-BE49-F238E27FC236}">
                <a16:creationId xmlns:a16="http://schemas.microsoft.com/office/drawing/2014/main" xmlns="" id="{B3AD2AE4-3D6C-4106-B093-252D4324E176}"/>
              </a:ext>
            </a:extLst>
          </p:cNvPr>
          <p:cNvSpPr/>
          <p:nvPr/>
        </p:nvSpPr>
        <p:spPr>
          <a:xfrm>
            <a:off x="248708" y="1468211"/>
            <a:ext cx="11705826" cy="1955990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endParaRPr lang="ru-RU" sz="160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F9327F9-8EC0-4950-8A1B-CB3215598F2C}"/>
              </a:ext>
            </a:extLst>
          </p:cNvPr>
          <p:cNvGrpSpPr/>
          <p:nvPr/>
        </p:nvGrpSpPr>
        <p:grpSpPr>
          <a:xfrm>
            <a:off x="3778849" y="1558048"/>
            <a:ext cx="1908000" cy="1659404"/>
            <a:chOff x="9866400" y="1558048"/>
            <a:chExt cx="1908000" cy="1659404"/>
          </a:xfrm>
        </p:grpSpPr>
        <p:sp>
          <p:nvSpPr>
            <p:cNvPr id="39" name="Rectangle 75">
              <a:extLst>
                <a:ext uri="{FF2B5EF4-FFF2-40B4-BE49-F238E27FC236}">
                  <a16:creationId xmlns:a16="http://schemas.microsoft.com/office/drawing/2014/main" xmlns="" id="{297BD6F6-CB88-44C2-A533-135BEC0F525F}"/>
                </a:ext>
              </a:extLst>
            </p:cNvPr>
            <p:cNvSpPr/>
            <p:nvPr/>
          </p:nvSpPr>
          <p:spPr>
            <a:xfrm>
              <a:off x="11083540" y="2730725"/>
              <a:ext cx="352639" cy="2777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4" name="Group 80">
              <a:extLst>
                <a:ext uri="{FF2B5EF4-FFF2-40B4-BE49-F238E27FC236}">
                  <a16:creationId xmlns:a16="http://schemas.microsoft.com/office/drawing/2014/main" xmlns="" id="{616CFF4E-FD6B-4EFF-877B-D1CC3E0D0381}"/>
                </a:ext>
              </a:extLst>
            </p:cNvPr>
            <p:cNvGrpSpPr/>
            <p:nvPr/>
          </p:nvGrpSpPr>
          <p:grpSpPr>
            <a:xfrm>
              <a:off x="9911018" y="1719661"/>
              <a:ext cx="1732587" cy="1311150"/>
              <a:chOff x="1547664" y="1995686"/>
              <a:chExt cx="2664296" cy="2016224"/>
            </a:xfrm>
          </p:grpSpPr>
          <p:grpSp>
            <p:nvGrpSpPr>
              <p:cNvPr id="51" name="Group 87">
                <a:extLst>
                  <a:ext uri="{FF2B5EF4-FFF2-40B4-BE49-F238E27FC236}">
                    <a16:creationId xmlns:a16="http://schemas.microsoft.com/office/drawing/2014/main" xmlns="" id="{82C43289-981B-4348-976A-F7B8FB4D66CE}"/>
                  </a:ext>
                </a:extLst>
              </p:cNvPr>
              <p:cNvGrpSpPr/>
              <p:nvPr/>
            </p:nvGrpSpPr>
            <p:grpSpPr>
              <a:xfrm>
                <a:off x="1547664" y="1995686"/>
                <a:ext cx="2664296" cy="2016224"/>
                <a:chOff x="1547664" y="1995686"/>
                <a:chExt cx="2664296" cy="2016224"/>
              </a:xfrm>
            </p:grpSpPr>
            <p:cxnSp>
              <p:nvCxnSpPr>
                <p:cNvPr id="60" name="Straight Arrow Connector 96">
                  <a:extLst>
                    <a:ext uri="{FF2B5EF4-FFF2-40B4-BE49-F238E27FC236}">
                      <a16:creationId xmlns:a16="http://schemas.microsoft.com/office/drawing/2014/main" xmlns="" id="{309EB58D-CAEB-4F45-B8AA-DA14D1F36A28}"/>
                    </a:ext>
                  </a:extLst>
                </p:cNvPr>
                <p:cNvCxnSpPr/>
                <p:nvPr/>
              </p:nvCxnSpPr>
              <p:spPr>
                <a:xfrm flipV="1">
                  <a:off x="1547664" y="1995686"/>
                  <a:ext cx="0" cy="201622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97">
                  <a:extLst>
                    <a:ext uri="{FF2B5EF4-FFF2-40B4-BE49-F238E27FC236}">
                      <a16:creationId xmlns:a16="http://schemas.microsoft.com/office/drawing/2014/main" xmlns="" id="{37177A1D-E6D5-42BE-89CC-D901F18D08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7664" y="4011910"/>
                  <a:ext cx="266429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88">
                <a:extLst>
                  <a:ext uri="{FF2B5EF4-FFF2-40B4-BE49-F238E27FC236}">
                    <a16:creationId xmlns:a16="http://schemas.microsoft.com/office/drawing/2014/main" xmlns="" id="{758843D1-8901-43C2-926C-152CE2590943}"/>
                  </a:ext>
                </a:extLst>
              </p:cNvPr>
              <p:cNvCxnSpPr/>
              <p:nvPr/>
            </p:nvCxnSpPr>
            <p:spPr>
              <a:xfrm>
                <a:off x="1547664" y="2650378"/>
                <a:ext cx="59406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89">
                <a:extLst>
                  <a:ext uri="{FF2B5EF4-FFF2-40B4-BE49-F238E27FC236}">
                    <a16:creationId xmlns:a16="http://schemas.microsoft.com/office/drawing/2014/main" xmlns="" id="{14EBD6D5-1D82-4CC5-96D2-D901E3D8A7A1}"/>
                  </a:ext>
                </a:extLst>
              </p:cNvPr>
              <p:cNvCxnSpPr/>
              <p:nvPr/>
            </p:nvCxnSpPr>
            <p:spPr>
              <a:xfrm>
                <a:off x="2141730" y="3043993"/>
                <a:ext cx="59406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90">
                <a:extLst>
                  <a:ext uri="{FF2B5EF4-FFF2-40B4-BE49-F238E27FC236}">
                    <a16:creationId xmlns:a16="http://schemas.microsoft.com/office/drawing/2014/main" xmlns="" id="{96252774-2A6B-46E1-BAF7-FACA1AE87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1730" y="2650378"/>
                <a:ext cx="0" cy="393615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91">
                <a:extLst>
                  <a:ext uri="{FF2B5EF4-FFF2-40B4-BE49-F238E27FC236}">
                    <a16:creationId xmlns:a16="http://schemas.microsoft.com/office/drawing/2014/main" xmlns="" id="{E2456F82-A114-4E41-B745-B2A87CCCC1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2341" y="2283720"/>
                <a:ext cx="0" cy="760273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92">
                <a:extLst>
                  <a:ext uri="{FF2B5EF4-FFF2-40B4-BE49-F238E27FC236}">
                    <a16:creationId xmlns:a16="http://schemas.microsoft.com/office/drawing/2014/main" xmlns="" id="{F4FAAEC7-DE63-423C-8AA3-3A762AA216A7}"/>
                  </a:ext>
                </a:extLst>
              </p:cNvPr>
              <p:cNvCxnSpPr/>
              <p:nvPr/>
            </p:nvCxnSpPr>
            <p:spPr>
              <a:xfrm>
                <a:off x="2735796" y="2283718"/>
                <a:ext cx="59406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93">
                <a:extLst>
                  <a:ext uri="{FF2B5EF4-FFF2-40B4-BE49-F238E27FC236}">
                    <a16:creationId xmlns:a16="http://schemas.microsoft.com/office/drawing/2014/main" xmlns="" id="{C76FB94D-F8B4-496A-8D48-2F5FAA5D27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29862" y="2287093"/>
                <a:ext cx="0" cy="1227381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94">
                <a:extLst>
                  <a:ext uri="{FF2B5EF4-FFF2-40B4-BE49-F238E27FC236}">
                    <a16:creationId xmlns:a16="http://schemas.microsoft.com/office/drawing/2014/main" xmlns="" id="{33E501B2-1FE6-493B-B07D-4F5EA4068E0D}"/>
                  </a:ext>
                </a:extLst>
              </p:cNvPr>
              <p:cNvCxnSpPr/>
              <p:nvPr/>
            </p:nvCxnSpPr>
            <p:spPr>
              <a:xfrm>
                <a:off x="3329862" y="3514474"/>
                <a:ext cx="59406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95">
                <a:extLst>
                  <a:ext uri="{FF2B5EF4-FFF2-40B4-BE49-F238E27FC236}">
                    <a16:creationId xmlns:a16="http://schemas.microsoft.com/office/drawing/2014/main" xmlns="" id="{AF07DF05-71F3-4FE8-BF33-DF102EBAFB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3928" y="3514474"/>
                <a:ext cx="0" cy="494062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81">
              <a:extLst>
                <a:ext uri="{FF2B5EF4-FFF2-40B4-BE49-F238E27FC236}">
                  <a16:creationId xmlns:a16="http://schemas.microsoft.com/office/drawing/2014/main" xmlns="" id="{6045B694-23F3-430D-BF00-AA5A8075424E}"/>
                </a:ext>
              </a:extLst>
            </p:cNvPr>
            <p:cNvSpPr/>
            <p:nvPr/>
          </p:nvSpPr>
          <p:spPr>
            <a:xfrm>
              <a:off x="11396832" y="3033227"/>
              <a:ext cx="377568" cy="1801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kern="0" dirty="0"/>
                <a:t>weeks</a:t>
              </a:r>
              <a:endParaRPr lang="en-US" sz="1200" dirty="0"/>
            </a:p>
          </p:txBody>
        </p:sp>
        <p:sp>
          <p:nvSpPr>
            <p:cNvPr id="46" name="Rectangle 82">
              <a:extLst>
                <a:ext uri="{FF2B5EF4-FFF2-40B4-BE49-F238E27FC236}">
                  <a16:creationId xmlns:a16="http://schemas.microsoft.com/office/drawing/2014/main" xmlns="" id="{B3E1AF42-C711-4AE7-8D64-6FC8003DDA7D}"/>
                </a:ext>
              </a:extLst>
            </p:cNvPr>
            <p:cNvSpPr/>
            <p:nvPr/>
          </p:nvSpPr>
          <p:spPr>
            <a:xfrm>
              <a:off x="9866400" y="3037320"/>
              <a:ext cx="175337" cy="1801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200" kern="0" dirty="0"/>
                <a:t>0</a:t>
              </a:r>
              <a:endParaRPr lang="en-US" sz="1200" dirty="0"/>
            </a:p>
          </p:txBody>
        </p:sp>
        <p:sp>
          <p:nvSpPr>
            <p:cNvPr id="47" name="Rectangle 83">
              <a:extLst>
                <a:ext uri="{FF2B5EF4-FFF2-40B4-BE49-F238E27FC236}">
                  <a16:creationId xmlns:a16="http://schemas.microsoft.com/office/drawing/2014/main" xmlns="" id="{DB442CD2-CD69-4254-B6DD-69DA27FDC3E5}"/>
                </a:ext>
              </a:extLst>
            </p:cNvPr>
            <p:cNvSpPr/>
            <p:nvPr/>
          </p:nvSpPr>
          <p:spPr>
            <a:xfrm>
              <a:off x="10215562" y="3037320"/>
              <a:ext cx="163553" cy="18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kern="0" dirty="0"/>
                <a:t>1</a:t>
              </a:r>
              <a:endParaRPr lang="en-US" sz="1200" dirty="0"/>
            </a:p>
          </p:txBody>
        </p:sp>
        <p:sp>
          <p:nvSpPr>
            <p:cNvPr id="48" name="Rectangle 84">
              <a:extLst>
                <a:ext uri="{FF2B5EF4-FFF2-40B4-BE49-F238E27FC236}">
                  <a16:creationId xmlns:a16="http://schemas.microsoft.com/office/drawing/2014/main" xmlns="" id="{118CB86E-4387-4812-B73A-07F9638D1542}"/>
                </a:ext>
              </a:extLst>
            </p:cNvPr>
            <p:cNvSpPr/>
            <p:nvPr/>
          </p:nvSpPr>
          <p:spPr>
            <a:xfrm>
              <a:off x="10599635" y="3035567"/>
              <a:ext cx="163553" cy="18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kern="0" dirty="0"/>
                <a:t>2</a:t>
              </a:r>
              <a:endParaRPr lang="en-US" sz="1200" dirty="0"/>
            </a:p>
          </p:txBody>
        </p:sp>
        <p:sp>
          <p:nvSpPr>
            <p:cNvPr id="49" name="Rectangle 85">
              <a:extLst>
                <a:ext uri="{FF2B5EF4-FFF2-40B4-BE49-F238E27FC236}">
                  <a16:creationId xmlns:a16="http://schemas.microsoft.com/office/drawing/2014/main" xmlns="" id="{640D7294-0BDB-4096-8990-7FE4208C7CFE}"/>
                </a:ext>
              </a:extLst>
            </p:cNvPr>
            <p:cNvSpPr/>
            <p:nvPr/>
          </p:nvSpPr>
          <p:spPr>
            <a:xfrm>
              <a:off x="10990853" y="3035283"/>
              <a:ext cx="163553" cy="18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kern="0" dirty="0"/>
                <a:t>3</a:t>
              </a:r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86">
                  <a:extLst>
                    <a:ext uri="{FF2B5EF4-FFF2-40B4-BE49-F238E27FC236}">
                      <a16:creationId xmlns:a16="http://schemas.microsoft.com/office/drawing/2014/main" xmlns="" id="{372B93DD-0C64-409C-910E-978D250FEC94}"/>
                    </a:ext>
                  </a:extLst>
                </p:cNvPr>
                <p:cNvSpPr/>
                <p:nvPr/>
              </p:nvSpPr>
              <p:spPr>
                <a:xfrm>
                  <a:off x="9911018" y="1558048"/>
                  <a:ext cx="558451" cy="1801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200" dirty="0"/>
                    <a:t>,</a:t>
                  </a:r>
                  <a:r>
                    <a:rPr lang="en-US" sz="1200" kern="0" dirty="0"/>
                    <a:t> </a:t>
                  </a:r>
                  <a14:m>
                    <m:oMath xmlns:m="http://schemas.openxmlformats.org/officeDocument/2006/math"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sz="12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1200" i="1" ker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0" name="Rectangle 86">
                  <a:extLst>
                    <a:ext uri="{FF2B5EF4-FFF2-40B4-BE49-F238E27FC236}">
                      <a16:creationId xmlns:a16="http://schemas.microsoft.com/office/drawing/2014/main" id="{372B93DD-0C64-409C-910E-978D250FE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1018" y="1558048"/>
                  <a:ext cx="558451" cy="180132"/>
                </a:xfrm>
                <a:prstGeom prst="rect">
                  <a:avLst/>
                </a:prstGeom>
                <a:blipFill>
                  <a:blip r:embed="rId8"/>
                  <a:stretch>
                    <a:fillRect t="-3448" r="-47253" b="-8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77">
              <a:extLst>
                <a:ext uri="{FF2B5EF4-FFF2-40B4-BE49-F238E27FC236}">
                  <a16:creationId xmlns:a16="http://schemas.microsoft.com/office/drawing/2014/main" xmlns="" id="{6C4B3B70-B67D-41E5-A0E1-42A1FE3C72CC}"/>
                </a:ext>
              </a:extLst>
            </p:cNvPr>
            <p:cNvSpPr/>
            <p:nvPr/>
          </p:nvSpPr>
          <p:spPr>
            <a:xfrm>
              <a:off x="9930956" y="2169431"/>
              <a:ext cx="344739" cy="8390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Rectangle 78">
              <a:extLst>
                <a:ext uri="{FF2B5EF4-FFF2-40B4-BE49-F238E27FC236}">
                  <a16:creationId xmlns:a16="http://schemas.microsoft.com/office/drawing/2014/main" xmlns="" id="{323175AC-8680-422E-B904-CDD808ED1313}"/>
                </a:ext>
              </a:extLst>
            </p:cNvPr>
            <p:cNvSpPr/>
            <p:nvPr/>
          </p:nvSpPr>
          <p:spPr>
            <a:xfrm>
              <a:off x="10311932" y="2427682"/>
              <a:ext cx="356674" cy="5813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79">
              <a:extLst>
                <a:ext uri="{FF2B5EF4-FFF2-40B4-BE49-F238E27FC236}">
                  <a16:creationId xmlns:a16="http://schemas.microsoft.com/office/drawing/2014/main" xmlns="" id="{DF10FEF0-677A-4439-B3EA-9DD6EF2685EC}"/>
                </a:ext>
              </a:extLst>
            </p:cNvPr>
            <p:cNvSpPr/>
            <p:nvPr/>
          </p:nvSpPr>
          <p:spPr>
            <a:xfrm>
              <a:off x="10705152" y="1931577"/>
              <a:ext cx="343566" cy="107688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17">
                <a:extLst>
                  <a:ext uri="{FF2B5EF4-FFF2-40B4-BE49-F238E27FC236}">
                    <a16:creationId xmlns:a16="http://schemas.microsoft.com/office/drawing/2014/main" xmlns="" id="{C95684F6-44AD-4E6F-8E76-34AF9EB2FB89}"/>
                  </a:ext>
                </a:extLst>
              </p:cNvPr>
              <p:cNvSpPr/>
              <p:nvPr/>
            </p:nvSpPr>
            <p:spPr>
              <a:xfrm>
                <a:off x="358936" y="1549143"/>
                <a:ext cx="3291840" cy="1779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</a:pPr>
                <a:r>
                  <a:rPr lang="en-US" sz="1400" b="1" kern="0" dirty="0"/>
                  <a:t>Strategy </a:t>
                </a:r>
                <a:r>
                  <a:rPr lang="ru-RU" sz="1400" b="1" kern="0" dirty="0"/>
                  <a:t>1</a:t>
                </a:r>
                <a:r>
                  <a:rPr lang="en-US" sz="1400" b="1" kern="0" dirty="0"/>
                  <a:t> – short-term deposits</a:t>
                </a:r>
                <a:endParaRPr lang="ru-RU" sz="1400" b="1" kern="0" dirty="0"/>
              </a:p>
              <a:p>
                <a:pPr marL="227013" lvl="1" indent="-227013"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US" sz="1400" kern="0" dirty="0"/>
                  <a:t>Amount of funds equal to </a:t>
                </a:r>
                <a14:m>
                  <m:oMath xmlns:m="http://schemas.openxmlformats.org/officeDocument/2006/math">
                    <m:r>
                      <a:rPr lang="en-US" sz="1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400" i="1" ker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kern="0" dirty="0"/>
                  <a:t> can be raised by taking a new portfolio of short-term deposits every period </a:t>
                </a:r>
                <a14:m>
                  <m:oMath xmlns:m="http://schemas.openxmlformats.org/officeDocument/2006/math">
                    <m:r>
                      <a:rPr lang="en-US" sz="1400" ker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400" kern="0" dirty="0"/>
              </a:p>
              <a:p>
                <a:pPr marL="227013" lvl="1" indent="-227013"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US" sz="1400" kern="0" dirty="0"/>
                  <a:t>Short-term deposits are cheaper, but mature quick and so have to be rolled over</a:t>
                </a:r>
              </a:p>
            </p:txBody>
          </p:sp>
        </mc:Choice>
        <mc:Fallback xmlns="">
          <p:sp>
            <p:nvSpPr>
              <p:cNvPr id="62" name="Прямоугольник 17">
                <a:extLst>
                  <a:ext uri="{FF2B5EF4-FFF2-40B4-BE49-F238E27FC236}">
                    <a16:creationId xmlns:a16="http://schemas.microsoft.com/office/drawing/2014/main" id="{C95684F6-44AD-4E6F-8E76-34AF9EB2F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36" y="1549143"/>
                <a:ext cx="3291840" cy="1779461"/>
              </a:xfrm>
              <a:prstGeom prst="rect">
                <a:avLst/>
              </a:prstGeom>
              <a:blipFill>
                <a:blip r:embed="rId9"/>
                <a:stretch>
                  <a:fillRect l="-556" t="-685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/>
              <p:cNvSpPr/>
              <p:nvPr/>
            </p:nvSpPr>
            <p:spPr>
              <a:xfrm>
                <a:off x="6421637" y="1544749"/>
                <a:ext cx="3291840" cy="1856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</a:pPr>
                <a:r>
                  <a:rPr lang="en-US" sz="1400" b="1" kern="0" dirty="0"/>
                  <a:t>Strategy </a:t>
                </a:r>
                <a:r>
                  <a:rPr lang="ru-RU" sz="1400" b="1" kern="0" dirty="0"/>
                  <a:t>2</a:t>
                </a:r>
                <a:r>
                  <a:rPr lang="en-US" sz="1400" b="1" kern="0" dirty="0"/>
                  <a:t> – long-term deposits</a:t>
                </a:r>
                <a:endParaRPr lang="ru-RU" sz="1400" b="1" kern="0" dirty="0"/>
              </a:p>
              <a:p>
                <a:pPr marL="227013" lvl="1" indent="-227013"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US" sz="1400" kern="0" dirty="0"/>
                  <a:t>Another strategy is to initially take such long-term deposits that will certainly meet all expected liquidity needs </a:t>
                </a:r>
                <a14:m>
                  <m:oMath xmlns:m="http://schemas.openxmlformats.org/officeDocument/2006/math">
                    <m:r>
                      <a:rPr lang="en-US" sz="1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400" i="1" ker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1400" kern="0" dirty="0"/>
                  <a:t> </a:t>
                </a:r>
                <a:endParaRPr lang="en-US" sz="1400" kern="0" dirty="0"/>
              </a:p>
              <a:p>
                <a:pPr marL="227013" lvl="1" indent="-227013"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US" sz="1400" kern="0" dirty="0"/>
                  <a:t>Long-term deposits are more expensive</a:t>
                </a:r>
              </a:p>
              <a:p>
                <a:pPr marL="227013" lvl="1" indent="-227013"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</a:pPr>
                <a:r>
                  <a:rPr lang="en-US" sz="1400" kern="0" dirty="0"/>
                  <a:t>Excessive funds can be reinvested through money market</a:t>
                </a:r>
                <a:endParaRPr lang="ru-RU" sz="1400" kern="0" dirty="0"/>
              </a:p>
            </p:txBody>
          </p:sp>
        </mc:Choice>
        <mc:Fallback xmlns="">
          <p:sp>
            <p:nvSpPr>
              <p:cNvPr id="64" name="Прямоугольник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637" y="1544749"/>
                <a:ext cx="3291840" cy="1856406"/>
              </a:xfrm>
              <a:prstGeom prst="rect">
                <a:avLst/>
              </a:prstGeom>
              <a:blipFill>
                <a:blip r:embed="rId10"/>
                <a:stretch>
                  <a:fillRect l="-556" t="-328" r="-1296" b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F6EDE24F-0312-4E35-B4B0-73B1550E3A0A}"/>
              </a:ext>
            </a:extLst>
          </p:cNvPr>
          <p:cNvGrpSpPr/>
          <p:nvPr/>
        </p:nvGrpSpPr>
        <p:grpSpPr>
          <a:xfrm>
            <a:off x="9841569" y="1557381"/>
            <a:ext cx="1908000" cy="1653054"/>
            <a:chOff x="3745552" y="4215925"/>
            <a:chExt cx="1908000" cy="1653054"/>
          </a:xfrm>
        </p:grpSpPr>
        <p:sp>
          <p:nvSpPr>
            <p:cNvPr id="69" name="Rectangle 191">
              <a:extLst>
                <a:ext uri="{FF2B5EF4-FFF2-40B4-BE49-F238E27FC236}">
                  <a16:creationId xmlns:a16="http://schemas.microsoft.com/office/drawing/2014/main" xmlns="" id="{81F293C4-63A3-4716-9A29-B0BFDC9DFE20}"/>
                </a:ext>
              </a:extLst>
            </p:cNvPr>
            <p:cNvSpPr/>
            <p:nvPr/>
          </p:nvSpPr>
          <p:spPr>
            <a:xfrm>
              <a:off x="3817717" y="4580722"/>
              <a:ext cx="1109230" cy="76448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189">
              <a:extLst>
                <a:ext uri="{FF2B5EF4-FFF2-40B4-BE49-F238E27FC236}">
                  <a16:creationId xmlns:a16="http://schemas.microsoft.com/office/drawing/2014/main" xmlns="" id="{E34D61CA-30A4-4D4D-9BDB-07E5341C3312}"/>
                </a:ext>
              </a:extLst>
            </p:cNvPr>
            <p:cNvSpPr/>
            <p:nvPr/>
          </p:nvSpPr>
          <p:spPr>
            <a:xfrm>
              <a:off x="3817718" y="5382252"/>
              <a:ext cx="1495550" cy="2777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192">
              <a:extLst>
                <a:ext uri="{FF2B5EF4-FFF2-40B4-BE49-F238E27FC236}">
                  <a16:creationId xmlns:a16="http://schemas.microsoft.com/office/drawing/2014/main" xmlns="" id="{FB8FFBAD-2DFD-47C3-B013-4BA7C02937E0}"/>
                </a:ext>
              </a:extLst>
            </p:cNvPr>
            <p:cNvGrpSpPr/>
            <p:nvPr/>
          </p:nvGrpSpPr>
          <p:grpSpPr>
            <a:xfrm>
              <a:off x="3790170" y="4371188"/>
              <a:ext cx="1732587" cy="1311150"/>
              <a:chOff x="1547664" y="1995686"/>
              <a:chExt cx="2664296" cy="2016224"/>
            </a:xfrm>
          </p:grpSpPr>
          <p:grpSp>
            <p:nvGrpSpPr>
              <p:cNvPr id="77" name="Group 199">
                <a:extLst>
                  <a:ext uri="{FF2B5EF4-FFF2-40B4-BE49-F238E27FC236}">
                    <a16:creationId xmlns:a16="http://schemas.microsoft.com/office/drawing/2014/main" xmlns="" id="{41D0DC03-C3EE-4564-B636-E42FC1EDF0A7}"/>
                  </a:ext>
                </a:extLst>
              </p:cNvPr>
              <p:cNvGrpSpPr/>
              <p:nvPr/>
            </p:nvGrpSpPr>
            <p:grpSpPr>
              <a:xfrm>
                <a:off x="1547664" y="1995686"/>
                <a:ext cx="2664296" cy="2016224"/>
                <a:chOff x="1547664" y="1995686"/>
                <a:chExt cx="2664296" cy="2016224"/>
              </a:xfrm>
            </p:grpSpPr>
            <p:cxnSp>
              <p:nvCxnSpPr>
                <p:cNvPr id="86" name="Straight Arrow Connector 208">
                  <a:extLst>
                    <a:ext uri="{FF2B5EF4-FFF2-40B4-BE49-F238E27FC236}">
                      <a16:creationId xmlns:a16="http://schemas.microsoft.com/office/drawing/2014/main" xmlns="" id="{DF7C4883-2AA6-4E37-91AC-F3BAFCC1791A}"/>
                    </a:ext>
                  </a:extLst>
                </p:cNvPr>
                <p:cNvCxnSpPr/>
                <p:nvPr/>
              </p:nvCxnSpPr>
              <p:spPr>
                <a:xfrm flipV="1">
                  <a:off x="1547664" y="1995686"/>
                  <a:ext cx="0" cy="201622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209">
                  <a:extLst>
                    <a:ext uri="{FF2B5EF4-FFF2-40B4-BE49-F238E27FC236}">
                      <a16:creationId xmlns:a16="http://schemas.microsoft.com/office/drawing/2014/main" xmlns="" id="{488B7A5C-7B82-4D9D-8941-573CB4471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7664" y="4011910"/>
                  <a:ext cx="266429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Connector 200">
                <a:extLst>
                  <a:ext uri="{FF2B5EF4-FFF2-40B4-BE49-F238E27FC236}">
                    <a16:creationId xmlns:a16="http://schemas.microsoft.com/office/drawing/2014/main" xmlns="" id="{3CC03F0E-4148-4F01-8A18-F2FEFFF0C8C3}"/>
                  </a:ext>
                </a:extLst>
              </p:cNvPr>
              <p:cNvCxnSpPr/>
              <p:nvPr/>
            </p:nvCxnSpPr>
            <p:spPr>
              <a:xfrm>
                <a:off x="1547664" y="2650378"/>
                <a:ext cx="59406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201">
                <a:extLst>
                  <a:ext uri="{FF2B5EF4-FFF2-40B4-BE49-F238E27FC236}">
                    <a16:creationId xmlns:a16="http://schemas.microsoft.com/office/drawing/2014/main" xmlns="" id="{630E2351-EB87-4287-9D25-8EAE1D1C1778}"/>
                  </a:ext>
                </a:extLst>
              </p:cNvPr>
              <p:cNvCxnSpPr/>
              <p:nvPr/>
            </p:nvCxnSpPr>
            <p:spPr>
              <a:xfrm>
                <a:off x="2141730" y="3043993"/>
                <a:ext cx="59406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202">
                <a:extLst>
                  <a:ext uri="{FF2B5EF4-FFF2-40B4-BE49-F238E27FC236}">
                    <a16:creationId xmlns:a16="http://schemas.microsoft.com/office/drawing/2014/main" xmlns="" id="{4F8FC40F-E789-46C3-B2DE-F7A53ADEB1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1730" y="2650378"/>
                <a:ext cx="0" cy="393615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203">
                <a:extLst>
                  <a:ext uri="{FF2B5EF4-FFF2-40B4-BE49-F238E27FC236}">
                    <a16:creationId xmlns:a16="http://schemas.microsoft.com/office/drawing/2014/main" xmlns="" id="{ABAD1204-C002-499B-8BA4-387E994765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2341" y="2283720"/>
                <a:ext cx="0" cy="760273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204">
                <a:extLst>
                  <a:ext uri="{FF2B5EF4-FFF2-40B4-BE49-F238E27FC236}">
                    <a16:creationId xmlns:a16="http://schemas.microsoft.com/office/drawing/2014/main" xmlns="" id="{87F46187-124C-4690-8308-E9E81EF987AA}"/>
                  </a:ext>
                </a:extLst>
              </p:cNvPr>
              <p:cNvCxnSpPr/>
              <p:nvPr/>
            </p:nvCxnSpPr>
            <p:spPr>
              <a:xfrm>
                <a:off x="2735796" y="2283718"/>
                <a:ext cx="59406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205">
                <a:extLst>
                  <a:ext uri="{FF2B5EF4-FFF2-40B4-BE49-F238E27FC236}">
                    <a16:creationId xmlns:a16="http://schemas.microsoft.com/office/drawing/2014/main" xmlns="" id="{DF820131-9F87-4E5A-A78A-07D70699E8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29862" y="2287093"/>
                <a:ext cx="0" cy="1227381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206">
                <a:extLst>
                  <a:ext uri="{FF2B5EF4-FFF2-40B4-BE49-F238E27FC236}">
                    <a16:creationId xmlns:a16="http://schemas.microsoft.com/office/drawing/2014/main" xmlns="" id="{28480DDA-E3CB-447C-9D24-11E5FCEB7C7E}"/>
                  </a:ext>
                </a:extLst>
              </p:cNvPr>
              <p:cNvCxnSpPr/>
              <p:nvPr/>
            </p:nvCxnSpPr>
            <p:spPr>
              <a:xfrm>
                <a:off x="3329862" y="3514474"/>
                <a:ext cx="59406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207">
                <a:extLst>
                  <a:ext uri="{FF2B5EF4-FFF2-40B4-BE49-F238E27FC236}">
                    <a16:creationId xmlns:a16="http://schemas.microsoft.com/office/drawing/2014/main" xmlns="" id="{CE937E57-E12E-4CF1-B827-4119FE3B02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3928" y="3514474"/>
                <a:ext cx="0" cy="494062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193">
              <a:extLst>
                <a:ext uri="{FF2B5EF4-FFF2-40B4-BE49-F238E27FC236}">
                  <a16:creationId xmlns:a16="http://schemas.microsoft.com/office/drawing/2014/main" xmlns="" id="{A2DA81E2-46E4-4EDB-BBB9-02FFDAEF8580}"/>
                </a:ext>
              </a:extLst>
            </p:cNvPr>
            <p:cNvSpPr/>
            <p:nvPr/>
          </p:nvSpPr>
          <p:spPr>
            <a:xfrm>
              <a:off x="5275984" y="5684754"/>
              <a:ext cx="377568" cy="1801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kern="0" dirty="0"/>
                <a:t>weeks</a:t>
              </a:r>
              <a:endParaRPr lang="en-US" sz="1200" dirty="0"/>
            </a:p>
          </p:txBody>
        </p:sp>
        <p:sp>
          <p:nvSpPr>
            <p:cNvPr id="72" name="Rectangle 194">
              <a:extLst>
                <a:ext uri="{FF2B5EF4-FFF2-40B4-BE49-F238E27FC236}">
                  <a16:creationId xmlns:a16="http://schemas.microsoft.com/office/drawing/2014/main" xmlns="" id="{D2D16384-0635-4C6A-8D21-C6BBE2015792}"/>
                </a:ext>
              </a:extLst>
            </p:cNvPr>
            <p:cNvSpPr/>
            <p:nvPr/>
          </p:nvSpPr>
          <p:spPr>
            <a:xfrm>
              <a:off x="3745552" y="5688847"/>
              <a:ext cx="175337" cy="1801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200" kern="0" dirty="0"/>
                <a:t>0</a:t>
              </a:r>
              <a:endParaRPr lang="en-US" sz="1200" dirty="0"/>
            </a:p>
          </p:txBody>
        </p:sp>
        <p:sp>
          <p:nvSpPr>
            <p:cNvPr id="73" name="Rectangle 195">
              <a:extLst>
                <a:ext uri="{FF2B5EF4-FFF2-40B4-BE49-F238E27FC236}">
                  <a16:creationId xmlns:a16="http://schemas.microsoft.com/office/drawing/2014/main" xmlns="" id="{B1DA97D7-3E9B-495A-9FD2-1C13FDC6D59A}"/>
                </a:ext>
              </a:extLst>
            </p:cNvPr>
            <p:cNvSpPr/>
            <p:nvPr/>
          </p:nvSpPr>
          <p:spPr>
            <a:xfrm>
              <a:off x="4094714" y="5688847"/>
              <a:ext cx="163553" cy="18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kern="0" dirty="0"/>
                <a:t>1</a:t>
              </a:r>
              <a:endParaRPr lang="en-US" sz="1200" dirty="0"/>
            </a:p>
          </p:txBody>
        </p:sp>
        <p:sp>
          <p:nvSpPr>
            <p:cNvPr id="74" name="Rectangle 196">
              <a:extLst>
                <a:ext uri="{FF2B5EF4-FFF2-40B4-BE49-F238E27FC236}">
                  <a16:creationId xmlns:a16="http://schemas.microsoft.com/office/drawing/2014/main" xmlns="" id="{D96D2969-69D7-4856-ABB7-E161D15A4E04}"/>
                </a:ext>
              </a:extLst>
            </p:cNvPr>
            <p:cNvSpPr/>
            <p:nvPr/>
          </p:nvSpPr>
          <p:spPr>
            <a:xfrm>
              <a:off x="4478787" y="5687094"/>
              <a:ext cx="163553" cy="18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kern="0" dirty="0"/>
                <a:t>2</a:t>
              </a:r>
              <a:endParaRPr lang="en-US" sz="1200" dirty="0"/>
            </a:p>
          </p:txBody>
        </p:sp>
        <p:sp>
          <p:nvSpPr>
            <p:cNvPr id="75" name="Rectangle 197">
              <a:extLst>
                <a:ext uri="{FF2B5EF4-FFF2-40B4-BE49-F238E27FC236}">
                  <a16:creationId xmlns:a16="http://schemas.microsoft.com/office/drawing/2014/main" xmlns="" id="{39DAFFEA-1A16-46EA-9FEE-7D5F6921DE67}"/>
                </a:ext>
              </a:extLst>
            </p:cNvPr>
            <p:cNvSpPr/>
            <p:nvPr/>
          </p:nvSpPr>
          <p:spPr>
            <a:xfrm>
              <a:off x="4870005" y="5686810"/>
              <a:ext cx="163553" cy="18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kern="0" dirty="0"/>
                <a:t>3</a:t>
              </a:r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198">
                  <a:extLst>
                    <a:ext uri="{FF2B5EF4-FFF2-40B4-BE49-F238E27FC236}">
                      <a16:creationId xmlns:a16="http://schemas.microsoft.com/office/drawing/2014/main" xmlns="" id="{29C10637-7AA3-4A51-AA15-9FCD9DA6C190}"/>
                    </a:ext>
                  </a:extLst>
                </p:cNvPr>
                <p:cNvSpPr/>
                <p:nvPr/>
              </p:nvSpPr>
              <p:spPr>
                <a:xfrm>
                  <a:off x="3790170" y="4215925"/>
                  <a:ext cx="586596" cy="1801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ker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200" dirty="0"/>
                          <m:t>,</m:t>
                        </m:r>
                        <m:r>
                          <m:rPr>
                            <m:nor/>
                          </m:rPr>
                          <a:rPr lang="en-US" sz="1200" kern="0" dirty="0"/>
                          <m:t> 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ru-RU" sz="1200" i="1" ker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1200" i="1" ker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6" name="Rectangle 198">
                  <a:extLst>
                    <a:ext uri="{FF2B5EF4-FFF2-40B4-BE49-F238E27FC236}">
                      <a16:creationId xmlns:a16="http://schemas.microsoft.com/office/drawing/2014/main" id="{29C10637-7AA3-4A51-AA15-9FCD9DA6C1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170" y="4215925"/>
                  <a:ext cx="586596" cy="180132"/>
                </a:xfrm>
                <a:prstGeom prst="rect">
                  <a:avLst/>
                </a:prstGeom>
                <a:blipFill>
                  <a:blip r:embed="rId11"/>
                  <a:stretch>
                    <a:fillRect r="-39583" b="-689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Прямоугольник 63">
            <a:extLst>
              <a:ext uri="{FF2B5EF4-FFF2-40B4-BE49-F238E27FC236}">
                <a16:creationId xmlns:a16="http://schemas.microsoft.com/office/drawing/2014/main" xmlns="" id="{A7451803-F6F0-41A1-9F90-10E9DA82826F}"/>
              </a:ext>
            </a:extLst>
          </p:cNvPr>
          <p:cNvSpPr/>
          <p:nvPr/>
        </p:nvSpPr>
        <p:spPr>
          <a:xfrm>
            <a:off x="3056465" y="4461248"/>
            <a:ext cx="5952067" cy="1964951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endParaRPr lang="ru-RU" sz="1600">
              <a:solidFill>
                <a:schemeClr val="tx1"/>
              </a:solidFill>
            </a:endParaRPr>
          </a:p>
        </p:txBody>
      </p:sp>
      <p:sp>
        <p:nvSpPr>
          <p:cNvPr id="65" name="Прямоугольник 17">
            <a:extLst>
              <a:ext uri="{FF2B5EF4-FFF2-40B4-BE49-F238E27FC236}">
                <a16:creationId xmlns:a16="http://schemas.microsoft.com/office/drawing/2014/main" xmlns="" id="{C95684F6-44AD-4E6F-8E76-34AF9EB2FB89}"/>
              </a:ext>
            </a:extLst>
          </p:cNvPr>
          <p:cNvSpPr/>
          <p:nvPr/>
        </p:nvSpPr>
        <p:spPr>
          <a:xfrm>
            <a:off x="3208865" y="4525999"/>
            <a:ext cx="34253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</a:pPr>
            <a:r>
              <a:rPr lang="en-US" sz="1400" b="1" kern="0" dirty="0"/>
              <a:t>Optimal strategy</a:t>
            </a:r>
            <a:endParaRPr lang="ru-RU" sz="1400" b="1" kern="0" dirty="0"/>
          </a:p>
          <a:p>
            <a:pPr marL="227013" lvl="1" indent="-227013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kern="0" dirty="0"/>
              <a:t>Optimal strategy that minimizes total cost of portfolio while fulfilling liquidity constraints is some superposition of strategy 1 and strategy 2</a:t>
            </a:r>
          </a:p>
          <a:p>
            <a:pPr marL="227013" lvl="1" indent="-227013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kern="0" dirty="0"/>
              <a:t>Relative weights of two strategies depend on market conditions</a:t>
            </a:r>
            <a:endParaRPr lang="ru-RU" sz="1400" kern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D42BB05-CD90-42DD-A9F3-DD1F779CB229}"/>
              </a:ext>
            </a:extLst>
          </p:cNvPr>
          <p:cNvGrpSpPr/>
          <p:nvPr/>
        </p:nvGrpSpPr>
        <p:grpSpPr>
          <a:xfrm>
            <a:off x="6810723" y="4546748"/>
            <a:ext cx="1908000" cy="1659404"/>
            <a:chOff x="9884126" y="4216547"/>
            <a:chExt cx="1908000" cy="1659404"/>
          </a:xfrm>
        </p:grpSpPr>
        <p:sp>
          <p:nvSpPr>
            <p:cNvPr id="89" name="Rectangle 259">
              <a:extLst>
                <a:ext uri="{FF2B5EF4-FFF2-40B4-BE49-F238E27FC236}">
                  <a16:creationId xmlns:a16="http://schemas.microsoft.com/office/drawing/2014/main" xmlns="" id="{10742655-4E47-4A0E-9AE2-9763B8CEF31E}"/>
                </a:ext>
              </a:extLst>
            </p:cNvPr>
            <p:cNvSpPr/>
            <p:nvPr/>
          </p:nvSpPr>
          <p:spPr>
            <a:xfrm>
              <a:off x="9952058" y="5389224"/>
              <a:ext cx="1499782" cy="2777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4" name="Group 264">
              <a:extLst>
                <a:ext uri="{FF2B5EF4-FFF2-40B4-BE49-F238E27FC236}">
                  <a16:creationId xmlns:a16="http://schemas.microsoft.com/office/drawing/2014/main" xmlns="" id="{D7114603-9203-47A8-8EAF-D98F3D58C31D}"/>
                </a:ext>
              </a:extLst>
            </p:cNvPr>
            <p:cNvGrpSpPr/>
            <p:nvPr/>
          </p:nvGrpSpPr>
          <p:grpSpPr>
            <a:xfrm>
              <a:off x="9928744" y="4378160"/>
              <a:ext cx="1732587" cy="1311150"/>
              <a:chOff x="1547664" y="1995686"/>
              <a:chExt cx="2664296" cy="2016224"/>
            </a:xfrm>
          </p:grpSpPr>
          <p:grpSp>
            <p:nvGrpSpPr>
              <p:cNvPr id="101" name="Group 271">
                <a:extLst>
                  <a:ext uri="{FF2B5EF4-FFF2-40B4-BE49-F238E27FC236}">
                    <a16:creationId xmlns:a16="http://schemas.microsoft.com/office/drawing/2014/main" xmlns="" id="{2DE8FA6B-ED5B-4D1E-9B4E-F9CF675D09E7}"/>
                  </a:ext>
                </a:extLst>
              </p:cNvPr>
              <p:cNvGrpSpPr/>
              <p:nvPr/>
            </p:nvGrpSpPr>
            <p:grpSpPr>
              <a:xfrm>
                <a:off x="1547664" y="1995686"/>
                <a:ext cx="2664296" cy="2016224"/>
                <a:chOff x="1547664" y="1995686"/>
                <a:chExt cx="2664296" cy="2016224"/>
              </a:xfrm>
            </p:grpSpPr>
            <p:cxnSp>
              <p:nvCxnSpPr>
                <p:cNvPr id="110" name="Straight Arrow Connector 280">
                  <a:extLst>
                    <a:ext uri="{FF2B5EF4-FFF2-40B4-BE49-F238E27FC236}">
                      <a16:creationId xmlns:a16="http://schemas.microsoft.com/office/drawing/2014/main" xmlns="" id="{D1DA2DED-3EAD-460F-BDDA-B5123A073D34}"/>
                    </a:ext>
                  </a:extLst>
                </p:cNvPr>
                <p:cNvCxnSpPr/>
                <p:nvPr/>
              </p:nvCxnSpPr>
              <p:spPr>
                <a:xfrm flipV="1">
                  <a:off x="1547664" y="1995686"/>
                  <a:ext cx="0" cy="201622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281">
                  <a:extLst>
                    <a:ext uri="{FF2B5EF4-FFF2-40B4-BE49-F238E27FC236}">
                      <a16:creationId xmlns:a16="http://schemas.microsoft.com/office/drawing/2014/main" xmlns="" id="{CF407442-A01E-487F-83EC-572A78DC0F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7664" y="4011910"/>
                  <a:ext cx="266429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Straight Connector 272">
                <a:extLst>
                  <a:ext uri="{FF2B5EF4-FFF2-40B4-BE49-F238E27FC236}">
                    <a16:creationId xmlns:a16="http://schemas.microsoft.com/office/drawing/2014/main" xmlns="" id="{3C75A924-9386-40E0-BDA7-DDE8E54AA5F6}"/>
                  </a:ext>
                </a:extLst>
              </p:cNvPr>
              <p:cNvCxnSpPr/>
              <p:nvPr/>
            </p:nvCxnSpPr>
            <p:spPr>
              <a:xfrm>
                <a:off x="1547664" y="2650378"/>
                <a:ext cx="59406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273">
                <a:extLst>
                  <a:ext uri="{FF2B5EF4-FFF2-40B4-BE49-F238E27FC236}">
                    <a16:creationId xmlns:a16="http://schemas.microsoft.com/office/drawing/2014/main" xmlns="" id="{0B365E95-C677-431C-9015-DEB8896A621D}"/>
                  </a:ext>
                </a:extLst>
              </p:cNvPr>
              <p:cNvCxnSpPr/>
              <p:nvPr/>
            </p:nvCxnSpPr>
            <p:spPr>
              <a:xfrm>
                <a:off x="2141730" y="3043993"/>
                <a:ext cx="59406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274">
                <a:extLst>
                  <a:ext uri="{FF2B5EF4-FFF2-40B4-BE49-F238E27FC236}">
                    <a16:creationId xmlns:a16="http://schemas.microsoft.com/office/drawing/2014/main" xmlns="" id="{15B9EDBA-05D0-4BA8-894D-920188AB2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1730" y="2650378"/>
                <a:ext cx="0" cy="393615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275">
                <a:extLst>
                  <a:ext uri="{FF2B5EF4-FFF2-40B4-BE49-F238E27FC236}">
                    <a16:creationId xmlns:a16="http://schemas.microsoft.com/office/drawing/2014/main" xmlns="" id="{DF8A9693-B1DA-4CA5-8E3B-7A83D843BE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2341" y="2283720"/>
                <a:ext cx="0" cy="760273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276">
                <a:extLst>
                  <a:ext uri="{FF2B5EF4-FFF2-40B4-BE49-F238E27FC236}">
                    <a16:creationId xmlns:a16="http://schemas.microsoft.com/office/drawing/2014/main" xmlns="" id="{70D7BBA1-EBA9-4A02-B9B2-50826BCDC492}"/>
                  </a:ext>
                </a:extLst>
              </p:cNvPr>
              <p:cNvCxnSpPr/>
              <p:nvPr/>
            </p:nvCxnSpPr>
            <p:spPr>
              <a:xfrm>
                <a:off x="2735796" y="2283718"/>
                <a:ext cx="59406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277">
                <a:extLst>
                  <a:ext uri="{FF2B5EF4-FFF2-40B4-BE49-F238E27FC236}">
                    <a16:creationId xmlns:a16="http://schemas.microsoft.com/office/drawing/2014/main" xmlns="" id="{8E237706-CA21-4DB4-BF69-3B44A5647E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29862" y="2287093"/>
                <a:ext cx="0" cy="1227381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278">
                <a:extLst>
                  <a:ext uri="{FF2B5EF4-FFF2-40B4-BE49-F238E27FC236}">
                    <a16:creationId xmlns:a16="http://schemas.microsoft.com/office/drawing/2014/main" xmlns="" id="{23FE757E-0CF9-4169-ABB8-57EF320410F9}"/>
                  </a:ext>
                </a:extLst>
              </p:cNvPr>
              <p:cNvCxnSpPr/>
              <p:nvPr/>
            </p:nvCxnSpPr>
            <p:spPr>
              <a:xfrm>
                <a:off x="3329862" y="3514474"/>
                <a:ext cx="59406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279">
                <a:extLst>
                  <a:ext uri="{FF2B5EF4-FFF2-40B4-BE49-F238E27FC236}">
                    <a16:creationId xmlns:a16="http://schemas.microsoft.com/office/drawing/2014/main" xmlns="" id="{5BFD9E3F-5C98-44A5-A8A8-D9C9C4D92B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3928" y="3514474"/>
                <a:ext cx="0" cy="494062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5" name="Rectangle 265">
              <a:extLst>
                <a:ext uri="{FF2B5EF4-FFF2-40B4-BE49-F238E27FC236}">
                  <a16:creationId xmlns:a16="http://schemas.microsoft.com/office/drawing/2014/main" xmlns="" id="{CA5B555E-C197-4BCE-AB8E-8C78DC1448E5}"/>
                </a:ext>
              </a:extLst>
            </p:cNvPr>
            <p:cNvSpPr/>
            <p:nvPr/>
          </p:nvSpPr>
          <p:spPr>
            <a:xfrm>
              <a:off x="11414558" y="5691726"/>
              <a:ext cx="377568" cy="1801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kern="0" dirty="0"/>
                <a:t>weeks</a:t>
              </a:r>
              <a:endParaRPr lang="en-US" sz="1200" dirty="0"/>
            </a:p>
          </p:txBody>
        </p:sp>
        <p:sp>
          <p:nvSpPr>
            <p:cNvPr id="96" name="Rectangle 266">
              <a:extLst>
                <a:ext uri="{FF2B5EF4-FFF2-40B4-BE49-F238E27FC236}">
                  <a16:creationId xmlns:a16="http://schemas.microsoft.com/office/drawing/2014/main" xmlns="" id="{A3FDF9B7-4218-4AF6-847C-783C7901C782}"/>
                </a:ext>
              </a:extLst>
            </p:cNvPr>
            <p:cNvSpPr/>
            <p:nvPr/>
          </p:nvSpPr>
          <p:spPr>
            <a:xfrm>
              <a:off x="9884126" y="5695819"/>
              <a:ext cx="175337" cy="1801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200" kern="0" dirty="0"/>
                <a:t>0</a:t>
              </a:r>
              <a:endParaRPr lang="en-US" sz="1200" dirty="0"/>
            </a:p>
          </p:txBody>
        </p:sp>
        <p:sp>
          <p:nvSpPr>
            <p:cNvPr id="97" name="Rectangle 267">
              <a:extLst>
                <a:ext uri="{FF2B5EF4-FFF2-40B4-BE49-F238E27FC236}">
                  <a16:creationId xmlns:a16="http://schemas.microsoft.com/office/drawing/2014/main" xmlns="" id="{36B96769-CCA4-401E-B12F-E26AC127819A}"/>
                </a:ext>
              </a:extLst>
            </p:cNvPr>
            <p:cNvSpPr/>
            <p:nvPr/>
          </p:nvSpPr>
          <p:spPr>
            <a:xfrm>
              <a:off x="10233288" y="5695819"/>
              <a:ext cx="163553" cy="18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kern="0" dirty="0"/>
                <a:t>1</a:t>
              </a:r>
              <a:endParaRPr lang="en-US" sz="1200" dirty="0"/>
            </a:p>
          </p:txBody>
        </p:sp>
        <p:sp>
          <p:nvSpPr>
            <p:cNvPr id="98" name="Rectangle 268">
              <a:extLst>
                <a:ext uri="{FF2B5EF4-FFF2-40B4-BE49-F238E27FC236}">
                  <a16:creationId xmlns:a16="http://schemas.microsoft.com/office/drawing/2014/main" xmlns="" id="{8EE0E26D-2772-4E2F-A3F9-86AB2E79AE1B}"/>
                </a:ext>
              </a:extLst>
            </p:cNvPr>
            <p:cNvSpPr/>
            <p:nvPr/>
          </p:nvSpPr>
          <p:spPr>
            <a:xfrm>
              <a:off x="10617361" y="5694066"/>
              <a:ext cx="163553" cy="18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kern="0" dirty="0"/>
                <a:t>2</a:t>
              </a:r>
              <a:endParaRPr lang="en-US" sz="1200" dirty="0"/>
            </a:p>
          </p:txBody>
        </p:sp>
        <p:sp>
          <p:nvSpPr>
            <p:cNvPr id="99" name="Rectangle 269">
              <a:extLst>
                <a:ext uri="{FF2B5EF4-FFF2-40B4-BE49-F238E27FC236}">
                  <a16:creationId xmlns:a16="http://schemas.microsoft.com/office/drawing/2014/main" xmlns="" id="{C990A517-08A9-4881-B117-E1DAE69E736D}"/>
                </a:ext>
              </a:extLst>
            </p:cNvPr>
            <p:cNvSpPr/>
            <p:nvPr/>
          </p:nvSpPr>
          <p:spPr>
            <a:xfrm>
              <a:off x="11008579" y="5693782"/>
              <a:ext cx="163553" cy="1801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kern="0" dirty="0"/>
                <a:t>3</a:t>
              </a:r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270">
                  <a:extLst>
                    <a:ext uri="{FF2B5EF4-FFF2-40B4-BE49-F238E27FC236}">
                      <a16:creationId xmlns:a16="http://schemas.microsoft.com/office/drawing/2014/main" xmlns="" id="{CE34F583-203C-48AA-A599-5FBEE3747FD4}"/>
                    </a:ext>
                  </a:extLst>
                </p:cNvPr>
                <p:cNvSpPr/>
                <p:nvPr/>
              </p:nvSpPr>
              <p:spPr>
                <a:xfrm>
                  <a:off x="9928744" y="4216547"/>
                  <a:ext cx="586596" cy="1801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ker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200" dirty="0"/>
                          <m:t>,</m:t>
                        </m:r>
                        <m:r>
                          <m:rPr>
                            <m:nor/>
                          </m:rPr>
                          <a:rPr lang="en-US" sz="1200" kern="0" dirty="0"/>
                          <m:t> 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ru-RU" sz="1200" i="1" ker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ker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1200" i="1" ker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0" name="Rectangle 270">
                  <a:extLst>
                    <a:ext uri="{FF2B5EF4-FFF2-40B4-BE49-F238E27FC236}">
                      <a16:creationId xmlns:a16="http://schemas.microsoft.com/office/drawing/2014/main" id="{CE34F583-203C-48AA-A599-5FBEE3747F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8744" y="4216547"/>
                  <a:ext cx="586596" cy="180132"/>
                </a:xfrm>
                <a:prstGeom prst="rect">
                  <a:avLst/>
                </a:prstGeom>
                <a:blipFill>
                  <a:blip r:embed="rId11"/>
                  <a:stretch>
                    <a:fillRect r="-39583" b="-689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Rectangle 261">
              <a:extLst>
                <a:ext uri="{FF2B5EF4-FFF2-40B4-BE49-F238E27FC236}">
                  <a16:creationId xmlns:a16="http://schemas.microsoft.com/office/drawing/2014/main" xmlns="" id="{D0459F66-3A9D-476A-8287-1EBE0F1C2FA8}"/>
                </a:ext>
              </a:extLst>
            </p:cNvPr>
            <p:cNvSpPr/>
            <p:nvPr/>
          </p:nvSpPr>
          <p:spPr>
            <a:xfrm>
              <a:off x="9950006" y="4827104"/>
              <a:ext cx="345480" cy="2261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Rectangle 262">
              <a:extLst>
                <a:ext uri="{FF2B5EF4-FFF2-40B4-BE49-F238E27FC236}">
                  <a16:creationId xmlns:a16="http://schemas.microsoft.com/office/drawing/2014/main" xmlns="" id="{64435724-A7B6-456E-B550-E488649A0328}"/>
                </a:ext>
              </a:extLst>
            </p:cNvPr>
            <p:cNvSpPr/>
            <p:nvPr/>
          </p:nvSpPr>
          <p:spPr>
            <a:xfrm>
              <a:off x="9950006" y="5091729"/>
              <a:ext cx="1116438" cy="25980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Rectangle 263">
              <a:extLst>
                <a:ext uri="{FF2B5EF4-FFF2-40B4-BE49-F238E27FC236}">
                  <a16:creationId xmlns:a16="http://schemas.microsoft.com/office/drawing/2014/main" xmlns="" id="{CFB943DE-91B4-4824-938A-0CFD9822D942}"/>
                </a:ext>
              </a:extLst>
            </p:cNvPr>
            <p:cNvSpPr/>
            <p:nvPr/>
          </p:nvSpPr>
          <p:spPr>
            <a:xfrm>
              <a:off x="10722878" y="4589043"/>
              <a:ext cx="343566" cy="4641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93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16"/>
            <a:ext cx="12207508" cy="1101843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636588" y="203820"/>
            <a:ext cx="6552852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Fedra Sans Pro Book" charset="0"/>
                <a:ea typeface="Fedra Sans Pro Book" charset="0"/>
                <a:cs typeface="Fedra Sans Pro Book" charset="0"/>
              </a:rPr>
              <a:t>Pricing of deposits as an optimal control problem</a:t>
            </a:r>
            <a:endParaRPr lang="ru-RU" sz="1600" dirty="0">
              <a:latin typeface="Fedra Sans Pro Book" charset="0"/>
              <a:ea typeface="Fedra Sans Pro Book" charset="0"/>
              <a:cs typeface="Fedra Sans Pro Book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78479"/>
            <a:ext cx="2089298" cy="77067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8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Прямоугольник 66"/>
              <p:cNvSpPr/>
              <p:nvPr/>
            </p:nvSpPr>
            <p:spPr>
              <a:xfrm>
                <a:off x="901984" y="1395047"/>
                <a:ext cx="1014953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ctr"/>
                <a:r>
                  <a:rPr lang="en-US" sz="1600" dirty="0"/>
                  <a:t>Optimal control problem setup for managing portfolio of deposits with maturity terms</a:t>
                </a:r>
                <a14:m>
                  <m:oMath xmlns:m="http://schemas.openxmlformats.org/officeDocument/2006/math">
                    <m:r>
                      <a:rPr lang="en-US" sz="1600" dirty="0">
                        <a:latin typeface="Cambria Math"/>
                      </a:rPr>
                      <m:t> </m:t>
                    </m:r>
                    <m:r>
                      <a:rPr lang="en-US" sz="1600" dirty="0">
                        <a:latin typeface="Cambria Math"/>
                      </a:rPr>
                      <m:t>𝜃</m:t>
                    </m:r>
                    <m:r>
                      <a:rPr lang="en-US" sz="1600" dirty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6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dirty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/>
                  <a:t>during a </a:t>
                </a:r>
                <a14:m>
                  <m:oMath xmlns:m="http://schemas.openxmlformats.org/officeDocument/2006/math">
                    <m:r>
                      <a:rPr lang="en-US" sz="1600" b="0" i="1" kern="0" dirty="0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–</a:t>
                </a:r>
                <a:r>
                  <a:rPr lang="en-US" sz="1600" dirty="0"/>
                  <a:t>day period</a:t>
                </a:r>
                <a:endParaRPr lang="ru-RU" sz="1600" dirty="0"/>
              </a:p>
            </p:txBody>
          </p:sp>
        </mc:Choice>
        <mc:Fallback xmlns="">
          <p:sp>
            <p:nvSpPr>
              <p:cNvPr id="67" name="Прямоугольник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4" y="1395047"/>
                <a:ext cx="10149539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Прямоугольник 45"/>
          <p:cNvSpPr/>
          <p:nvPr/>
        </p:nvSpPr>
        <p:spPr>
          <a:xfrm>
            <a:off x="1585352" y="2397236"/>
            <a:ext cx="831425" cy="499721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endParaRPr lang="ru-RU" sz="160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1016316" y="1980729"/>
            <a:ext cx="285375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kern="0" dirty="0">
                <a:solidFill>
                  <a:schemeClr val="accent2">
                    <a:lumMod val="75000"/>
                  </a:schemeClr>
                </a:solidFill>
              </a:rPr>
              <a:t>Discounted financial result for day t</a:t>
            </a:r>
            <a:endParaRPr lang="ru-RU" sz="13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1883803" y="3190754"/>
            <a:ext cx="108164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kern="0" dirty="0">
                <a:solidFill>
                  <a:schemeClr val="accent2">
                    <a:lumMod val="75000"/>
                  </a:schemeClr>
                </a:solidFill>
              </a:rPr>
              <a:t>Interest expense</a:t>
            </a:r>
            <a:endParaRPr lang="ru-RU" sz="130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3467522" y="3190754"/>
            <a:ext cx="182787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kern="0" dirty="0">
                <a:solidFill>
                  <a:schemeClr val="accent2">
                    <a:lumMod val="75000"/>
                  </a:schemeClr>
                </a:solidFill>
              </a:rPr>
              <a:t>Reinvestment income due to excess liquidity</a:t>
            </a:r>
            <a:endParaRPr lang="ru-RU" sz="130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610350" y="3190754"/>
            <a:ext cx="167259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kern="0" dirty="0">
                <a:solidFill>
                  <a:schemeClr val="accent2">
                    <a:lumMod val="75000"/>
                  </a:schemeClr>
                </a:solidFill>
              </a:rPr>
              <a:t>Borrowing cost due to liquidity shortage </a:t>
            </a:r>
            <a:endParaRPr lang="ru-RU" sz="130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9837236" y="3190754"/>
            <a:ext cx="100013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kern="0">
                <a:solidFill>
                  <a:schemeClr val="accent2">
                    <a:lumMod val="75000"/>
                  </a:schemeClr>
                </a:solidFill>
              </a:rPr>
              <a:t>Risk-norm </a:t>
            </a:r>
            <a:r>
              <a:rPr lang="en-US" sz="1300" kern="0" dirty="0">
                <a:solidFill>
                  <a:schemeClr val="accent2">
                    <a:lumMod val="75000"/>
                  </a:schemeClr>
                </a:solidFill>
              </a:rPr>
              <a:t>constraints</a:t>
            </a:r>
            <a:endParaRPr lang="ru-RU" sz="130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4711699" y="4952387"/>
            <a:ext cx="161709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kern="0" dirty="0">
                <a:solidFill>
                  <a:schemeClr val="accent2">
                    <a:lumMod val="75000"/>
                  </a:schemeClr>
                </a:solidFill>
              </a:rPr>
              <a:t>Dynamics of portfolio volume</a:t>
            </a:r>
            <a:endParaRPr lang="ru-RU" sz="130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7632699" y="4954681"/>
            <a:ext cx="244203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kern="0" dirty="0">
                <a:solidFill>
                  <a:schemeClr val="accent2">
                    <a:lumMod val="75000"/>
                  </a:schemeClr>
                </a:solidFill>
              </a:rPr>
              <a:t>Dynamics of portfolio weighted-average interest rate</a:t>
            </a:r>
            <a:endParaRPr lang="ru-RU" sz="130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1799053" y="4954681"/>
            <a:ext cx="164264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kern="0" dirty="0">
                <a:solidFill>
                  <a:schemeClr val="accent2">
                    <a:lumMod val="75000"/>
                  </a:schemeClr>
                </a:solidFill>
              </a:rPr>
              <a:t>Deposits daily addition volume</a:t>
            </a:r>
            <a:endParaRPr lang="ru-RU" sz="130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4852973" y="1980729"/>
            <a:ext cx="58320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kern="0" dirty="0">
                <a:solidFill>
                  <a:schemeClr val="accent2">
                    <a:lumMod val="75000"/>
                  </a:schemeClr>
                </a:solidFill>
              </a:rPr>
              <a:t>Interest rate constraints based on the model applicability range</a:t>
            </a:r>
            <a:endParaRPr lang="ru-RU" sz="130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7">
                <a:extLst>
                  <a:ext uri="{FF2B5EF4-FFF2-40B4-BE49-F238E27FC236}">
                    <a16:creationId xmlns:a16="http://schemas.microsoft.com/office/drawing/2014/main" xmlns="" id="{FB035A7F-7B0A-4930-BE56-9A2F5E11AD12}"/>
                  </a:ext>
                </a:extLst>
              </p:cNvPr>
              <p:cNvSpPr/>
              <p:nvPr/>
            </p:nvSpPr>
            <p:spPr>
              <a:xfrm>
                <a:off x="1128143" y="2234550"/>
                <a:ext cx="2099742" cy="784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b="0" i="1" kern="0" dirty="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kern="0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b="0" i="1" kern="0" dirty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600" b="0" i="1" kern="0" dirty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l-GR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6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6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16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b="0" i="1" kern="0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US" sz="1600" b="0" i="1" kern="0" smtClean="0">
                              <a:latin typeface="Cambria Math"/>
                            </a:rPr>
                            <m:t>𝑚𝑎𝑥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B035A7F-7B0A-4930-BE56-9A2F5E11A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143" y="2234550"/>
                <a:ext cx="2099742" cy="78470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4711699" y="5485521"/>
            <a:ext cx="1752601" cy="699378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endParaRPr lang="ru-RU" sz="1600">
              <a:solidFill>
                <a:schemeClr val="tx1"/>
              </a:solidFill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7632700" y="5484006"/>
            <a:ext cx="3067050" cy="700893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endParaRPr lang="ru-RU" sz="160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1799053" y="5485521"/>
            <a:ext cx="1642648" cy="699378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endParaRPr lang="ru-RU" sz="1600"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4852972" y="2397237"/>
            <a:ext cx="5846778" cy="499721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endParaRPr lang="ru-RU" sz="160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883802" y="3728141"/>
            <a:ext cx="1361346" cy="972000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endParaRPr lang="ru-RU" sz="160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467522" y="3728141"/>
            <a:ext cx="2861270" cy="972000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endParaRPr lang="ru-RU" sz="1600">
              <a:solidFill>
                <a:schemeClr val="tx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6610350" y="3728141"/>
            <a:ext cx="2883986" cy="972000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endParaRPr lang="ru-RU" sz="1600">
              <a:solidFill>
                <a:schemeClr val="tx1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9837235" y="3728141"/>
            <a:ext cx="862515" cy="972000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endParaRPr lang="ru-RU" sz="1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832194" y="2449281"/>
                <a:ext cx="5881290" cy="375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kern="0" dirty="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600" i="1" kern="0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en-US" sz="1600" i="1" ker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0" i="1" kern="0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sz="1600" i="1" ker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kern="0" smtClean="0">
                              <a:latin typeface="Cambria Math"/>
                              <a:ea typeface="Cambria Math"/>
                            </a:rPr>
                            <m:t>𝑙𝑜𝑤𝑒𝑟</m:t>
                          </m:r>
                          <m:r>
                            <a:rPr lang="en-US" sz="1600" b="0" i="1" kern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600" b="0" i="1" kern="0" smtClean="0">
                              <a:latin typeface="Cambria Math"/>
                              <a:ea typeface="Cambria Math"/>
                            </a:rPr>
                            <m:t>𝑏𝑜𝑢𝑛𝑑</m:t>
                          </m:r>
                        </m:sub>
                      </m:sSub>
                      <m:r>
                        <a:rPr lang="en-US" sz="1600" b="0" i="1" kern="0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600" b="0" i="1" kern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kern="0" smtClean="0">
                              <a:latin typeface="Cambria Math"/>
                              <a:ea typeface="Cambria Math"/>
                            </a:rPr>
                            <m:t>𝑢𝑝𝑝𝑒𝑟</m:t>
                          </m:r>
                          <m:r>
                            <a:rPr lang="en-US" sz="1600" b="0" i="1" kern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600" b="0" i="1" kern="0" smtClean="0">
                              <a:latin typeface="Cambria Math"/>
                              <a:ea typeface="Cambria Math"/>
                            </a:rPr>
                            <m:t>𝑏𝑜𝑢𝑛𝑑</m:t>
                          </m:r>
                        </m:sub>
                      </m:sSub>
                      <m:r>
                        <a:rPr lang="en-US" sz="1600" b="0" i="1" kern="0" smtClean="0">
                          <a:latin typeface="Cambria Math"/>
                          <a:ea typeface="Cambria Math"/>
                        </a:rPr>
                        <m:t>]</m:t>
                      </m:r>
                      <m:r>
                        <a:rPr lang="en-US" sz="1600" b="0" i="0" kern="0" smtClean="0">
                          <a:latin typeface="Cambria Math"/>
                          <a:ea typeface="Cambria Math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 kern="0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kern="0" dirty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1600" i="1" kern="0" dirty="0"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 kern="0" dirty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 kern="0"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sz="1600" i="1" kern="0" dirty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1600" i="1" ker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600" i="1" kern="0">
                              <a:latin typeface="Cambria Math"/>
                              <a:ea typeface="Cambria Math"/>
                            </a:rPr>
                            <m:t>𝑑𝑒𝑙𝑡𝑎</m:t>
                          </m:r>
                          <m:r>
                            <a:rPr lang="en-US" sz="1600" i="1" ker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600" i="1" kern="0">
                              <a:latin typeface="Cambria Math"/>
                              <a:ea typeface="Cambria Math"/>
                            </a:rPr>
                            <m:t>𝑏𝑜𝑢𝑛𝑑</m:t>
                          </m:r>
                        </m:sub>
                      </m:sSub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94" y="2449281"/>
                <a:ext cx="5881290" cy="375167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6">
                <a:extLst>
                  <a:ext uri="{FF2B5EF4-FFF2-40B4-BE49-F238E27FC236}">
                    <a16:creationId xmlns:a16="http://schemas.microsoft.com/office/drawing/2014/main" xmlns="" id="{F6EBA438-8D03-4B85-995F-8F63FA96FEDA}"/>
                  </a:ext>
                </a:extLst>
              </p:cNvPr>
              <p:cNvSpPr/>
              <p:nvPr/>
            </p:nvSpPr>
            <p:spPr>
              <a:xfrm>
                <a:off x="1151578" y="3694165"/>
                <a:ext cx="10030772" cy="1012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kern="0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i="1" kern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 kern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1600" i="1" kern="0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l-GR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̃"/>
                              <m:ctrlPr>
                                <a:rPr lang="en-US" sz="1600" i="1" ker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600" i="1" ker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ker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 ker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 ker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600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600" b="0" i="1" kern="0" dirty="0" smtClean="0">
                              <a:latin typeface="Cambria Math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kern="0" smtClean="0">
                              <a:latin typeface="Cambria Math"/>
                            </a:rPr>
                            <m:t>  </m:t>
                          </m:r>
                        </m:e>
                      </m:nary>
                      <m:sSub>
                        <m:sSubPr>
                          <m:ctrlPr>
                            <a:rPr lang="en-US" sz="1600" i="1" kern="0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ru-RU" sz="1600" i="1" kern="0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ru-RU" sz="1600" i="1" kern="0" dirty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600" i="1" kern="0" dirty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1600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sz="1600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 ker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ker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600" i="1" ker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i="1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 kern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sz="1600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 ker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1600" i="1" ker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 ker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1600" i="1" ker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nary>
                            </m:e>
                          </m:d>
                        </m:e>
                      </m:d>
                      <m:r>
                        <a:rPr lang="en-US" sz="1600" b="0" i="1" kern="0" smtClean="0">
                          <a:latin typeface="Cambria Math"/>
                        </a:rPr>
                        <m:t>  </m:t>
                      </m:r>
                      <m:r>
                        <a:rPr lang="en-US" sz="1600" i="1" ker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kern="0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600" i="1" kern="0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ru-RU" sz="1600" i="1" kern="0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ru-RU" sz="1600" i="1" kern="0" dirty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600" i="1" ker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ker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kern="0" dirty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1600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sz="1600" i="1" kern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 ker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ker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600" i="1" ker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i="1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 kern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600" b="0" i="1" kern="0" dirty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d>
                      <m:r>
                        <a:rPr lang="en-US" sz="1600" b="0" i="1" kern="0" smtClean="0">
                          <a:latin typeface="Cambria Math"/>
                        </a:rPr>
                        <m:t>   </m:t>
                      </m:r>
                      <m:r>
                        <a:rPr lang="en-US" sz="1600" i="1" ker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kern="0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sz="1600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600" i="1" ker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600" i="1" ker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6">
                <a:extLst>
                  <a:ext uri="{FF2B5EF4-FFF2-40B4-BE49-F238E27FC236}">
                    <a16:creationId xmlns:a16="http://schemas.microsoft.com/office/drawing/2014/main" id="{F6EBA438-8D03-4B85-995F-8F63FA96FE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578" y="3694165"/>
                <a:ext cx="10030772" cy="10120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3">
                <a:extLst>
                  <a:ext uri="{FF2B5EF4-FFF2-40B4-BE49-F238E27FC236}">
                    <a16:creationId xmlns:a16="http://schemas.microsoft.com/office/drawing/2014/main" xmlns="" id="{0C9D9588-7D4E-4384-B6B2-5E91F75D5026}"/>
                  </a:ext>
                </a:extLst>
              </p:cNvPr>
              <p:cNvSpPr/>
              <p:nvPr/>
            </p:nvSpPr>
            <p:spPr>
              <a:xfrm>
                <a:off x="4041146" y="5629614"/>
                <a:ext cx="2508507" cy="383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kern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600" b="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kern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600" b="0" i="1" kern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 ker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sz="1600" b="0" i="1" kern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en-US" sz="16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 ker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ru-RU" sz="1600" kern="0" dirty="0"/>
              </a:p>
            </p:txBody>
          </p:sp>
        </mc:Choice>
        <mc:Fallback xmlns="">
          <p:sp>
            <p:nvSpPr>
              <p:cNvPr id="58" name="Rectangl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C9D9588-7D4E-4384-B6B2-5E91F75D50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146" y="5629614"/>
                <a:ext cx="2508507" cy="38356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12">
                <a:extLst>
                  <a:ext uri="{FF2B5EF4-FFF2-40B4-BE49-F238E27FC236}">
                    <a16:creationId xmlns:a16="http://schemas.microsoft.com/office/drawing/2014/main" xmlns="" id="{DD768286-09CA-4DD5-AFB1-9627B93BBA9D}"/>
                  </a:ext>
                </a:extLst>
              </p:cNvPr>
              <p:cNvSpPr/>
              <p:nvPr/>
            </p:nvSpPr>
            <p:spPr>
              <a:xfrm>
                <a:off x="6991403" y="5464956"/>
                <a:ext cx="3697551" cy="674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600" i="1" kern="0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r>
                        <a:rPr lang="en-US" sz="1600" b="0" i="1" kern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1600" i="1" ker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r>
                        <a:rPr lang="en-US" sz="16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600" b="0" i="1" kern="0" dirty="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ru-RU" sz="1600" b="0" i="1" kern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6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600" i="1" ker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den>
                      </m:f>
                      <m:r>
                        <a:rPr lang="en-US" sz="1600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ker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6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600" b="0" i="1" kern="0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 ker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16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kern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Rectangle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D768286-09CA-4DD5-AFB1-9627B93BB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403" y="5464956"/>
                <a:ext cx="3697551" cy="67415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3">
                <a:extLst>
                  <a:ext uri="{FF2B5EF4-FFF2-40B4-BE49-F238E27FC236}">
                    <a16:creationId xmlns:a16="http://schemas.microsoft.com/office/drawing/2014/main" xmlns="" id="{0C9D9588-7D4E-4384-B6B2-5E91F75D5026}"/>
                  </a:ext>
                </a:extLst>
              </p:cNvPr>
              <p:cNvSpPr/>
              <p:nvPr/>
            </p:nvSpPr>
            <p:spPr>
              <a:xfrm>
                <a:off x="1118646" y="5609676"/>
                <a:ext cx="2377574" cy="403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kern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 ker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sz="1600" i="1" kern="0">
                              <a:latin typeface="Cambria Math"/>
                            </a:rPr>
                            <m:t>𝑖𝑛</m:t>
                          </m:r>
                        </m:sup>
                      </m:sSubSup>
                      <m:r>
                        <a:rPr lang="en-US" sz="1600" i="1" ker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ker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 ker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 kern="0">
                              <a:latin typeface="Cambria Math"/>
                            </a:rPr>
                            <m:t>𝑙𝑎𝑠𝑡𝑖𝑐𝑖𝑡𝑦</m:t>
                          </m:r>
                        </m:sup>
                      </m:sSubSup>
                      <m:r>
                        <a:rPr lang="en-US" sz="1600" i="1" ker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 kern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kern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 kern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600" i="1" ker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kern="0" smtClean="0">
                          <a:latin typeface="Cambria Math"/>
                        </a:rPr>
                        <m:t>…</m:t>
                      </m:r>
                      <m:r>
                        <a:rPr lang="en-US" sz="1600" i="1" ker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kern="0" dirty="0"/>
              </a:p>
            </p:txBody>
          </p:sp>
        </mc:Choice>
        <mc:Fallback xmlns="">
          <p:sp>
            <p:nvSpPr>
              <p:cNvPr id="65" name="Rectangl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C9D9588-7D4E-4384-B6B2-5E91F75D50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646" y="5609676"/>
                <a:ext cx="2377574" cy="403572"/>
              </a:xfrm>
              <a:prstGeom prst="rect">
                <a:avLst/>
              </a:prstGeom>
              <a:blipFill rotWithShape="1">
                <a:blip r:embed="rId1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0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16"/>
            <a:ext cx="12207508" cy="1101843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636588" y="203820"/>
            <a:ext cx="6552852" cy="74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Fedra Sans Pro Book" charset="0"/>
                <a:ea typeface="Fedra Sans Pro Book" charset="0"/>
                <a:cs typeface="Fedra Sans Pro Book" charset="0"/>
              </a:rPr>
              <a:t>Elasticity model of deposits daily addition volume</a:t>
            </a:r>
            <a:endParaRPr lang="ru-RU" sz="1600" dirty="0">
              <a:latin typeface="Fedra Sans Pro Book" charset="0"/>
              <a:ea typeface="Fedra Sans Pro Book" charset="0"/>
              <a:cs typeface="Fedra Sans Pro Book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78479"/>
            <a:ext cx="2089298" cy="770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 bwMode="auto">
              <a:xfrm>
                <a:off x="555838" y="1562734"/>
                <a:ext cx="3780000" cy="1962151"/>
              </a:xfrm>
              <a:prstGeom prst="rect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1800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b="1" dirty="0"/>
                  <a:t>Inputs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kern="0" dirty="0">
                    <a:ea typeface="Cambria Math" panose="02040503050406030204" pitchFamily="18" charset="0"/>
                  </a:rPr>
                  <a:t>–</a:t>
                </a:r>
                <a:r>
                  <a:rPr lang="en-US" sz="1600" dirty="0"/>
                  <a:t> interest rate for term </a:t>
                </a:r>
                <a14:m>
                  <m:oMath xmlns:m="http://schemas.openxmlformats.org/officeDocument/2006/math">
                    <m:r>
                      <a:rPr lang="en-US" sz="16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Current portfolio statistics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Money market indicators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Broader market indicators</a:t>
                </a:r>
                <a:endParaRPr lang="ru-RU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Seasonal effects</a:t>
                </a:r>
                <a:endParaRPr lang="ru-RU" sz="1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838" y="1562734"/>
                <a:ext cx="3780000" cy="1962151"/>
              </a:xfrm>
              <a:prstGeom prst="rect">
                <a:avLst/>
              </a:prstGeom>
              <a:blipFill>
                <a:blip r:embed="rId6"/>
                <a:stretch>
                  <a:fillRect l="-482"/>
                </a:stretch>
              </a:blip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 стрелкой 9"/>
          <p:cNvCxnSpPr>
            <a:stCxn id="12" idx="3"/>
            <a:endCxn id="34" idx="1"/>
          </p:cNvCxnSpPr>
          <p:nvPr/>
        </p:nvCxnSpPr>
        <p:spPr bwMode="auto">
          <a:xfrm>
            <a:off x="7174849" y="2543809"/>
            <a:ext cx="686700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Прямая со стрелкой 10"/>
          <p:cNvCxnSpPr>
            <a:stCxn id="6" idx="3"/>
            <a:endCxn id="12" idx="1"/>
          </p:cNvCxnSpPr>
          <p:nvPr/>
        </p:nvCxnSpPr>
        <p:spPr bwMode="auto">
          <a:xfrm flipV="1">
            <a:off x="4335838" y="2543809"/>
            <a:ext cx="686697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Скругленный прямоугольник 11"/>
          <p:cNvSpPr/>
          <p:nvPr/>
        </p:nvSpPr>
        <p:spPr bwMode="auto">
          <a:xfrm>
            <a:off x="5022535" y="2096644"/>
            <a:ext cx="2152314" cy="894330"/>
          </a:xfrm>
          <a:prstGeom prst="roundRect">
            <a:avLst>
              <a:gd name="adj" fmla="val 31275"/>
            </a:avLst>
          </a:prstGeom>
          <a:solidFill>
            <a:schemeClr val="bg1">
              <a:lumMod val="95000"/>
              <a:alpha val="67000"/>
            </a:schemeClr>
          </a:solidFill>
          <a:ln w="19050" algn="ctr">
            <a:solidFill>
              <a:srgbClr val="00B050"/>
            </a:solidFill>
            <a:round/>
            <a:headEnd/>
            <a:tailEnd/>
          </a:ln>
        </p:spPr>
        <p:txBody>
          <a:bodyPr lIns="36000" tIns="0" rIns="36000" bIns="0" anchor="ctr"/>
          <a:lstStyle/>
          <a:p>
            <a:pPr algn="ctr"/>
            <a:r>
              <a:rPr lang="en-US" sz="1600" b="1" dirty="0"/>
              <a:t>Gaussian Process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472-B8B4-764C-BFEB-F78B984A47A4}" type="slidenum">
              <a:rPr lang="ru-RU" smtClean="0"/>
              <a:t>9</a:t>
            </a:fld>
            <a:endParaRPr lang="ru-RU" dirty="0"/>
          </a:p>
        </p:txBody>
      </p:sp>
      <p:cxnSp>
        <p:nvCxnSpPr>
          <p:cNvPr id="27" name="Прямая со стрелкой 26"/>
          <p:cNvCxnSpPr>
            <a:stCxn id="6" idx="2"/>
          </p:cNvCxnSpPr>
          <p:nvPr/>
        </p:nvCxnSpPr>
        <p:spPr bwMode="auto">
          <a:xfrm>
            <a:off x="2445838" y="3524885"/>
            <a:ext cx="0" cy="428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 bwMode="auto">
              <a:xfrm>
                <a:off x="7861549" y="1562734"/>
                <a:ext cx="3780000" cy="1962151"/>
              </a:xfrm>
              <a:prstGeom prst="rect">
                <a:avLst/>
              </a:prstGeom>
              <a:solidFill>
                <a:schemeClr val="bg1">
                  <a:lumMod val="95000"/>
                  <a:alpha val="67000"/>
                </a:schemeClr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1800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b="1" dirty="0"/>
                  <a:t>Output</a:t>
                </a:r>
              </a:p>
              <a:p>
                <a:pPr algn="ct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dirty="0"/>
                  <a:t>Probabilistic distribution for daily addition volume of deposits with term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1549" y="1562734"/>
                <a:ext cx="3780000" cy="19621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Прямоугольник 54"/>
          <p:cNvSpPr/>
          <p:nvPr/>
        </p:nvSpPr>
        <p:spPr bwMode="auto">
          <a:xfrm>
            <a:off x="555838" y="3952933"/>
            <a:ext cx="11085711" cy="2249747"/>
          </a:xfrm>
          <a:prstGeom prst="rect">
            <a:avLst/>
          </a:prstGeom>
          <a:solidFill>
            <a:schemeClr val="bg1">
              <a:lumMod val="95000"/>
              <a:alpha val="67000"/>
            </a:schemeClr>
          </a:solidFill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endParaRPr lang="ru-RU" sz="1600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559647" y="4157341"/>
            <a:ext cx="11074283" cy="1828655"/>
            <a:chOff x="298661" y="4115431"/>
            <a:chExt cx="11518574" cy="1828655"/>
          </a:xfrm>
        </p:grpSpPr>
        <p:sp>
          <p:nvSpPr>
            <p:cNvPr id="13" name="TextBox 12"/>
            <p:cNvSpPr txBox="1"/>
            <p:nvPr/>
          </p:nvSpPr>
          <p:spPr>
            <a:xfrm>
              <a:off x="298661" y="4128204"/>
              <a:ext cx="287999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Current portfolio statistics</a:t>
              </a:r>
              <a:r>
                <a:rPr lang="en-US" sz="1600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Portfolio size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Matured volume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Amount of embedded options</a:t>
              </a:r>
            </a:p>
            <a:p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78661" y="4116812"/>
              <a:ext cx="2880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Money market indicators</a:t>
              </a:r>
              <a:r>
                <a:rPr lang="en-US" sz="1600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Central Bank auctions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Tax calendar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Federal Treasury balance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Monetary base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Finance Ministry interventions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57234" y="4115431"/>
              <a:ext cx="2880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Broader market indicators</a:t>
              </a:r>
              <a:r>
                <a:rPr lang="en-US" sz="1600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FX rates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Oil and natural gas prices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Gold price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Stock market indices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Bond market indices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Volatility indices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37235" y="4115431"/>
              <a:ext cx="2880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Seasonal effects</a:t>
              </a:r>
              <a:r>
                <a:rPr lang="en-US" sz="1600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Monthly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Weekly (ends of quarters)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Daily (near weekends and public holidays)</a:t>
              </a:r>
            </a:p>
          </p:txBody>
        </p:sp>
      </p:grpSp>
      <p:grpSp>
        <p:nvGrpSpPr>
          <p:cNvPr id="77" name="Группа 76"/>
          <p:cNvGrpSpPr/>
          <p:nvPr/>
        </p:nvGrpSpPr>
        <p:grpSpPr>
          <a:xfrm>
            <a:off x="8888471" y="2735888"/>
            <a:ext cx="1928353" cy="515312"/>
            <a:chOff x="9251211" y="2685088"/>
            <a:chExt cx="1928353" cy="51531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1211" y="2685088"/>
              <a:ext cx="1724708" cy="515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Прямоугольник 74"/>
                <p:cNvSpPr/>
                <p:nvPr/>
              </p:nvSpPr>
              <p:spPr>
                <a:xfrm>
                  <a:off x="10500812" y="2739579"/>
                  <a:ext cx="678752" cy="4417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ker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 kern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sz="1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oMath>
                    </m:oMathPara>
                  </a14:m>
                  <a:endParaRPr lang="en-US" sz="1600" kern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5" name="Прямоугольник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0812" y="2739579"/>
                  <a:ext cx="678752" cy="44172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48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1675</Words>
  <Application>Microsoft Office PowerPoint</Application>
  <PresentationFormat>Произвольный</PresentationFormat>
  <Paragraphs>338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Мицик Олег Михайлович</cp:lastModifiedBy>
  <cp:revision>151</cp:revision>
  <dcterms:created xsi:type="dcterms:W3CDTF">2018-06-28T08:44:30Z</dcterms:created>
  <dcterms:modified xsi:type="dcterms:W3CDTF">2018-07-16T08:20:41Z</dcterms:modified>
</cp:coreProperties>
</file>