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44" r:id="rId4"/>
    <p:sldId id="448" r:id="rId5"/>
    <p:sldId id="473" r:id="rId6"/>
    <p:sldId id="499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  <p14:sldId id="338"/>
            <p14:sldId id="344"/>
            <p14:sldId id="448"/>
            <p14:sldId id="473"/>
            <p14:sldId id="499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452" autoAdjust="0"/>
  </p:normalViewPr>
  <p:slideViewPr>
    <p:cSldViewPr snapToGrid="0">
      <p:cViewPr varScale="1">
        <p:scale>
          <a:sx n="104" d="100"/>
          <a:sy n="104" d="100"/>
        </p:scale>
        <p:origin x="888" y="366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18.04.2022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ea94/Fruit-Images-Datase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588483" y="3044825"/>
            <a:ext cx="5707739" cy="2204213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 курсу «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Science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en-US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комплекса приложений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для проверки графического изображения символа в библиотеках цифровых ячеек.</a:t>
            </a:r>
          </a:p>
          <a:p>
            <a:pPr algn="ctr"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Слушатель: Мягков Олег Вячеславович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773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верточная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 нейросеть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тремя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сверточными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 слоями и слоем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дропаут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AE705-B296-4926-A8BD-12BD5961D163}"/>
              </a:ext>
            </a:extLst>
          </p:cNvPr>
          <p:cNvSpPr txBox="1"/>
          <p:nvPr/>
        </p:nvSpPr>
        <p:spPr>
          <a:xfrm>
            <a:off x="786225" y="5910965"/>
            <a:ext cx="4025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Точность на тестовом наборе 100.00%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205A1-2AEB-4BC9-899E-6BC8AD2C7F0D}"/>
              </a:ext>
            </a:extLst>
          </p:cNvPr>
          <p:cNvSpPr txBox="1"/>
          <p:nvPr/>
        </p:nvSpPr>
        <p:spPr>
          <a:xfrm>
            <a:off x="688650" y="1224214"/>
            <a:ext cx="749946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model_f7_5_3_drop.add(Conv2D(16, (7, 7), padding='same', 	# 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Сверточный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слой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model_f7_5_3_drop.add(MaxPooling2D(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model_f7_5_3_drop.add(Conv2D(32, (5, 5), padding='same', 	# 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Сверточный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слой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model_f7_5_3_drop.add(MaxPooling2D(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model_f7_5_3_drop.add(Conv2D(64, (3, 3), padding='same', 	# 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Сверточный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слой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model_f7_5_3_drop.add(MaxPooling2D(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model_f7_5_3_drop.add(Flatten())			#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Полносвязная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часть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model_f7_5_3_drop.add(Dense(512, activation='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model.add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Dropout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(0.1))				#Слой </a:t>
            </a:r>
            <a:r>
              <a:rPr lang="ru-RU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дропаут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model_f7_5_3_drop.add(Dense(208, activation='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softmax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’))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	# Выходной слой, 208 </a:t>
            </a:r>
            <a:endParaRPr lang="ru-RU" sz="11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84F4B1-7D20-4827-A98F-5BF17482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6" y="3452878"/>
            <a:ext cx="3658111" cy="24863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6C1DD9-6BBF-455A-A7A3-792CBFEF8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4" y="3517149"/>
            <a:ext cx="358190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7234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Сводная таблица результатов обучения нейросетей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8D673746-BD51-48B0-BE2C-1A0F3966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99961"/>
              </p:ext>
            </p:extLst>
          </p:nvPr>
        </p:nvGraphicFramePr>
        <p:xfrm>
          <a:off x="786226" y="1492329"/>
          <a:ext cx="7234672" cy="192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668">
                  <a:extLst>
                    <a:ext uri="{9D8B030D-6E8A-4147-A177-3AD203B41FA5}">
                      <a16:colId xmlns:a16="http://schemas.microsoft.com/office/drawing/2014/main" val="434022657"/>
                    </a:ext>
                  </a:extLst>
                </a:gridCol>
                <a:gridCol w="1808668">
                  <a:extLst>
                    <a:ext uri="{9D8B030D-6E8A-4147-A177-3AD203B41FA5}">
                      <a16:colId xmlns:a16="http://schemas.microsoft.com/office/drawing/2014/main" val="2633675276"/>
                    </a:ext>
                  </a:extLst>
                </a:gridCol>
                <a:gridCol w="1808668">
                  <a:extLst>
                    <a:ext uri="{9D8B030D-6E8A-4147-A177-3AD203B41FA5}">
                      <a16:colId xmlns:a16="http://schemas.microsoft.com/office/drawing/2014/main" val="2972716036"/>
                    </a:ext>
                  </a:extLst>
                </a:gridCol>
                <a:gridCol w="1808668">
                  <a:extLst>
                    <a:ext uri="{9D8B030D-6E8A-4147-A177-3AD203B41FA5}">
                      <a16:colId xmlns:a16="http://schemas.microsoft.com/office/drawing/2014/main" val="350940330"/>
                    </a:ext>
                  </a:extLst>
                </a:gridCol>
              </a:tblGrid>
              <a:tr h="38558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16782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</a:t>
                      </a:r>
                      <a:r>
                        <a:rPr lang="ru-RU" sz="140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_360_</a:t>
                      </a:r>
                      <a:r>
                        <a:rPr lang="en-US" sz="140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99.04%</a:t>
                      </a:r>
                      <a:endParaRPr lang="ru-RU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model_s16_32_64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ru-RU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en-US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13553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model_simple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98.88%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model_s16_32_64_drop</a:t>
                      </a:r>
                      <a:endParaRPr lang="ru-RU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99.84%</a:t>
                      </a:r>
                      <a:endParaRPr lang="ru-RU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3209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model_s32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98.72%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model_f7_5_3_drop</a:t>
                      </a:r>
                      <a:endParaRPr lang="ru-R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ru-RU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en-US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18815"/>
                  </a:ext>
                </a:extLst>
              </a:tr>
              <a:tr h="385588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model_s16_32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99.68%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model_f11_7_3_drop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98.88%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10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133D5F-ECEC-4621-9DBE-5D0456AA061E}"/>
              </a:ext>
            </a:extLst>
          </p:cNvPr>
          <p:cNvSpPr txBox="1"/>
          <p:nvPr/>
        </p:nvSpPr>
        <p:spPr>
          <a:xfrm>
            <a:off x="786225" y="3803823"/>
            <a:ext cx="813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Fruits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_360_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- 4 слоя свертки, 2 слоя </a:t>
            </a:r>
            <a:r>
              <a:rPr lang="ru-RU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дропаут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model_simple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1 слой свертки 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model_s32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1 слой свертки но увеличенно количество фильтров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model_s16_32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2 слоя свертки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model_s16_32_64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3 слоя свертки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model_s16_32_64_drop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3 слоя свертки и слой </a:t>
            </a:r>
            <a:r>
              <a:rPr lang="ru-RU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дропаут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model_f7_5_3_drop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3 слоя свертки и слой </a:t>
            </a:r>
            <a:r>
              <a:rPr lang="ru-RU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дропаут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изменен размер фильтров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model_f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_3_drop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– 3 слоя свертки и слой </a:t>
            </a:r>
            <a:r>
              <a:rPr lang="ru-RU" sz="1400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дропаут</a:t>
            </a:r>
            <a:r>
              <a:rPr lang="ru-RU" sz="14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изменен размер фильтров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751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Набор утилит для проверки символов цифровых библиотек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33D5F-ECEC-4621-9DBE-5D0456AA061E}"/>
              </a:ext>
            </a:extLst>
          </p:cNvPr>
          <p:cNvSpPr txBox="1"/>
          <p:nvPr/>
        </p:nvSpPr>
        <p:spPr>
          <a:xfrm>
            <a:off x="623996" y="3106714"/>
            <a:ext cx="81361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Утилита  </a:t>
            </a:r>
            <a:r>
              <a:rPr lang="ru-RU" sz="1400" b="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ImgPrep_V_1_0_0.py – предназначена для подготовки набора изображений для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д</a:t>
            </a:r>
            <a:r>
              <a:rPr lang="ru-RU" sz="1400" b="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альнейшего обучения нейросети.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Утилита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Classificator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_1_0_0.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– это нейросеть, обучаемая на подготовленном наборе изображений.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</a:rPr>
              <a:t>Результатом работы утилиты является, сохраненная в файл, обученная нейросеть и несколько служебных файлов.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accent1">
                  <a:lumMod val="75000"/>
                </a:schemeClr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</a:rPr>
              <a:t>Утилита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check_simbol_pic_V_1_0_0.py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</a:rPr>
              <a:t> – предназначена для проверки символов цифровой библиотеки. Результаты проверки выводятся в терминал и сохраняются в файл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4D8D4-B4FC-4BD3-A1C0-AA074B6EE31C}"/>
              </a:ext>
            </a:extLst>
          </p:cNvPr>
          <p:cNvSpPr txBox="1"/>
          <p:nvPr/>
        </p:nvSpPr>
        <p:spPr>
          <a:xfrm>
            <a:off x="623996" y="1487055"/>
            <a:ext cx="788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На основе проведенных исследований был создан комплекс утилит</a:t>
            </a: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для проверки символов цифровых библиотек.</a:t>
            </a: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В состав комплекса входит три утилиты.</a:t>
            </a: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Утилиты имеют интерфейс командной строки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43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BFBD1-883B-41FF-A24A-4FD913AA3E7D}"/>
              </a:ext>
            </a:extLst>
          </p:cNvPr>
          <p:cNvSpPr txBox="1"/>
          <p:nvPr/>
        </p:nvSpPr>
        <p:spPr>
          <a:xfrm>
            <a:off x="623996" y="1847654"/>
            <a:ext cx="788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accent1">
                    <a:lumMod val="75000"/>
                  </a:schemeClr>
                </a:solidFill>
              </a:rPr>
              <a:t>Готов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37415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BFBD1-883B-41FF-A24A-4FD913AA3E7D}"/>
              </a:ext>
            </a:extLst>
          </p:cNvPr>
          <p:cNvSpPr txBox="1"/>
          <p:nvPr/>
        </p:nvSpPr>
        <p:spPr>
          <a:xfrm>
            <a:off x="623996" y="1847654"/>
            <a:ext cx="788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accent1">
                    <a:lumMod val="75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465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740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215700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716971-2FE4-4013-9DA2-016228FCB0DB}"/>
              </a:ext>
            </a:extLst>
          </p:cNvPr>
          <p:cNvSpPr txBox="1"/>
          <p:nvPr/>
        </p:nvSpPr>
        <p:spPr>
          <a:xfrm>
            <a:off x="837471" y="683916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Библиотеки цифровых ячеек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E0BE982-5E55-4C0E-AAE5-67277D8B2D23}"/>
              </a:ext>
            </a:extLst>
          </p:cNvPr>
          <p:cNvSpPr/>
          <p:nvPr/>
        </p:nvSpPr>
        <p:spPr>
          <a:xfrm>
            <a:off x="521259" y="3236569"/>
            <a:ext cx="1054188" cy="740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HDL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710C044-57CC-4AF6-8B1B-8734EF9A7784}"/>
              </a:ext>
            </a:extLst>
          </p:cNvPr>
          <p:cNvSpPr/>
          <p:nvPr/>
        </p:nvSpPr>
        <p:spPr>
          <a:xfrm>
            <a:off x="2282408" y="3167042"/>
            <a:ext cx="1201521" cy="87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синтез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7362355-FC7C-4803-9590-0DC1660673BD}"/>
              </a:ext>
            </a:extLst>
          </p:cNvPr>
          <p:cNvSpPr/>
          <p:nvPr/>
        </p:nvSpPr>
        <p:spPr>
          <a:xfrm>
            <a:off x="2033422" y="1956100"/>
            <a:ext cx="1699491" cy="733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Цифровые библиотеки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46F2B98-74E2-4DD7-96A2-99AC14EA0D7F}"/>
              </a:ext>
            </a:extLst>
          </p:cNvPr>
          <p:cNvSpPr/>
          <p:nvPr/>
        </p:nvSpPr>
        <p:spPr>
          <a:xfrm>
            <a:off x="2033422" y="4509817"/>
            <a:ext cx="1699491" cy="733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Библиотеки ввода/вывода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BB0B3D7-B731-46EB-B548-0C972C9C2016}"/>
              </a:ext>
            </a:extLst>
          </p:cNvPr>
          <p:cNvSpPr/>
          <p:nvPr/>
        </p:nvSpPr>
        <p:spPr>
          <a:xfrm>
            <a:off x="4282185" y="2703726"/>
            <a:ext cx="1846478" cy="1806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  <a:p>
            <a:pPr algn="ctr"/>
            <a:r>
              <a:rPr lang="en-US" dirty="0"/>
              <a:t>Schematic</a:t>
            </a:r>
          </a:p>
          <a:p>
            <a:pPr algn="ctr"/>
            <a:r>
              <a:rPr lang="en-US" dirty="0"/>
              <a:t>P&amp;R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5542702-2783-4FE3-8209-B9A6E261B2BE}"/>
              </a:ext>
            </a:extLst>
          </p:cNvPr>
          <p:cNvSpPr/>
          <p:nvPr/>
        </p:nvSpPr>
        <p:spPr>
          <a:xfrm>
            <a:off x="6516590" y="3015644"/>
            <a:ext cx="2356861" cy="118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производство</a:t>
            </a:r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FFA8204A-CD8A-4B63-851B-9FD64AF4A6FC}"/>
              </a:ext>
            </a:extLst>
          </p:cNvPr>
          <p:cNvSpPr/>
          <p:nvPr/>
        </p:nvSpPr>
        <p:spPr>
          <a:xfrm>
            <a:off x="2766626" y="2689957"/>
            <a:ext cx="184727" cy="463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30CB9038-0824-4E21-9F7C-E2F11A8A416E}"/>
              </a:ext>
            </a:extLst>
          </p:cNvPr>
          <p:cNvSpPr/>
          <p:nvPr/>
        </p:nvSpPr>
        <p:spPr>
          <a:xfrm>
            <a:off x="2754537" y="4032732"/>
            <a:ext cx="208904" cy="463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B39D7AE-FB4B-470B-9F62-F002081ED405}"/>
              </a:ext>
            </a:extLst>
          </p:cNvPr>
          <p:cNvSpPr/>
          <p:nvPr/>
        </p:nvSpPr>
        <p:spPr>
          <a:xfrm>
            <a:off x="1575447" y="3487504"/>
            <a:ext cx="706961" cy="23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0482D90A-248E-4EDF-B0C3-911B618E97B9}"/>
              </a:ext>
            </a:extLst>
          </p:cNvPr>
          <p:cNvSpPr/>
          <p:nvPr/>
        </p:nvSpPr>
        <p:spPr>
          <a:xfrm rot="1489426">
            <a:off x="3588040" y="2510998"/>
            <a:ext cx="1001059" cy="210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E4FF9DC4-2123-4806-8861-F6D6C9504121}"/>
              </a:ext>
            </a:extLst>
          </p:cNvPr>
          <p:cNvSpPr/>
          <p:nvPr/>
        </p:nvSpPr>
        <p:spPr>
          <a:xfrm rot="19789272">
            <a:off x="3637282" y="4565036"/>
            <a:ext cx="996809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55570165-F34F-4B8A-B040-755744A4DB18}"/>
              </a:ext>
            </a:extLst>
          </p:cNvPr>
          <p:cNvSpPr/>
          <p:nvPr/>
        </p:nvSpPr>
        <p:spPr>
          <a:xfrm>
            <a:off x="3483929" y="3544482"/>
            <a:ext cx="798256" cy="17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C8519971-FF82-4C6A-9D92-6FC70D4BE12E}"/>
              </a:ext>
            </a:extLst>
          </p:cNvPr>
          <p:cNvSpPr/>
          <p:nvPr/>
        </p:nvSpPr>
        <p:spPr>
          <a:xfrm>
            <a:off x="6128663" y="3545604"/>
            <a:ext cx="387927" cy="18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1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9156" y="475299"/>
            <a:ext cx="0" cy="749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224937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B575D5-12BD-4516-A73E-7FFF9AD3ECA3}"/>
              </a:ext>
            </a:extLst>
          </p:cNvPr>
          <p:cNvSpPr txBox="1"/>
          <p:nvPr/>
        </p:nvSpPr>
        <p:spPr>
          <a:xfrm>
            <a:off x="694034" y="610205"/>
            <a:ext cx="514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symbol/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символ</a:t>
            </a:r>
            <a:r>
              <a:rPr lang="en-US" sz="2000" dirty="0"/>
              <a:t>   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94273-0D10-4536-AB03-D8F3DCABF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88" y="1777654"/>
            <a:ext cx="1219048" cy="12190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A449DD-18C1-4672-AF76-E648B520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89" y="1777654"/>
            <a:ext cx="1219048" cy="1219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16225E-1F4B-4024-BD1B-A9B897880FF3}"/>
              </a:ext>
            </a:extLst>
          </p:cNvPr>
          <p:cNvSpPr txBox="1"/>
          <p:nvPr/>
        </p:nvSpPr>
        <p:spPr>
          <a:xfrm>
            <a:off x="3193347" y="3097104"/>
            <a:ext cx="97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SDFFRS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CACF5-FEEE-4A63-94B3-23C1857CD17C}"/>
              </a:ext>
            </a:extLst>
          </p:cNvPr>
          <p:cNvSpPr txBox="1"/>
          <p:nvPr/>
        </p:nvSpPr>
        <p:spPr>
          <a:xfrm>
            <a:off x="1497161" y="3097103"/>
            <a:ext cx="97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SDFRRS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83F53FD-4717-4B28-BDC1-8736D3B07435}"/>
              </a:ext>
            </a:extLst>
          </p:cNvPr>
          <p:cNvSpPr/>
          <p:nvPr/>
        </p:nvSpPr>
        <p:spPr>
          <a:xfrm rot="18754281">
            <a:off x="1087608" y="2822038"/>
            <a:ext cx="678645" cy="17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783F8B59-0B78-4982-AAD7-2A102F24E826}"/>
              </a:ext>
            </a:extLst>
          </p:cNvPr>
          <p:cNvSpPr/>
          <p:nvPr/>
        </p:nvSpPr>
        <p:spPr>
          <a:xfrm rot="18754281">
            <a:off x="2592355" y="2822038"/>
            <a:ext cx="678645" cy="17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14949-5140-4878-902A-9F51257506BA}"/>
              </a:ext>
            </a:extLst>
          </p:cNvPr>
          <p:cNvSpPr txBox="1"/>
          <p:nvPr/>
        </p:nvSpPr>
        <p:spPr>
          <a:xfrm>
            <a:off x="4628290" y="1994763"/>
            <a:ext cx="35458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Обратите внимание, разница в символах представленных ячеек минимальна.</a:t>
            </a:r>
          </a:p>
        </p:txBody>
      </p:sp>
      <p:pic>
        <p:nvPicPr>
          <p:cNvPr id="30" name="Рисунок 29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9BE14C53-5180-40AF-89BE-4C740D526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91" y="3424415"/>
            <a:ext cx="1828081" cy="18280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4AC435-65F5-46A4-9ED4-F1340545AC69}"/>
              </a:ext>
            </a:extLst>
          </p:cNvPr>
          <p:cNvSpPr txBox="1"/>
          <p:nvPr/>
        </p:nvSpPr>
        <p:spPr>
          <a:xfrm>
            <a:off x="4815636" y="5384801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LSOGCN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Рисунок 32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7878D6F8-70C8-4535-B285-45657E7CB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5" y="3421961"/>
            <a:ext cx="1828081" cy="18280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63AE7C9-EA54-4C08-896E-4BE517274361}"/>
              </a:ext>
            </a:extLst>
          </p:cNvPr>
          <p:cNvSpPr txBox="1"/>
          <p:nvPr/>
        </p:nvSpPr>
        <p:spPr>
          <a:xfrm>
            <a:off x="6816437" y="5384801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LSOGCP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1EF3C1EA-AAF9-4C41-BC7B-97C0801BAFA5}"/>
              </a:ext>
            </a:extLst>
          </p:cNvPr>
          <p:cNvSpPr/>
          <p:nvPr/>
        </p:nvSpPr>
        <p:spPr>
          <a:xfrm rot="4049049">
            <a:off x="5426646" y="3851564"/>
            <a:ext cx="481582" cy="171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B19EEC40-E316-40FB-B8C4-D9E683EAE4F3}"/>
              </a:ext>
            </a:extLst>
          </p:cNvPr>
          <p:cNvSpPr/>
          <p:nvPr/>
        </p:nvSpPr>
        <p:spPr>
          <a:xfrm rot="3652897">
            <a:off x="7357323" y="3828484"/>
            <a:ext cx="517236" cy="17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41720282-A7C6-450F-8B1A-55A72AB859E9}"/>
              </a:ext>
            </a:extLst>
          </p:cNvPr>
          <p:cNvSpPr/>
          <p:nvPr/>
        </p:nvSpPr>
        <p:spPr>
          <a:xfrm rot="17774083">
            <a:off x="4336604" y="4706340"/>
            <a:ext cx="493497" cy="15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9CF0CC8E-EAB8-49EA-A8DB-1EFE53E62CD0}"/>
              </a:ext>
            </a:extLst>
          </p:cNvPr>
          <p:cNvSpPr/>
          <p:nvPr/>
        </p:nvSpPr>
        <p:spPr>
          <a:xfrm rot="17774083">
            <a:off x="6361449" y="4706339"/>
            <a:ext cx="493497" cy="15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63F58-A813-4F4C-9C26-E3DBFFB797F4}"/>
              </a:ext>
            </a:extLst>
          </p:cNvPr>
          <p:cNvSpPr txBox="1"/>
          <p:nvPr/>
        </p:nvSpPr>
        <p:spPr>
          <a:xfrm>
            <a:off x="1407218" y="3918282"/>
            <a:ext cx="2872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Подобные ошибки могут 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Возникать когда инженер 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Создает одну ячейку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из другой</a:t>
            </a:r>
          </a:p>
        </p:txBody>
      </p:sp>
    </p:spTree>
    <p:extLst>
      <p:ext uri="{BB962C8B-B14F-4D97-AF65-F5344CB8AC3E}">
        <p14:creationId xmlns:p14="http://schemas.microsoft.com/office/powerpoint/2010/main" val="23704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7404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215701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55962B-911F-49BA-B0A7-DF87F16C95D6}"/>
              </a:ext>
            </a:extLst>
          </p:cNvPr>
          <p:cNvSpPr txBox="1"/>
          <p:nvPr/>
        </p:nvSpPr>
        <p:spPr>
          <a:xfrm>
            <a:off x="905163" y="645445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Сверточные нейросети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01B45F-6AA5-410F-8530-DAD1BC2E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82" y="1380539"/>
            <a:ext cx="7268954" cy="3241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0F828C-4B46-4611-8EE7-B9B0B1E52A40}"/>
              </a:ext>
            </a:extLst>
          </p:cNvPr>
          <p:cNvSpPr txBox="1"/>
          <p:nvPr/>
        </p:nvSpPr>
        <p:spPr>
          <a:xfrm>
            <a:off x="1246909" y="4886036"/>
            <a:ext cx="71537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 данном историческом этапе, сверточные нейросети являются практически безальтернативным выбором для анализа изображений  </a:t>
            </a:r>
          </a:p>
        </p:txBody>
      </p:sp>
    </p:spTree>
    <p:extLst>
      <p:ext uri="{BB962C8B-B14F-4D97-AF65-F5344CB8AC3E}">
        <p14:creationId xmlns:p14="http://schemas.microsoft.com/office/powerpoint/2010/main" val="209645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7613DFD-D0A3-4155-9D56-46CE671046D2}"/>
              </a:ext>
            </a:extLst>
          </p:cNvPr>
          <p:cNvGrpSpPr/>
          <p:nvPr/>
        </p:nvGrpSpPr>
        <p:grpSpPr>
          <a:xfrm>
            <a:off x="628759" y="446117"/>
            <a:ext cx="7888069" cy="579119"/>
            <a:chOff x="623996" y="475299"/>
            <a:chExt cx="7888069" cy="938198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1D53EB4-0231-4FD7-8AEE-66B5FAFEB63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475299"/>
              <a:ext cx="0" cy="9381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5893683C-C5BC-40E4-8324-4F653767B8D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413497"/>
              <a:ext cx="33521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57C4CCB-C903-426A-838D-AF0257393F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475299"/>
              <a:ext cx="78880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9342C8-6F25-42DE-ADA1-BD51D8AA628F}"/>
              </a:ext>
            </a:extLst>
          </p:cNvPr>
          <p:cNvSpPr txBox="1"/>
          <p:nvPr/>
        </p:nvSpPr>
        <p:spPr>
          <a:xfrm>
            <a:off x="900425" y="576865"/>
            <a:ext cx="368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Подготовка изображений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3F9F613-6950-4B43-B86A-77F71E79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" y="1373446"/>
            <a:ext cx="1219048" cy="12190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DAB071-F3E9-4FD7-9954-60418DAC5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3" y="1373124"/>
            <a:ext cx="1219370" cy="12193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27BE333-8557-45B6-A8B7-CBC9761EF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99" y="1373124"/>
            <a:ext cx="1219370" cy="121937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BE70601-21E4-45F9-9450-DE8D592C4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4" y="3219552"/>
            <a:ext cx="1219370" cy="121937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3918D4-8BF1-4948-A339-5E2624DF7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6" y="3219552"/>
            <a:ext cx="1219370" cy="1219370"/>
          </a:xfrm>
          <a:prstGeom prst="rect">
            <a:avLst/>
          </a:prstGeom>
        </p:spPr>
      </p:pic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49DCE31-674E-4D87-B456-E7512906A32A}"/>
              </a:ext>
            </a:extLst>
          </p:cNvPr>
          <p:cNvSpPr/>
          <p:nvPr/>
        </p:nvSpPr>
        <p:spPr>
          <a:xfrm>
            <a:off x="2010557" y="1903981"/>
            <a:ext cx="1876736" cy="81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00133419-0809-4E9D-A881-A5B3556770A2}"/>
              </a:ext>
            </a:extLst>
          </p:cNvPr>
          <p:cNvSpPr/>
          <p:nvPr/>
        </p:nvSpPr>
        <p:spPr>
          <a:xfrm>
            <a:off x="5106341" y="1929001"/>
            <a:ext cx="1876736" cy="7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CEAE0BBA-963F-46EE-BDD2-74BBFB6E72C1}"/>
              </a:ext>
            </a:extLst>
          </p:cNvPr>
          <p:cNvSpPr/>
          <p:nvPr/>
        </p:nvSpPr>
        <p:spPr>
          <a:xfrm>
            <a:off x="900424" y="3826228"/>
            <a:ext cx="1450899" cy="7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13ED662-5F7B-49DB-9DDE-65502CDC5C36}"/>
              </a:ext>
            </a:extLst>
          </p:cNvPr>
          <p:cNvSpPr/>
          <p:nvPr/>
        </p:nvSpPr>
        <p:spPr>
          <a:xfrm>
            <a:off x="8202125" y="1945866"/>
            <a:ext cx="461584" cy="57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AC243A03-FD82-475A-82E7-263D85D66A19}"/>
              </a:ext>
            </a:extLst>
          </p:cNvPr>
          <p:cNvSpPr/>
          <p:nvPr/>
        </p:nvSpPr>
        <p:spPr>
          <a:xfrm>
            <a:off x="2010557" y="1911931"/>
            <a:ext cx="1876736" cy="7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00800668-FCFA-4388-BA13-CC2041909C79}"/>
              </a:ext>
            </a:extLst>
          </p:cNvPr>
          <p:cNvSpPr/>
          <p:nvPr/>
        </p:nvSpPr>
        <p:spPr>
          <a:xfrm>
            <a:off x="3609135" y="3809158"/>
            <a:ext cx="1876736" cy="7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F25F0C-527B-4BD1-B321-4D0A4904D5F6}"/>
              </a:ext>
            </a:extLst>
          </p:cNvPr>
          <p:cNvSpPr txBox="1"/>
          <p:nvPr/>
        </p:nvSpPr>
        <p:spPr>
          <a:xfrm>
            <a:off x="2024758" y="1610819"/>
            <a:ext cx="1776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обесцвечиваем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E7699-3CEA-485A-9B98-D1124DC59BE5}"/>
              </a:ext>
            </a:extLst>
          </p:cNvPr>
          <p:cNvSpPr txBox="1"/>
          <p:nvPr/>
        </p:nvSpPr>
        <p:spPr>
          <a:xfrm>
            <a:off x="5196560" y="1642779"/>
            <a:ext cx="16962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бинаризируем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F550C-85F1-45D4-8807-E87DF07F657B}"/>
              </a:ext>
            </a:extLst>
          </p:cNvPr>
          <p:cNvSpPr txBox="1"/>
          <p:nvPr/>
        </p:nvSpPr>
        <p:spPr>
          <a:xfrm>
            <a:off x="682308" y="3540006"/>
            <a:ext cx="1630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аугментируем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C4DDA-CBA3-41F5-A693-C211465608C0}"/>
              </a:ext>
            </a:extLst>
          </p:cNvPr>
          <p:cNvSpPr txBox="1"/>
          <p:nvPr/>
        </p:nvSpPr>
        <p:spPr>
          <a:xfrm>
            <a:off x="969818" y="5006109"/>
            <a:ext cx="80361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Создаем по 30 изображений для каждого класса в тренировочном наборе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Создаем по 3 изображения каждого класса в тестовом наборе.</a:t>
            </a:r>
          </a:p>
        </p:txBody>
      </p:sp>
    </p:spTree>
    <p:extLst>
      <p:ext uri="{BB962C8B-B14F-4D97-AF65-F5344CB8AC3E}">
        <p14:creationId xmlns:p14="http://schemas.microsoft.com/office/powerpoint/2010/main" val="953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7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D5B1B3C-7974-48FC-A76B-E85174D7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696" y="3069749"/>
            <a:ext cx="761529" cy="1752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418F22B-3E4B-4DCB-A8BB-9B6144FD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06" y="2527335"/>
            <a:ext cx="5402685" cy="451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03509-4581-4E4C-8D2F-80FADB536A50}"/>
              </a:ext>
            </a:extLst>
          </p:cNvPr>
          <p:cNvSpPr txBox="1"/>
          <p:nvPr/>
        </p:nvSpPr>
        <p:spPr>
          <a:xfrm>
            <a:off x="828455" y="593366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Fruits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_360_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08B48-38F3-4D0E-AF03-A09969110A04}"/>
              </a:ext>
            </a:extLst>
          </p:cNvPr>
          <p:cNvSpPr txBox="1"/>
          <p:nvPr/>
        </p:nvSpPr>
        <p:spPr>
          <a:xfrm>
            <a:off x="-120073" y="1214224"/>
            <a:ext cx="904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В самом начале работы я воспользовался готовой архитектурой </a:t>
            </a:r>
            <a:r>
              <a:rPr lang="en-US" sz="1600" dirty="0"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нейросети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которую нашел в интернете - </a:t>
            </a:r>
            <a:r>
              <a:rPr lang="en-US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Fruits</a:t>
            </a: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_360_</a:t>
            </a:r>
            <a:r>
              <a:rPr lang="en-US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u="sng" dirty="0">
                <a:solidFill>
                  <a:srgbClr val="0000FF"/>
                </a:solidFill>
                <a:effectLst/>
                <a:latin typeface="Montserrat" panose="00000500000000000000" pitchFamily="2" charset="-52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https://github.com/Horea94/Fruit-Images-Dataset</a:t>
            </a: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Montserrat" panose="00000500000000000000" pitchFamily="2" charset="-52"/>
                <a:ea typeface="Arial" panose="020B0604020202020204" pitchFamily="34" charset="0"/>
                <a:cs typeface="Arial" panose="020B0604020202020204" pitchFamily="34" charset="0"/>
              </a:rPr>
              <a:t>Именно с этой нейросетью я вступлю в заочное соревнование.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E58DD1-7A3F-45AB-95FE-119EE39E0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" y="2849431"/>
            <a:ext cx="3734321" cy="24863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70A92F-416E-4270-8575-449B310D8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31" y="2835141"/>
            <a:ext cx="3639058" cy="2514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5A37C-D98A-4F08-9C21-23962BE55ED4}"/>
              </a:ext>
            </a:extLst>
          </p:cNvPr>
          <p:cNvSpPr txBox="1"/>
          <p:nvPr/>
        </p:nvSpPr>
        <p:spPr>
          <a:xfrm>
            <a:off x="767176" y="5499801"/>
            <a:ext cx="39372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Точность на тестовом наборе 99.04% </a:t>
            </a:r>
          </a:p>
        </p:txBody>
      </p:sp>
    </p:spTree>
    <p:extLst>
      <p:ext uri="{BB962C8B-B14F-4D97-AF65-F5344CB8AC3E}">
        <p14:creationId xmlns:p14="http://schemas.microsoft.com/office/powerpoint/2010/main" val="28313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Простейшая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сверточная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нейросеть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36FE3-28DF-4C64-8D79-C881D5B53AF4}"/>
              </a:ext>
            </a:extLst>
          </p:cNvPr>
          <p:cNvSpPr txBox="1"/>
          <p:nvPr/>
        </p:nvSpPr>
        <p:spPr>
          <a:xfrm>
            <a:off x="623995" y="1417904"/>
            <a:ext cx="788806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model_simple.add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(Conv2D(16, (5, 5), padding='same’,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#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Сверточный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слой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model_simple.add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(MaxPooling2D(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Слой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подвыборки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model_simple.add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(Flatten())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				#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Полносвязная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часть 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model_simple.add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(Dense(256,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model_simple.add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(Dense(208,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softmax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’))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	# Выходной слой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Montserrat 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37D0FF-5626-4525-AC36-8194C92D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6" y="3337142"/>
            <a:ext cx="3762900" cy="24673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D33BB5-9595-4EF2-B3D4-B8AA8278B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96" y="3337142"/>
            <a:ext cx="3848637" cy="24577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9AE705-B296-4926-A8BD-12BD5961D163}"/>
              </a:ext>
            </a:extLst>
          </p:cNvPr>
          <p:cNvSpPr txBox="1"/>
          <p:nvPr/>
        </p:nvSpPr>
        <p:spPr>
          <a:xfrm>
            <a:off x="786225" y="5853561"/>
            <a:ext cx="39372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Точность на тестовом наборе 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88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126745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верточная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нейросеть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двумя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сверточными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слоями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AE705-B296-4926-A8BD-12BD5961D163}"/>
              </a:ext>
            </a:extLst>
          </p:cNvPr>
          <p:cNvSpPr txBox="1"/>
          <p:nvPr/>
        </p:nvSpPr>
        <p:spPr>
          <a:xfrm>
            <a:off x="786225" y="5853561"/>
            <a:ext cx="3924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Точность на тестовом наборе 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68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%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205A1-2AEB-4BC9-899E-6BC8AD2C7F0D}"/>
              </a:ext>
            </a:extLst>
          </p:cNvPr>
          <p:cNvSpPr txBox="1"/>
          <p:nvPr/>
        </p:nvSpPr>
        <p:spPr>
          <a:xfrm>
            <a:off x="623996" y="1208827"/>
            <a:ext cx="7499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model_s16_32.add(Conv2D(16, (5, 5), padding='same',      #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первый слой свертки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model_s16_32.add(MaxPooling2D(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model_s16_32.add(Conv2D(32, (3, 3), padding='same',      #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второй слой свертки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model_s16_32.add(MaxPooling2D(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model_s16_32.add(Flatten())	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#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полносвязанная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часть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model_s16_32.add(Dense(512,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model_s16_32.add(Dense(208, activation='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softmax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768962-12CB-4E39-BFBF-3267A41DD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" y="3444735"/>
            <a:ext cx="3610479" cy="2419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CCD03F-F01A-4A1E-AF25-6C7F2336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17" y="3420269"/>
            <a:ext cx="363905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64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123336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FA20FD-9AD3-4BB6-9E32-76FA9D294B9C}"/>
              </a:ext>
            </a:extLst>
          </p:cNvPr>
          <p:cNvSpPr txBox="1"/>
          <p:nvPr/>
        </p:nvSpPr>
        <p:spPr>
          <a:xfrm>
            <a:off x="786225" y="637735"/>
            <a:ext cx="731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верточная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нейросеть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тремя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сверточными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слоями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AE705-B296-4926-A8BD-12BD5961D163}"/>
              </a:ext>
            </a:extLst>
          </p:cNvPr>
          <p:cNvSpPr txBox="1"/>
          <p:nvPr/>
        </p:nvSpPr>
        <p:spPr>
          <a:xfrm>
            <a:off x="786225" y="5910965"/>
            <a:ext cx="4025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Точность на тестовом наборе 100.00%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205A1-2AEB-4BC9-899E-6BC8AD2C7F0D}"/>
              </a:ext>
            </a:extLst>
          </p:cNvPr>
          <p:cNvSpPr txBox="1"/>
          <p:nvPr/>
        </p:nvSpPr>
        <p:spPr>
          <a:xfrm>
            <a:off x="623996" y="1208827"/>
            <a:ext cx="749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model_s16_32_64.add(Conv2D(16, (5, 5), padding='same',      #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первый слой свертки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model_s16_32_64.add(MaxPooling2D(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model_s16_32_64.add(Conv2D(32, (3, 3), padding='same',      #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второй слой свертки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model_s16_32_64.add(MaxPooling2D(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 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model_s16_32_64.add(Conv2D(64, (3, 3), padding='same',      #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третий слой свертки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=(128, 128, 1), activation='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model_s16_32_64.add(MaxPooling2D(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pool_size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=(2, 2)))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model_s16_32_64.add(Flatten())		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#</a:t>
            </a:r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полносвязанная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часть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model_s16_32_64.add(Dense(512, activation='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model_s16_32_64.add(Dense(208, activation='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softmax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'))</a:t>
            </a:r>
            <a:endParaRPr lang="ru-RU" sz="120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199C2-94CC-43E4-8E49-EB7CDB7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" y="3517151"/>
            <a:ext cx="3734321" cy="24387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720D8A-F520-4E7E-80C4-35769C788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7" y="3517151"/>
            <a:ext cx="362000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7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1213</Words>
  <Application>Microsoft Office PowerPoint</Application>
  <PresentationFormat>Произвольный</PresentationFormat>
  <Paragraphs>142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Montserrat 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Олег</cp:lastModifiedBy>
  <cp:revision>150</cp:revision>
  <dcterms:created xsi:type="dcterms:W3CDTF">2020-07-15T13:24:42Z</dcterms:created>
  <dcterms:modified xsi:type="dcterms:W3CDTF">2022-04-19T21:08:14Z</dcterms:modified>
</cp:coreProperties>
</file>