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Montserrat" panose="00000500000000000000" pitchFamily="2" charset="-52"/>
      <p:regular r:id="rId17"/>
      <p:bold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D4C65-BEC9-3CEE-B3A5-FE9AFBF3F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B972E-75FA-8BAD-9DF1-6507063A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327CD-B01C-1953-8DDA-1B9BD5D3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9C79C-3FBB-AF14-C130-86231A75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1BB49-3E6C-750C-97E7-E5AB87E3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704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3F6C-F08A-E833-5014-2FB3D98B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A711C1-E1A4-1717-8321-995DF22DE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22FB4-B629-C47C-BA3E-3C5BCF5E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27B5CA-5275-1B0F-1167-DEAEE8FF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6E1B3-1AB4-887F-C652-69B01E9C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02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CCF51-8E32-2967-946A-7DEBECE04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EB840-5CDC-0122-EDC8-6AEDE003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02CAD-855E-39BC-69E3-07B2464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E5F07-34F2-0CE4-07F7-D4301B1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89AF1-ECEE-D5DE-4342-792270AC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70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5C50-EBE9-889B-8DD5-26590147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C771C-BCD1-5F65-17BF-3450542C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68186-E0B0-B885-AF3C-B71F0151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03015-948D-6A0A-E824-578DD7E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155B6-E0EC-79B1-BF4F-BC9C08F0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493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9D195-2097-ACF9-B981-94AEB55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530746-1385-3FFF-9F33-3185CDD2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5E7B2-844A-6937-893A-19E53A2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F0EAC5-5DDA-7306-E3C8-50AB3FF7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83A2A-B302-47F3-1E59-269588C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330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DD2E-37CD-9259-86C1-0535A13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78427-49AE-DFA3-33A5-D23D46FB8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8957D-0017-79CF-BC13-D803A350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B4BA46-9701-3683-19BD-89AAFDA6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24735D-18C4-DC56-22BA-2FB88B8D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6088B-4580-AE01-BA0C-28DD9EDC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079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90EC3-7C8C-2FE7-6175-7596F041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2CB323-3DDD-1546-82A9-FDB30309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D7EBE8-2A16-8055-01AC-5E52E361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A5B019-6DFF-3228-F92E-E01742E12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2FED47-C7CD-3961-C793-808EEFAD2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E6E02A-246E-51A8-1F86-4D0D966D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E7FC7C-3471-0DFB-C32A-8429CEF8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508B0A-63BF-C7F5-C29E-3917244A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769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589B8-58AD-1691-443F-3CF083E0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24919E-1745-FEA5-3C13-DD538DED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65655A-310B-12E4-C372-0BCF465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85E84A-250F-0E6F-08AA-9383B59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335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D24DD6-1A9F-6379-213C-C4143EA2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790CAF-F472-8BCB-ED6F-E0C131C8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0BF2C7-C97D-9BCC-4990-D9DB6677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973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FADBC-0A77-1354-4142-B335C3E4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A13B8-1BBB-0B90-EC1E-B51FC2E9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240F09-5A7A-A9D3-6FF1-6FB945D2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422606-807B-FD98-7625-058FBB4E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14BD1-7BB3-0110-B207-DB6999E0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EFFB1E-CB7C-029E-BE8A-AF9724F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6247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7BDD7-F32E-9ADF-E91D-EF2C06C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48619D-3D2C-2718-E3E9-B887C0556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8DE857-C9EB-B4A1-D1D1-E7102D54F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A7B922-9B08-CFEF-0CDE-DCAC7152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0FF06A-2BCE-04ED-0E7A-36D2F3B4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01E77-0953-CB02-D8C0-F5442D2F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548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B1151-ECA6-688B-8D33-DEDA3C50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46F90-7AFE-BE6C-02E0-69BE0097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7699E-A334-0207-649C-7AE060252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7A07-4876-439B-BB60-3A26DFEC2768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B2317-3DC2-3E80-930E-CA76FBEA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FBF53-0674-8023-BE0C-721C6509C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A9A2-D332-49FB-A192-7BB4DEE20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2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9AC5F-B572-DB57-D05E-0024E10A1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>
                <a:solidFill>
                  <a:srgbClr val="EADDEC"/>
                </a:solidFill>
                <a:latin typeface="Montserrat" panose="00000500000000000000" pitchFamily="2" charset="-52"/>
              </a:rPr>
              <a:t>Палітыка генацыда на тэрыторыі Беларусі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C1A70E-6068-6898-5B33-00DF6D64D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423" y="4718144"/>
            <a:ext cx="9144000" cy="606891"/>
          </a:xfrm>
        </p:spPr>
        <p:txBody>
          <a:bodyPr/>
          <a:lstStyle/>
          <a:p>
            <a:r>
              <a:rPr lang="ru-RU" dirty="0" err="1">
                <a:solidFill>
                  <a:srgbClr val="EADDEC"/>
                </a:solidFill>
                <a:latin typeface="Montserrat" panose="00000500000000000000" pitchFamily="2" charset="-52"/>
              </a:rPr>
              <a:t>Аўтар</a:t>
            </a:r>
            <a:r>
              <a:rPr lang="ru-RU" dirty="0">
                <a:solidFill>
                  <a:srgbClr val="EADDEC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rgbClr val="EADDEC"/>
                </a:solidFill>
                <a:latin typeface="Montserrat" panose="00000500000000000000" pitchFamily="2" charset="-52"/>
              </a:rPr>
              <a:t>прэзентацыі</a:t>
            </a:r>
            <a:r>
              <a:rPr lang="ru-RU" dirty="0">
                <a:solidFill>
                  <a:srgbClr val="EADDEC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rgbClr val="EADDEC"/>
                </a:solidFill>
                <a:latin typeface="Montserrat" panose="00000500000000000000" pitchFamily="2" charset="-52"/>
              </a:rPr>
              <a:t>Аўдзей</a:t>
            </a:r>
            <a:r>
              <a:rPr lang="ru-RU" dirty="0">
                <a:solidFill>
                  <a:srgbClr val="EADDEC"/>
                </a:solidFill>
                <a:latin typeface="Montserrat" panose="00000500000000000000" pitchFamily="2" charset="-52"/>
              </a:rPr>
              <a:t> </a:t>
            </a:r>
            <a:r>
              <a:rPr lang="ru-RU" dirty="0" err="1">
                <a:solidFill>
                  <a:srgbClr val="EADDEC"/>
                </a:solidFill>
                <a:latin typeface="Montserrat" panose="00000500000000000000" pitchFamily="2" charset="-52"/>
              </a:rPr>
              <a:t>Аляксей</a:t>
            </a:r>
            <a:endParaRPr lang="ru-RU" dirty="0">
              <a:solidFill>
                <a:srgbClr val="EADDEC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979880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2FF732-4E0C-A5F8-A9D0-8B38852F5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70000"/>
            <a:ext cx="57150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1800" b="1" dirty="0" err="1">
                <a:solidFill>
                  <a:srgbClr val="3A233F"/>
                </a:solidFill>
                <a:latin typeface="Montserrat" panose="00000500000000000000" pitchFamily="2" charset="-52"/>
              </a:rPr>
              <a:t>Што</a:t>
            </a:r>
            <a:r>
              <a:rPr lang="ru-RU" sz="1800" b="1" dirty="0">
                <a:solidFill>
                  <a:srgbClr val="3A233F"/>
                </a:solidFill>
                <a:latin typeface="Montserrat" panose="00000500000000000000" pitchFamily="2" charset="-52"/>
              </a:rPr>
              <a:t> такое </a:t>
            </a:r>
            <a:r>
              <a:rPr lang="ru-RU" sz="1800" b="1" dirty="0" err="1">
                <a:solidFill>
                  <a:srgbClr val="3A233F"/>
                </a:solidFill>
                <a:latin typeface="Montserrat" panose="00000500000000000000" pitchFamily="2" charset="-52"/>
              </a:rPr>
              <a:t>Генацыд</a:t>
            </a:r>
            <a:r>
              <a:rPr lang="ru-RU" sz="1800" b="1" dirty="0">
                <a:solidFill>
                  <a:srgbClr val="3A233F"/>
                </a:solidFill>
                <a:latin typeface="Montserrat" panose="00000500000000000000" pitchFamily="2" charset="-52"/>
              </a:rPr>
              <a:t>?</a:t>
            </a:r>
          </a:p>
          <a:p>
            <a:pPr marL="0" indent="0">
              <a:buNone/>
            </a:pPr>
            <a:endParaRPr lang="ru-RU" sz="1500" dirty="0">
              <a:solidFill>
                <a:srgbClr val="3A233F"/>
              </a:solidFill>
              <a:latin typeface="Montserrat" panose="00000500000000000000" pitchFamily="2" charset="-52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ГЕНАЦЫД -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дзеянні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накіраваныя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на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поўнае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або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частковае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знішчэнне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нацыянальнай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этнічнай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расавай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або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рэлігійнай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групы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шляхам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забойства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членаў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гэтай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групы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прычынення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цяжкай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шкоды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іх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здароўю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гвалтоўнай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перашкоды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дзетараджэнню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прымусовай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перадачы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дзяцей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гвалтоўнага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перасялення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або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іншага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стварэння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жыццёвых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умоў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,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разлічаных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на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фізічнае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знішчэнне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членаў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гэтай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 </a:t>
            </a:r>
            <a:r>
              <a:rPr lang="ru-RU" sz="2200" dirty="0" err="1">
                <a:solidFill>
                  <a:srgbClr val="3A233F"/>
                </a:solidFill>
                <a:latin typeface="Montserrat" panose="00000500000000000000" pitchFamily="2" charset="-52"/>
              </a:rPr>
              <a:t>групы</a:t>
            </a:r>
            <a:r>
              <a:rPr lang="ru-RU" sz="2200" dirty="0">
                <a:solidFill>
                  <a:srgbClr val="3A233F"/>
                </a:solidFill>
                <a:latin typeface="Montserrat" panose="00000500000000000000" pitchFamily="2" charset="-52"/>
              </a:rPr>
              <a:t>.</a:t>
            </a:r>
          </a:p>
        </p:txBody>
      </p:sp>
      <p:pic>
        <p:nvPicPr>
          <p:cNvPr id="1030" name="Picture 6" descr="Геноцид: &quot;Больше никогда&quot; превратилось в &quot;снова и снова&quot; | OHCHR">
            <a:extLst>
              <a:ext uri="{FF2B5EF4-FFF2-40B4-BE49-F238E27FC236}">
                <a16:creationId xmlns:a16="http://schemas.microsoft.com/office/drawing/2014/main" id="{A00892E4-82CC-C961-6A45-CCEEFB56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47" y="1480857"/>
            <a:ext cx="4570523" cy="24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689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6D57C0-6CBC-C322-5B1F-9D191399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270000"/>
            <a:ext cx="57150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Першыя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тры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дзёны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акупацыі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Беларусі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паводзіліся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пад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планамерным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генацыдам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які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пакладаўся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на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цэлыя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групы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насельніцтва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з-за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іх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савецкага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актывізму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камуністычнай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арганізацыі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ці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іншых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матываў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.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Гітлераўцы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выкарыстоўвалі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заложніцтва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аблавы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пагромы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турмы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карныя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аперацыі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лагеры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смерці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іншыя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меры для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рэалізацыі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гэтага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плана.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Таксама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знішчэнне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грамадзянскага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насельніцтва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ваеннапалонных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праводзілася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з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выкарыстаннем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агнём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шыбеніцаў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турм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. Гэта было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падтрымлівае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планам «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выпаленай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зямлі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».</a:t>
            </a:r>
            <a:endParaRPr lang="ru-RU" sz="3200" dirty="0">
              <a:solidFill>
                <a:srgbClr val="3A233F"/>
              </a:solidFill>
              <a:latin typeface="Montserrat" panose="00000500000000000000" pitchFamily="2" charset="-52"/>
            </a:endParaRPr>
          </a:p>
        </p:txBody>
      </p:sp>
      <p:pic>
        <p:nvPicPr>
          <p:cNvPr id="3074" name="Picture 2" descr="Президенту Беларуси А.Лукашенко показали новые данные о геноциде  белорусского народа">
            <a:extLst>
              <a:ext uri="{FF2B5EF4-FFF2-40B4-BE49-F238E27FC236}">
                <a16:creationId xmlns:a16="http://schemas.microsoft.com/office/drawing/2014/main" id="{A141BDB7-BA54-E5CC-391D-F7E223FD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095935"/>
            <a:ext cx="3926061" cy="21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Алексей Богданович: «О проблеме фашистского этноцида на территории Беларуси  в годы войны» - Университет гражданской защиты МЧС Республики Беларусь">
            <a:extLst>
              <a:ext uri="{FF2B5EF4-FFF2-40B4-BE49-F238E27FC236}">
                <a16:creationId xmlns:a16="http://schemas.microsoft.com/office/drawing/2014/main" id="{9C37A546-81CE-D19B-3C08-C6729DB6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5" y="2606408"/>
            <a:ext cx="3227014" cy="286701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Нацистская политика геноцида в Беларуси (1941-1944): Борисовский район">
            <a:extLst>
              <a:ext uri="{FF2B5EF4-FFF2-40B4-BE49-F238E27FC236}">
                <a16:creationId xmlns:a16="http://schemas.microsoft.com/office/drawing/2014/main" id="{33EADB96-0E79-7FD9-6242-FC36D547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06" y="3111746"/>
            <a:ext cx="2989014" cy="1856335"/>
          </a:xfrm>
          <a:prstGeom prst="flowChartDisp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518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724B61-455E-C9C5-B00E-67335446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5715000" cy="2683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Было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арганізавана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260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лагераў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смерці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іх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філіялаў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аддзяленняў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з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якіх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мала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хто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вярнуўся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жывым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. У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Мінску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было 5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лагераў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адзін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з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якіх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– Малы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Трасцянец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трэці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па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колькасці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знішчаных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людзей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.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Урочышчы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Благаўшчына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, Малы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Трасцянец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Шашкоўка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–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месцы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масавага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знішчэння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sz="2400" b="0" i="0" dirty="0" err="1">
                <a:solidFill>
                  <a:srgbClr val="353740"/>
                </a:solidFill>
                <a:effectLst/>
                <a:latin typeface="ColfaxAI"/>
              </a:rPr>
              <a:t>людзей</a:t>
            </a:r>
            <a:r>
              <a:rPr lang="ru-RU" sz="2400" b="0" i="0" dirty="0">
                <a:solidFill>
                  <a:srgbClr val="353740"/>
                </a:solidFill>
                <a:effectLst/>
                <a:latin typeface="ColfaxAI"/>
              </a:rPr>
              <a:t>.</a:t>
            </a:r>
            <a:endParaRPr lang="ru-RU" sz="3200" dirty="0">
              <a:solidFill>
                <a:srgbClr val="3A233F"/>
              </a:solidFill>
              <a:latin typeface="Montserrat" panose="00000500000000000000" pitchFamily="2" charset="-5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E4E2CE-B18F-5248-3D19-D770E5BB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4" y="1524000"/>
            <a:ext cx="5021231" cy="340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488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0807D3-840B-D6CE-1DC9-4FF92987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270000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Фашысты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расстралялі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спалілі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звыш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206 500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грамадзян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у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Трасцянцы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.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Стваралі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лагеры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смерці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,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размяшчалі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інфекцыйных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хворых і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масава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распаўсюджвалі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захворвання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сярод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насельніцтва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і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войскаў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.</a:t>
            </a:r>
            <a:endParaRPr lang="ru-RU" sz="3600" dirty="0">
              <a:solidFill>
                <a:srgbClr val="3A233F"/>
              </a:solidFill>
              <a:latin typeface="Montserrat" panose="00000500000000000000" pitchFamily="2" charset="-52"/>
            </a:endParaRPr>
          </a:p>
        </p:txBody>
      </p:sp>
      <p:pic>
        <p:nvPicPr>
          <p:cNvPr id="5122" name="Picture 2" descr="Вялікая Айчынная вайна ў Беларусі | Belarus.by">
            <a:extLst>
              <a:ext uri="{FF2B5EF4-FFF2-40B4-BE49-F238E27FC236}">
                <a16:creationId xmlns:a16="http://schemas.microsoft.com/office/drawing/2014/main" id="{40B5DA76-8D4D-EF57-290C-845D804E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0" y="1270000"/>
            <a:ext cx="4585046" cy="244138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Вайна 1812 г. - Беларусь у асобах i падзеях">
            <a:extLst>
              <a:ext uri="{FF2B5EF4-FFF2-40B4-BE49-F238E27FC236}">
                <a16:creationId xmlns:a16="http://schemas.microsoft.com/office/drawing/2014/main" id="{90AD7859-1067-8D39-71FF-9854DC831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8" y="3429000"/>
            <a:ext cx="2657475" cy="1724025"/>
          </a:xfrm>
          <a:prstGeom prst="homeP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Белоруссия во время Великой Отечественной войны — Википедия">
            <a:extLst>
              <a:ext uri="{FF2B5EF4-FFF2-40B4-BE49-F238E27FC236}">
                <a16:creationId xmlns:a16="http://schemas.microsoft.com/office/drawing/2014/main" id="{BDED82FE-617D-14EF-A194-38E68C6E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90" y="3089530"/>
            <a:ext cx="3754531" cy="249847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63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D4BF90-77AD-F2C9-D141-94FD34CA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70000"/>
            <a:ext cx="57150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тэрыторыі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Беларусі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было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100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гета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якія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гітлераўцы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сагналі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сотні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тысяч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яўрэяў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жыхароў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рэспублікі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так і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яўрэяў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Польшчы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Чэхаславакіі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Аўстрыі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Францыі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Галандыі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Венгрыі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Германіі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іншых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краін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Акупанты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здзекваліся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зняволенымі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рабавалі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іх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мучылі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калолі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штыкамі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кідалі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жывымі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ў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агонь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Асуджаных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смерць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прымушалі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спяваць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песні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танцаваць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потым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расстрэльвалі</a:t>
            </a:r>
            <a:r>
              <a:rPr lang="ru-RU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Книга: &quot;Третий рейх&quot; - Виктория Булавина. Купить книгу, читать рецензии |  ISBN 978-966-03-5902-4 | Лабиринт">
            <a:extLst>
              <a:ext uri="{FF2B5EF4-FFF2-40B4-BE49-F238E27FC236}">
                <a16:creationId xmlns:a16="http://schemas.microsoft.com/office/drawing/2014/main" id="{89E60DF9-0ABF-51FF-CC6B-7F47CA62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036" y="1042699"/>
            <a:ext cx="3429560" cy="457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266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A8DB93-2969-0EAE-E4CA-EA5DAF71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270000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У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ліпені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1942 г.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генеральны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камісар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Кубэ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дакладваў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пра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ліквідаванне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55 тысяч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яўрэяў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у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Беларусі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. 21–23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кастрычніка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1943 г.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фашысты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здзейснілі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масавае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знішчэнне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яўрэяў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ў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Трасцянецкім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лагеры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смерці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. Для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знішчэння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ахвяр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выкарыстоўвалі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аўтамабілі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спецыяльна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прыстасаваныя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для 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гэтага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 – “</a:t>
            </a:r>
            <a:r>
              <a:rPr lang="en-US" b="0" i="0" dirty="0" err="1">
                <a:solidFill>
                  <a:srgbClr val="353740"/>
                </a:solidFill>
                <a:effectLst/>
                <a:latin typeface="ColfaxAI"/>
              </a:rPr>
              <a:t>gaswagen</a:t>
            </a:r>
            <a:r>
              <a:rPr lang="en-US" b="0" i="0" dirty="0">
                <a:solidFill>
                  <a:srgbClr val="353740"/>
                </a:solidFill>
                <a:effectLst/>
                <a:latin typeface="ColfaxAI"/>
              </a:rPr>
              <a:t>” (</a:t>
            </a:r>
            <a:r>
              <a:rPr lang="ru-RU" b="0" i="0" dirty="0" err="1">
                <a:solidFill>
                  <a:srgbClr val="353740"/>
                </a:solidFill>
                <a:effectLst/>
                <a:latin typeface="ColfaxAI"/>
              </a:rPr>
              <a:t>душагубкі</a:t>
            </a:r>
            <a:r>
              <a:rPr lang="ru-RU" b="0" i="0" dirty="0">
                <a:solidFill>
                  <a:srgbClr val="353740"/>
                </a:solidFill>
                <a:effectLst/>
                <a:latin typeface="ColfaxAI"/>
              </a:rPr>
              <a:t>).</a:t>
            </a:r>
            <a:endParaRPr lang="ru-RU" sz="3600" dirty="0">
              <a:solidFill>
                <a:srgbClr val="3A233F"/>
              </a:solidFill>
              <a:latin typeface="Montserrat" panose="00000500000000000000" pitchFamily="2" charset="-52"/>
            </a:endParaRPr>
          </a:p>
        </p:txBody>
      </p:sp>
      <p:pic>
        <p:nvPicPr>
          <p:cNvPr id="7170" name="Picture 2" descr="Гитлер допустил массу ошибок»: как фюрер привёл Третий рейх к краху — РТ на  русском">
            <a:extLst>
              <a:ext uri="{FF2B5EF4-FFF2-40B4-BE49-F238E27FC236}">
                <a16:creationId xmlns:a16="http://schemas.microsoft.com/office/drawing/2014/main" id="{FC9CFC0B-356E-1103-86FA-4A8CD212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5" y="1580030"/>
            <a:ext cx="510267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616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5255AE-D9FE-F5D6-F248-257D71A2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09" y="705223"/>
            <a:ext cx="6136341" cy="523837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Згодна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архіўных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дакументаў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на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Дзяржыншчыне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было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знішчана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дашчэнту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15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вёсак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, у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тым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ліку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5 з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іх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напаткаў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лёс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Хатыні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Тры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вёскі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так і не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адрадзіліся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з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папялішчаў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Часткова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ў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раёне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былі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спалены 78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вёсак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і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калгасных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пасяленняў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Чатыры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вёскі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— Глухое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Пярхурава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Любажанка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Літавец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і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Садкаўшчына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былі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спалены разам з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людзьмі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падчас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карнай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аперацыі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“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Якаб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”. У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выданні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прадстаўлены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ўспаміны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відавочцаў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архіўныя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дакументы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матэрыялы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сабраныя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бібліятэкарамі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ru-RU" sz="2000" b="0" i="0" dirty="0" err="1">
                <a:solidFill>
                  <a:srgbClr val="333333"/>
                </a:solidFill>
                <a:effectLst/>
                <a:latin typeface="Helvetica Neue"/>
              </a:rPr>
              <a:t>раёна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Доказательства геноцида народа Беларуси в годы ВОВ предоставят в  международный трибунал">
            <a:extLst>
              <a:ext uri="{FF2B5EF4-FFF2-40B4-BE49-F238E27FC236}">
                <a16:creationId xmlns:a16="http://schemas.microsoft.com/office/drawing/2014/main" id="{CC3A39CD-6B3F-1A24-5FA6-F6D4708B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97" y="261470"/>
            <a:ext cx="4506524" cy="337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DE07F2E-72F4-1302-5C91-B2DB79B6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490" y="3637013"/>
            <a:ext cx="2358074" cy="31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B77EE47-F492-5620-CAE4-FAD407FC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97" y="3663074"/>
            <a:ext cx="2189693" cy="3133998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859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23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3AFF-5E02-FBC9-DFD4-48FEFD1AB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00"/>
            <a:ext cx="9144000" cy="2387600"/>
          </a:xfrm>
        </p:spPr>
        <p:txBody>
          <a:bodyPr/>
          <a:lstStyle/>
          <a:p>
            <a:r>
              <a:rPr lang="ru-RU" b="1">
                <a:solidFill>
                  <a:srgbClr val="EADDEC"/>
                </a:solidFill>
                <a:latin typeface="Montserrat" panose="00000500000000000000" pitchFamily="2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950365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419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Montserrat</vt:lpstr>
      <vt:lpstr>Calibri</vt:lpstr>
      <vt:lpstr>Arial</vt:lpstr>
      <vt:lpstr>ColfaxAI</vt:lpstr>
      <vt:lpstr>Calibri Light</vt:lpstr>
      <vt:lpstr>Helvetica Neue</vt:lpstr>
      <vt:lpstr>Times New Roman</vt:lpstr>
      <vt:lpstr>Тема Office</vt:lpstr>
      <vt:lpstr>Палітыка генацыда на тэрыторыі Беларусі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Палітыка генацыда на тэрыторыі Беларусі</dc:title>
  <dc:creator>Алексей Авдей</dc:creator>
  <cp:lastModifiedBy>Алексей Авдей</cp:lastModifiedBy>
  <cp:revision>4</cp:revision>
  <dcterms:created xsi:type="dcterms:W3CDTF">2023-03-03T19:26:21Z</dcterms:created>
  <dcterms:modified xsi:type="dcterms:W3CDTF">2023-03-03T22:04:18Z</dcterms:modified>
</cp:coreProperties>
</file>