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Roboto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736">
          <p15:clr>
            <a:srgbClr val="A4A3A4"/>
          </p15:clr>
        </p15:guide>
        <p15:guide id="2" pos="14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70C39F-37E1-4BD8-88FD-22D724E495DE}">
  <a:tblStyle styleId="{8670C39F-37E1-4BD8-88FD-22D724E49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36" orient="horz"/>
        <p:guide pos="147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oboto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oboto-italic.fntdata"/><Relationship Id="rId32" Type="http://schemas.openxmlformats.org/officeDocument/2006/relationships/slide" Target="slides/slide26.xml"/><Relationship Id="rId76" Type="http://schemas.openxmlformats.org/officeDocument/2006/relationships/font" Target="fonts/Roboto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Roboto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8c919b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88c919b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c919b0cf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8c919b0cf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c919b0cf_0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8c919b0cf_0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c919b0cf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8c919b0cf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c919b0cf_0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8c919b0cf_0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c919b0cf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8c919b0cf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8c919b0cf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88c919b0cf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8c919b0cf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8c919b0cf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8c919b0cf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88c919b0cf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8c919b0cf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8c919b0cf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c919b0cf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8c919b0cf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8c919b0cf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88c919b0cf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8c919b0cf_0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8c919b0cf_0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c919b0cf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8c919b0cf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8c919b0cf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88c919b0cf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c919b0cf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88c919b0cf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cc7198d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8cc7198d9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8c919b0cf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88c919b0cf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8c919b0cf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88c919b0cf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8c919b0cf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8c919b0cf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8c919b0cf_0_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8c919b0cf_0_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8c919b0cf_0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88c919b0cf_0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c919b0cf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8c919b0cf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8cc7198d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88cc7198d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8cc7198d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88cc7198d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cc7198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88cc7198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8cc7198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88cc7198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8cc7198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88cc7198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8cc7198d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8cc7198d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8cc7198d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8cc7198d9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4fd6b28d9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f4fd6b28d9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8cc7198d9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88cc7198d9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8cc7198d9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88cc7198d9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c919b0cf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8c919b0cf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8cc7198d9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8cc7198d9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8cc7198d9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88cc7198d9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8cc7198d9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88cc7198d9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8cc7198d9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88cc7198d9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8cc7198d9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88cc7198d9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8cc7198d9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88cc7198d9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8cc7198d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88cc7198d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8cc7198d9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88cc7198d9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8cc7198d9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88cc7198d9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8cc7198d9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88cc7198d9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c919b0cf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8c919b0cf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8cc7198d9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88cc7198d9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8cc7198d9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8cc7198d9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8cc7198d9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88cc7198d9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8cc7198d9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88cc7198d9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8cc7198d9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88cc7198d9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8cc7198d9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88cc7198d9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4fd6b28d9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f4fd6b28d9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4fd6b28d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f4fd6b28d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4fd6b28d9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f4fd6b28d9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8cc7198d9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88cc7198d9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c919b0cf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8c919b0cf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4fd6b28d9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f4fd6b28d9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4fd6b28d9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f4fd6b28d9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4fd6b28d9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f4fd6b28d9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4fd6b28d9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f4fd6b28d9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4fd6b28d9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f4fd6b28d9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4fd6b28d9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f4fd6b28d9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4fd6b28d9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f4fd6b28d9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8cc7198d9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88cc7198d9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8cc7198d9_0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88cc7198d9_0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c919b0cf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8c919b0cf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c919b0cf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8c919b0cf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c919b0cf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8c919b0cf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marR="0" rtl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57" name="Google Shape;57;p13"/>
          <p:cNvCxnSpPr/>
          <p:nvPr/>
        </p:nvCxnSpPr>
        <p:spPr>
          <a:xfrm>
            <a:off x="294409" y="716437"/>
            <a:ext cx="8555100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13441" y="4826639"/>
            <a:ext cx="1373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1045850" y="1377525"/>
            <a:ext cx="976800" cy="1452250"/>
            <a:chOff x="1045850" y="1377525"/>
            <a:chExt cx="976800" cy="1452250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1059187" y="1815250"/>
              <a:ext cx="950125" cy="1014525"/>
              <a:chOff x="541600" y="1825850"/>
              <a:chExt cx="950125" cy="101452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541600" y="2495350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541600" y="2270175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541600" y="2051000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541600" y="1825850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14"/>
            <p:cNvSpPr txBox="1"/>
            <p:nvPr/>
          </p:nvSpPr>
          <p:spPr>
            <a:xfrm>
              <a:off x="1045850" y="1377525"/>
              <a:ext cx="9768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663800" y="1422400"/>
            <a:ext cx="1496700" cy="1398800"/>
            <a:chOff x="4663800" y="1422400"/>
            <a:chExt cx="1496700" cy="1398800"/>
          </a:xfrm>
        </p:grpSpPr>
        <p:sp>
          <p:nvSpPr>
            <p:cNvPr id="72" name="Google Shape;72;p14"/>
            <p:cNvSpPr/>
            <p:nvPr/>
          </p:nvSpPr>
          <p:spPr>
            <a:xfrm>
              <a:off x="4663800" y="17794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162700" y="14224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861675" y="23223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661600" y="17794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497850" y="23223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4807050" y="977350"/>
            <a:ext cx="1210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.NET objects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2175775" y="2099400"/>
            <a:ext cx="21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Configuring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Code Conventions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Data Annotation attributes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Fluent API</a:t>
            </a:r>
            <a:endParaRPr sz="1500"/>
          </a:p>
        </p:txBody>
      </p:sp>
      <p:sp>
        <p:nvSpPr>
          <p:cNvPr id="184" name="Google Shape;184;p23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Code Conventions</a:t>
            </a:r>
            <a:endParaRPr b="1" sz="2400"/>
          </a:p>
        </p:txBody>
      </p:sp>
      <p:sp>
        <p:nvSpPr>
          <p:cNvPr id="190" name="Google Shape;190;p24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Code Conventions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312200" y="8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{8670C39F-37E1-4BD8-88FD-22D724E495DE}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Schema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dbo, public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Id, &lt;EntityClassId&gt;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Foreign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 the principal entity 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Nullable types: Classes,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primitives: int, double, float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Cascade 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Data Annotation</a:t>
            </a:r>
            <a:endParaRPr b="1" sz="2400"/>
          </a:p>
        </p:txBody>
      </p:sp>
      <p:sp>
        <p:nvSpPr>
          <p:cNvPr id="203" name="Google Shape;203;p26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Data Annotation Attributes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n-US" sz="1300">
                <a:solidFill>
                  <a:srgbClr val="000000"/>
                </a:solidFill>
              </a:rPr>
              <a:t>System.ComponentModel.DataAnnotations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n-US" sz="1300">
                <a:solidFill>
                  <a:srgbClr val="000000"/>
                </a:solidFill>
              </a:rPr>
              <a:t>System.ComponentModel.DataAnnotations.Schema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System.ComponentModel.DataAnnotations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28"/>
          <p:cNvGraphicFramePr/>
          <p:nvPr/>
        </p:nvGraphicFramePr>
        <p:xfrm>
          <a:off x="312200" y="10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{8670C39F-37E1-4BD8-88FD-22D724E495DE}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Attribute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minimum string, byte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maximum string, byte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maximum string, byte length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S</a:t>
            </a:r>
            <a:r>
              <a:rPr lang="en-US" sz="1300">
                <a:solidFill>
                  <a:srgbClr val="000000"/>
                </a:solidFill>
              </a:rPr>
              <a:t>ystem.ComponentModel.DataAnnotations.Schema</a:t>
            </a:r>
            <a:endParaRPr sz="1750">
              <a:solidFill>
                <a:srgbClr val="18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29"/>
          <p:cNvGraphicFramePr/>
          <p:nvPr/>
        </p:nvGraphicFramePr>
        <p:xfrm>
          <a:off x="312200" y="10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{8670C39F-37E1-4BD8-88FD-22D724E495DE}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Attribute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Table name, schema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Column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Column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 for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ForeignKey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Makes foreign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NotMapped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force not to create column in db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Data Annotation Attributes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[Table("People", Schema = "public")]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public class Person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public int Id { get; set; }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[Required]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[StringLength(50)]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public string Name { get; set; }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[Column("LastName")]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[Required</a:t>
            </a:r>
            <a:r>
              <a:rPr lang="en-US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[MinLength(3)]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[MaxLength(50)]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public string Surname { get; set; }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Fluent API</a:t>
            </a:r>
            <a:endParaRPr b="1" sz="2400"/>
          </a:p>
        </p:txBody>
      </p:sp>
      <p:sp>
        <p:nvSpPr>
          <p:cNvPr id="237" name="Google Shape;237;p31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Fluent API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public class MyContext: DbContext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{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        protected override void OnModelCreating(DbModelBuilder modelBuilder)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        {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	 modelBuilder.HasDefaultSchema("public");</a:t>
            </a:r>
            <a:endParaRPr sz="17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 modelBuilder.Entity&lt;Person&gt;().Property(p =&gt; p.Name).IsRequired();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        }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1045850" y="1377525"/>
            <a:ext cx="976800" cy="1452250"/>
            <a:chOff x="1045850" y="1377525"/>
            <a:chExt cx="976800" cy="1452250"/>
          </a:xfrm>
        </p:grpSpPr>
        <p:grpSp>
          <p:nvGrpSpPr>
            <p:cNvPr id="86" name="Google Shape;86;p15"/>
            <p:cNvGrpSpPr/>
            <p:nvPr/>
          </p:nvGrpSpPr>
          <p:grpSpPr>
            <a:xfrm>
              <a:off x="1059187" y="1815250"/>
              <a:ext cx="950125" cy="1014525"/>
              <a:chOff x="541600" y="1825850"/>
              <a:chExt cx="950125" cy="1014525"/>
            </a:xfrm>
          </p:grpSpPr>
          <p:sp>
            <p:nvSpPr>
              <p:cNvPr id="87" name="Google Shape;87;p15"/>
              <p:cNvSpPr/>
              <p:nvPr/>
            </p:nvSpPr>
            <p:spPr>
              <a:xfrm>
                <a:off x="541600" y="2495350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541600" y="2270175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541600" y="2051000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41600" y="1825850"/>
                <a:ext cx="950125" cy="34502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5"/>
            <p:cNvSpPr txBox="1"/>
            <p:nvPr/>
          </p:nvSpPr>
          <p:spPr>
            <a:xfrm>
              <a:off x="1045850" y="1377525"/>
              <a:ext cx="9768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4663800" y="1422400"/>
            <a:ext cx="1496700" cy="1398800"/>
            <a:chOff x="4663800" y="1422400"/>
            <a:chExt cx="1496700" cy="1398800"/>
          </a:xfrm>
        </p:grpSpPr>
        <p:sp>
          <p:nvSpPr>
            <p:cNvPr id="93" name="Google Shape;93;p15"/>
            <p:cNvSpPr/>
            <p:nvPr/>
          </p:nvSpPr>
          <p:spPr>
            <a:xfrm>
              <a:off x="4663800" y="17794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162700" y="14224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861675" y="23223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661600" y="17794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497850" y="2322300"/>
              <a:ext cx="498900" cy="49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/>
        </p:nvSpPr>
        <p:spPr>
          <a:xfrm>
            <a:off x="4807050" y="977350"/>
            <a:ext cx="1210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.NET objects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2175775" y="2099400"/>
            <a:ext cx="21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2791525" y="1742700"/>
            <a:ext cx="886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457325" y="1865900"/>
            <a:ext cx="1987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Context.SaveChanges();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457325" y="1584525"/>
            <a:ext cx="1794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Person.Card = “1234”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>
            <a:off x="2094700" y="2577125"/>
            <a:ext cx="21990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175775" y="2148675"/>
            <a:ext cx="2191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UPDATE/DELETE/INSERT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Fluent API</a:t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modelBuilder().HasDefaultSchema(“public”) - schema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modelBuilder().Entity&lt;Person&gt;()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.HasKey(...) //Primary Key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.HasMany(...)//configures one to many or many to many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.HasOptional(...)//nullable foreign key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.Ignore(...)//don’t create a table in db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.ToTable(...)//table name</a:t>
            </a:r>
            <a:endParaRPr sz="17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.HasTableAnnotation(...)//apply data annotation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Fluent API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modelBuilder()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.Entity&lt;Person&gt;()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	.Property(p =&gt; p.Name)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	.HasColumnAnnotation(...)//set column annotation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		.IsRequired()//not null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		.HasColumnName(...)//column name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Relationships</a:t>
            </a:r>
            <a:endParaRPr b="1" sz="2400"/>
          </a:p>
        </p:txBody>
      </p:sp>
      <p:sp>
        <p:nvSpPr>
          <p:cNvPr id="264" name="Google Shape;264;p35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Relationships</a:t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One to many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One to one/One to zero-or-one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Many to many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</a:t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1650275" y="1596900"/>
            <a:ext cx="1257900" cy="17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</a:t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5275450" y="1596900"/>
            <a:ext cx="1173000" cy="17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</a:t>
            </a:r>
            <a:endParaRPr/>
          </a:p>
        </p:txBody>
      </p:sp>
      <p:cxnSp>
        <p:nvCxnSpPr>
          <p:cNvPr id="280" name="Google Shape;280;p37"/>
          <p:cNvCxnSpPr>
            <a:stCxn id="278" idx="3"/>
            <a:endCxn id="279" idx="1"/>
          </p:cNvCxnSpPr>
          <p:nvPr/>
        </p:nvCxnSpPr>
        <p:spPr>
          <a:xfrm>
            <a:off x="2908175" y="2483400"/>
            <a:ext cx="23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7"/>
          <p:cNvCxnSpPr/>
          <p:nvPr/>
        </p:nvCxnSpPr>
        <p:spPr>
          <a:xfrm flipH="1">
            <a:off x="4967675" y="2226800"/>
            <a:ext cx="3027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7"/>
          <p:cNvCxnSpPr/>
          <p:nvPr/>
        </p:nvCxnSpPr>
        <p:spPr>
          <a:xfrm>
            <a:off x="4967675" y="2481575"/>
            <a:ext cx="3186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code conventions, first approach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360425" y="1079500"/>
            <a:ext cx="3030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   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[Index(IsUnique = true)]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4801200" y="1079500"/>
            <a:ext cx="40830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Department Department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code conventions, second approach</a:t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60425" y="1079500"/>
            <a:ext cx="273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   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[Index(IsUnique = true)]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ICollection&lt;Person&gt; Persons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4780025" y="1079500"/>
            <a:ext cx="40830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code conventions, third approach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360425" y="1079500"/>
            <a:ext cx="3030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   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[Index(IsUnique = true)]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ICollection&lt;Person&gt; Persons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4780025" y="1079500"/>
            <a:ext cx="40830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Department Department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code conventions, fourth approach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0425" y="1079500"/>
            <a:ext cx="35865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public int DepartmentId { get; set; }       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[Index(IsUnique = true)]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</a:t>
            </a:r>
            <a:r>
              <a:rPr b="1" lang="en-US" sz="1500"/>
              <a:t>public ICollection&lt;Person&gt; Persons { get; set; }//optional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4780025" y="1079500"/>
            <a:ext cx="40830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int DepartmentId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Department Department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code conventions</a:t>
            </a:r>
            <a:endParaRPr/>
          </a:p>
        </p:txBody>
      </p:sp>
      <p:sp>
        <p:nvSpPr>
          <p:cNvPr id="320" name="Google Shape;320;p42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75" y="682800"/>
            <a:ext cx="5365683" cy="40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 flipH="1" rot="10800000">
            <a:off x="1990025" y="1276700"/>
            <a:ext cx="3620100" cy="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5742800" y="889175"/>
            <a:ext cx="30681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 Person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public int Id { get; set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public string Name {get;set}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public string Surname {get;set}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3593025" y="2486900"/>
            <a:ext cx="21072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5769325" y="2476275"/>
            <a:ext cx="27123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 person;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person.Id == 7;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person.Name == “Oleg”;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person.SurName == “Tarusov”;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1168425" y="1162250"/>
            <a:ext cx="2265425" cy="2067775"/>
            <a:chOff x="1168425" y="1162250"/>
            <a:chExt cx="2265425" cy="2067775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1168425" y="1162250"/>
              <a:ext cx="2265425" cy="2067775"/>
              <a:chOff x="1168425" y="1162250"/>
              <a:chExt cx="2265425" cy="2067775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1199150" y="1600425"/>
                <a:ext cx="2234700" cy="16296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8" name="Google Shape;118;p16"/>
              <p:cNvCxnSpPr/>
              <p:nvPr/>
            </p:nvCxnSpPr>
            <p:spPr>
              <a:xfrm>
                <a:off x="1204425" y="1865825"/>
                <a:ext cx="222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6"/>
              <p:cNvCxnSpPr/>
              <p:nvPr/>
            </p:nvCxnSpPr>
            <p:spPr>
              <a:xfrm>
                <a:off x="1538850" y="1600425"/>
                <a:ext cx="0" cy="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6"/>
              <p:cNvCxnSpPr>
                <a:stCxn id="117" idx="0"/>
              </p:cNvCxnSpPr>
              <p:nvPr/>
            </p:nvCxnSpPr>
            <p:spPr>
              <a:xfrm>
                <a:off x="2316500" y="1600425"/>
                <a:ext cx="0" cy="26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" name="Google Shape;121;p16"/>
              <p:cNvSpPr txBox="1"/>
              <p:nvPr/>
            </p:nvSpPr>
            <p:spPr>
              <a:xfrm>
                <a:off x="1549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>
                <a:off x="2311425" y="1518950"/>
                <a:ext cx="8940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Surname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6"/>
              <p:cNvSpPr txBox="1"/>
              <p:nvPr/>
            </p:nvSpPr>
            <p:spPr>
              <a:xfrm>
                <a:off x="1168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Id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1225625" y="1162250"/>
                <a:ext cx="7644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Persons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" name="Google Shape;125;p16"/>
              <p:cNvCxnSpPr/>
              <p:nvPr/>
            </p:nvCxnSpPr>
            <p:spPr>
              <a:xfrm>
                <a:off x="1204425" y="2323025"/>
                <a:ext cx="222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6"/>
              <p:cNvCxnSpPr/>
              <p:nvPr/>
            </p:nvCxnSpPr>
            <p:spPr>
              <a:xfrm>
                <a:off x="1204425" y="2627825"/>
                <a:ext cx="222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7" name="Google Shape;127;p16"/>
            <p:cNvCxnSpPr/>
            <p:nvPr/>
          </p:nvCxnSpPr>
          <p:spPr>
            <a:xfrm>
              <a:off x="1538825" y="2332950"/>
              <a:ext cx="0" cy="29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2300825" y="2332950"/>
              <a:ext cx="0" cy="29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" name="Google Shape;129;p16"/>
            <p:cNvGrpSpPr/>
            <p:nvPr/>
          </p:nvGrpSpPr>
          <p:grpSpPr>
            <a:xfrm>
              <a:off x="1244625" y="2280950"/>
              <a:ext cx="2037000" cy="270600"/>
              <a:chOff x="1168425" y="1518950"/>
              <a:chExt cx="2037000" cy="270600"/>
            </a:xfrm>
          </p:grpSpPr>
          <p:sp>
            <p:nvSpPr>
              <p:cNvPr id="130" name="Google Shape;130;p16"/>
              <p:cNvSpPr txBox="1"/>
              <p:nvPr/>
            </p:nvSpPr>
            <p:spPr>
              <a:xfrm>
                <a:off x="2311425" y="1518950"/>
                <a:ext cx="8940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Tarusov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6"/>
              <p:cNvSpPr txBox="1"/>
              <p:nvPr/>
            </p:nvSpPr>
            <p:spPr>
              <a:xfrm>
                <a:off x="1168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6"/>
              <p:cNvSpPr txBox="1"/>
              <p:nvPr/>
            </p:nvSpPr>
            <p:spPr>
              <a:xfrm>
                <a:off x="1549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Oleg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16"/>
            <p:cNvSpPr txBox="1"/>
            <p:nvPr/>
          </p:nvSpPr>
          <p:spPr>
            <a:xfrm>
              <a:off x="1586600" y="1913625"/>
              <a:ext cx="5997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1586600" y="2599425"/>
              <a:ext cx="5997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Data Annotation, first approach</a:t>
            </a:r>
            <a:endParaRPr/>
          </a:p>
        </p:txBody>
      </p:sp>
      <p:sp>
        <p:nvSpPr>
          <p:cNvPr id="327" name="Google Shape;327;p43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5081600" y="1079500"/>
            <a:ext cx="3867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[ForeignKey("Department")]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public int CurrentDepartmentId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Department Department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360425" y="1045550"/>
            <a:ext cx="4241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Data Annotation, second approach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5081600" y="1079500"/>
            <a:ext cx="3867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b="1" lang="en-US" sz="1500"/>
              <a:t>public int CurrentDepartmentId { get; set; </a:t>
            </a:r>
            <a:r>
              <a:rPr b="1" lang="en-US" sz="1500"/>
              <a:t>}</a:t>
            </a:r>
            <a:r>
              <a:rPr lang="en-US" sz="1500"/>
              <a:t>     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360425" y="1045550"/>
            <a:ext cx="4241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</a:t>
            </a:r>
            <a:r>
              <a:rPr b="1" lang="en-US" sz="1500"/>
              <a:t> [ForeignKey("CurrentDepartmentId")]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public ICollection&lt;Person&gt; Persons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</a:t>
            </a:r>
            <a:r>
              <a:rPr lang="en-US" sz="1400">
                <a:solidFill>
                  <a:srgbClr val="000000"/>
                </a:solidFill>
              </a:rPr>
              <a:t>Data Annotation</a:t>
            </a:r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75" y="682800"/>
            <a:ext cx="5484608" cy="40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Fluent API</a:t>
            </a:r>
            <a:endParaRPr/>
          </a:p>
        </p:txBody>
      </p:sp>
      <p:sp>
        <p:nvSpPr>
          <p:cNvPr id="350" name="Google Shape;350;p46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modelBuilder.Entity&lt;Person&gt;()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.HasOne&lt;Department&gt;(p =&gt; p.Department)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.WithMany(department =&gt; department.Persons)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.HasForeignKey&lt;int&gt;(p =&gt; p.CurrentDepartmentId);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Fluent API</a:t>
            </a:r>
            <a:endParaRPr/>
          </a:p>
        </p:txBody>
      </p:sp>
      <p:sp>
        <p:nvSpPr>
          <p:cNvPr id="357" name="Google Shape;357;p47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modelBuilder.Entity&lt;Department&gt;()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.HasMany(d =&gt; d.Persons)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.WithRequired(p =&gt; p.Department)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.HasForeignKey(p =&gt; p.CurrentDepartmentId);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many: Fluent API</a:t>
            </a:r>
            <a:endParaRPr/>
          </a:p>
        </p:txBody>
      </p:sp>
      <p:sp>
        <p:nvSpPr>
          <p:cNvPr id="364" name="Google Shape;364;p48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35" y="777501"/>
            <a:ext cx="5567329" cy="40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one</a:t>
            </a:r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1650275" y="1596900"/>
            <a:ext cx="1257900" cy="17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</a:t>
            </a:r>
            <a:endParaRPr/>
          </a:p>
        </p:txBody>
      </p:sp>
      <p:sp>
        <p:nvSpPr>
          <p:cNvPr id="373" name="Google Shape;373;p49"/>
          <p:cNvSpPr/>
          <p:nvPr/>
        </p:nvSpPr>
        <p:spPr>
          <a:xfrm>
            <a:off x="5275450" y="1596900"/>
            <a:ext cx="1173000" cy="17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</a:t>
            </a:r>
            <a:endParaRPr/>
          </a:p>
        </p:txBody>
      </p:sp>
      <p:cxnSp>
        <p:nvCxnSpPr>
          <p:cNvPr id="374" name="Google Shape;374;p49"/>
          <p:cNvCxnSpPr>
            <a:stCxn id="372" idx="3"/>
            <a:endCxn id="373" idx="1"/>
          </p:cNvCxnSpPr>
          <p:nvPr/>
        </p:nvCxnSpPr>
        <p:spPr>
          <a:xfrm>
            <a:off x="2908175" y="2483400"/>
            <a:ext cx="23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one: Code Conventions</a:t>
            </a:r>
            <a:endParaRPr/>
          </a:p>
        </p:txBody>
      </p:sp>
      <p:sp>
        <p:nvSpPr>
          <p:cNvPr id="380" name="Google Shape;380;p50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0"/>
          <p:cNvSpPr txBox="1"/>
          <p:nvPr>
            <p:ph idx="1" type="body"/>
          </p:nvPr>
        </p:nvSpPr>
        <p:spPr>
          <a:xfrm>
            <a:off x="5081600" y="1079500"/>
            <a:ext cx="3867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public class Address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public int PersonId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City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Street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public Person Person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360425" y="1045550"/>
            <a:ext cx="4241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</a:t>
            </a:r>
            <a:r>
              <a:rPr b="1" lang="en-US" sz="1500"/>
              <a:t>PersonId/Id </a:t>
            </a:r>
            <a:r>
              <a:rPr lang="en-US" sz="1500"/>
              <a:t>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Address Address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one: Data Annotation</a:t>
            </a:r>
            <a:endParaRPr/>
          </a:p>
        </p:txBody>
      </p:sp>
      <p:sp>
        <p:nvSpPr>
          <p:cNvPr id="388" name="Google Shape;388;p51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5081600" y="1079500"/>
            <a:ext cx="3867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public class Address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[Key]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[ForeignKey("Person")]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public int PersonId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City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Street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public Person Person { get; set; }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360425" y="1045550"/>
            <a:ext cx="4241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</a:t>
            </a:r>
            <a:r>
              <a:rPr lang="en-US" sz="1500"/>
              <a:t>//</a:t>
            </a:r>
            <a:r>
              <a:rPr lang="en-US" sz="1500"/>
              <a:t>public Address Address { get; set; }//optional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one: </a:t>
            </a:r>
            <a:r>
              <a:rPr lang="en-US" sz="1400">
                <a:solidFill>
                  <a:srgbClr val="000000"/>
                </a:solidFill>
              </a:rPr>
              <a:t>Data Annotation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96" name="Google Shape;396;p52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725" y="777500"/>
            <a:ext cx="4296549" cy="40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.NET Framework:</a:t>
            </a:r>
            <a:endParaRPr sz="18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nuget package </a:t>
            </a:r>
            <a:r>
              <a:rPr b="1" lang="en-US" sz="1800"/>
              <a:t>EntityFramework</a:t>
            </a:r>
            <a:endParaRPr b="1" sz="18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nuget package for provider e.g. </a:t>
            </a:r>
            <a:r>
              <a:rPr b="1" lang="en-US" sz="1800"/>
              <a:t>EntityFramework6.Npgsql</a:t>
            </a:r>
            <a:endParaRPr b="1" sz="18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.NET Core</a:t>
            </a:r>
            <a:endParaRPr sz="18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nuget package </a:t>
            </a:r>
            <a:r>
              <a:rPr b="1" lang="en-US" sz="1800"/>
              <a:t>Microsoft.EntityFrameworkCore</a:t>
            </a:r>
            <a:endParaRPr b="1" sz="18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nuget package for provider e.g. </a:t>
            </a:r>
            <a:r>
              <a:rPr b="1" lang="en-US" sz="1800"/>
              <a:t>Npgsql.EntityFrameworkCore.PostgresSQL</a:t>
            </a:r>
            <a:endParaRPr b="1" sz="1800"/>
          </a:p>
        </p:txBody>
      </p:sp>
      <p:sp>
        <p:nvSpPr>
          <p:cNvPr id="141" name="Google Shape;141;p17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one: Fluent API</a:t>
            </a:r>
            <a:endParaRPr/>
          </a:p>
        </p:txBody>
      </p:sp>
      <p:sp>
        <p:nvSpPr>
          <p:cNvPr id="403" name="Google Shape;403;p53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5081600" y="1079500"/>
            <a:ext cx="3867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Address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PersonId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City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Street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Person Person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360425" y="1045550"/>
            <a:ext cx="4241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Address Address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one: Fluent API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11" name="Google Shape;411;p54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38375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modelBuilder.Entity&lt;Person&gt;().HasOne(p =&gt; p.Address).WithOne(a =&gt; a.Person)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One to one: Fluent API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18" name="Google Shape;418;p55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89" y="682800"/>
            <a:ext cx="4406221" cy="40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Many to Many</a:t>
            </a:r>
            <a:endParaRPr/>
          </a:p>
        </p:txBody>
      </p:sp>
      <p:sp>
        <p:nvSpPr>
          <p:cNvPr id="425" name="Google Shape;425;p56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6"/>
          <p:cNvSpPr/>
          <p:nvPr/>
        </p:nvSpPr>
        <p:spPr>
          <a:xfrm>
            <a:off x="1650275" y="1596900"/>
            <a:ext cx="1257900" cy="17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</a:t>
            </a:r>
            <a:endParaRPr/>
          </a:p>
        </p:txBody>
      </p:sp>
      <p:sp>
        <p:nvSpPr>
          <p:cNvPr id="427" name="Google Shape;427;p56"/>
          <p:cNvSpPr/>
          <p:nvPr/>
        </p:nvSpPr>
        <p:spPr>
          <a:xfrm>
            <a:off x="5275450" y="1596900"/>
            <a:ext cx="1173000" cy="17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</a:t>
            </a:r>
            <a:endParaRPr/>
          </a:p>
        </p:txBody>
      </p:sp>
      <p:cxnSp>
        <p:nvCxnSpPr>
          <p:cNvPr id="428" name="Google Shape;428;p56"/>
          <p:cNvCxnSpPr>
            <a:stCxn id="426" idx="3"/>
            <a:endCxn id="427" idx="1"/>
          </p:cNvCxnSpPr>
          <p:nvPr/>
        </p:nvCxnSpPr>
        <p:spPr>
          <a:xfrm>
            <a:off x="2908175" y="2483400"/>
            <a:ext cx="23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6"/>
          <p:cNvCxnSpPr/>
          <p:nvPr/>
        </p:nvCxnSpPr>
        <p:spPr>
          <a:xfrm flipH="1">
            <a:off x="4967675" y="2226800"/>
            <a:ext cx="3027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6"/>
          <p:cNvCxnSpPr/>
          <p:nvPr/>
        </p:nvCxnSpPr>
        <p:spPr>
          <a:xfrm>
            <a:off x="4967675" y="2481575"/>
            <a:ext cx="3186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56"/>
          <p:cNvCxnSpPr/>
          <p:nvPr/>
        </p:nvCxnSpPr>
        <p:spPr>
          <a:xfrm>
            <a:off x="2926175" y="2226800"/>
            <a:ext cx="3027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6"/>
          <p:cNvCxnSpPr/>
          <p:nvPr/>
        </p:nvCxnSpPr>
        <p:spPr>
          <a:xfrm flipH="1">
            <a:off x="2910275" y="2481575"/>
            <a:ext cx="3186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7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Many </a:t>
            </a:r>
            <a:r>
              <a:rPr lang="en-US" sz="1400">
                <a:solidFill>
                  <a:srgbClr val="000000"/>
                </a:solidFill>
              </a:rPr>
              <a:t>to many: Code conventions</a:t>
            </a:r>
            <a:endParaRPr/>
          </a:p>
        </p:txBody>
      </p:sp>
      <p:sp>
        <p:nvSpPr>
          <p:cNvPr id="438" name="Google Shape;438;p57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7"/>
          <p:cNvSpPr txBox="1"/>
          <p:nvPr>
            <p:ph idx="1" type="body"/>
          </p:nvPr>
        </p:nvSpPr>
        <p:spPr>
          <a:xfrm>
            <a:off x="5081600" y="1079500"/>
            <a:ext cx="3962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ICollection&lt;Person&gt; Persons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40" name="Google Shape;440;p57"/>
          <p:cNvSpPr txBox="1"/>
          <p:nvPr>
            <p:ph idx="1" type="body"/>
          </p:nvPr>
        </p:nvSpPr>
        <p:spPr>
          <a:xfrm>
            <a:off x="360425" y="1045550"/>
            <a:ext cx="4721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public ICollection&lt;Department&gt; Departments {get; set;}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Many</a:t>
            </a:r>
            <a:r>
              <a:rPr lang="en-US" sz="1400">
                <a:solidFill>
                  <a:srgbClr val="000000"/>
                </a:solidFill>
              </a:rPr>
              <a:t> to many: </a:t>
            </a:r>
            <a:r>
              <a:rPr lang="en-US" sz="1400">
                <a:solidFill>
                  <a:srgbClr val="000000"/>
                </a:solidFill>
              </a:rPr>
              <a:t>Code conventions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6" name="Google Shape;446;p58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89" y="759000"/>
            <a:ext cx="4563421" cy="40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Many to many: Fluent API</a:t>
            </a:r>
            <a:endParaRPr/>
          </a:p>
        </p:txBody>
      </p:sp>
      <p:sp>
        <p:nvSpPr>
          <p:cNvPr id="453" name="Google Shape;453;p59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5081600" y="1079500"/>
            <a:ext cx="3962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Department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public ICollection&lt;Person&gt; Persons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360425" y="1045550"/>
            <a:ext cx="4721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Person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{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public int Id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public string 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public string Surname { get; set; 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public ICollection&lt;Department&gt; Departments {get; set;}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Many to many: Fluent API</a:t>
            </a:r>
            <a:endParaRPr/>
          </a:p>
        </p:txBody>
      </p:sp>
      <p:sp>
        <p:nvSpPr>
          <p:cNvPr id="461" name="Google Shape;461;p60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0"/>
          <p:cNvSpPr txBox="1"/>
          <p:nvPr>
            <p:ph idx="1" type="body"/>
          </p:nvPr>
        </p:nvSpPr>
        <p:spPr>
          <a:xfrm>
            <a:off x="360425" y="1045550"/>
            <a:ext cx="8487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modelBuilder.Entity&lt;Person&gt;().HasMany(p =&gt; p.Departments).WithMany(d =&gt; d.Persons)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.UsingEntity(j =&gt; j.ToTable("PersonToDepartment"));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Many to many: </a:t>
            </a:r>
            <a:r>
              <a:rPr lang="en-US" sz="1400">
                <a:solidFill>
                  <a:srgbClr val="000000"/>
                </a:solidFill>
              </a:rPr>
              <a:t>Fluent API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68" name="Google Shape;468;p61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369" y="682800"/>
            <a:ext cx="4087262" cy="40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Queries</a:t>
            </a:r>
            <a:endParaRPr b="1" sz="2400"/>
          </a:p>
        </p:txBody>
      </p:sp>
      <p:sp>
        <p:nvSpPr>
          <p:cNvPr id="475" name="Google Shape;475;p62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Development Approaches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Code-First approach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Database-First approach</a:t>
            </a:r>
            <a:endParaRPr sz="1500"/>
          </a:p>
        </p:txBody>
      </p:sp>
      <p:sp>
        <p:nvSpPr>
          <p:cNvPr id="148" name="Google Shape;148;p18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Queries</a:t>
            </a:r>
            <a:endParaRPr/>
          </a:p>
        </p:txBody>
      </p:sp>
      <p:sp>
        <p:nvSpPr>
          <p:cNvPr id="481" name="Google Shape;481;p63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3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LINQ-to-Entities, LINQ Method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LINQ-to-Entities, LINQ Query syntax</a:t>
            </a:r>
            <a:endParaRPr sz="15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LINQ-to-Entities, </a:t>
            </a:r>
            <a:r>
              <a:rPr lang="en-US" sz="1500"/>
              <a:t>LINQ Method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88" name="Google Shape;488;p64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4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var data0 = </a:t>
            </a:r>
            <a:r>
              <a:rPr lang="en-US" sz="1500"/>
              <a:t>context.Persons.Include(p =&gt; p.Department)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var data0 = </a:t>
            </a:r>
            <a:r>
              <a:rPr lang="en-US" sz="1500"/>
              <a:t>context.Persons.Include("Department")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var data0 = context.Persons.Include(nameof(person.Department))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LINQ-to-Entities, </a:t>
            </a:r>
            <a:r>
              <a:rPr lang="en-US" sz="1500"/>
              <a:t>LINQ Method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95" name="Google Shape;495;p65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65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var data = context.Persons.Join(context.Departments, </a:t>
            </a:r>
            <a:endParaRPr sz="1500"/>
          </a:p>
          <a:p>
            <a:pPr indent="45720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 =&gt; p.Department.Id, </a:t>
            </a:r>
            <a:endParaRPr sz="1500"/>
          </a:p>
          <a:p>
            <a:pPr indent="45720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 =&gt; d.Id,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(p1, d1) =&gt; new {Name = p1.Name, DepartmentName = d1.Name});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</a:t>
            </a:r>
            <a:endParaRPr b="1"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var data2 = context.Departments.Join(context.Persons, d =&gt; d.Id, p =&gt; p.Department.Id,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(d, p) =&gt; new { DepartmentName = d.Name, Name = p.Name });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LINQ-to-Entities, </a:t>
            </a:r>
            <a:r>
              <a:rPr lang="en-US" sz="1500"/>
              <a:t>LINQ Method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02" name="Google Shape;502;p66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66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var data3 = context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.Persons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.GroupBy(p =&gt; p.Department.Id)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.Select(persons =&gt; new {key = persons.Key, count = persons.Count()});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LINQ-to-Entities, </a:t>
            </a:r>
            <a:r>
              <a:rPr lang="en-US" sz="1500"/>
              <a:t>LINQ Query Syntax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09" name="Google Shape;509;p67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7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var data4 = from p in context.Persons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join d in context.Departments on p.Department.Id equals d.Id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select new {Name = p.Name, DepartmentName = d.Name};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var data5 = from p in context.Persons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group p by p.Department.Id into entry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        select new {key = entry.Key, count = entry.Count()};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Migrations</a:t>
            </a:r>
            <a:endParaRPr b="1" sz="2400"/>
          </a:p>
        </p:txBody>
      </p:sp>
      <p:sp>
        <p:nvSpPr>
          <p:cNvPr id="516" name="Google Shape;516;p68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Migrations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22" name="Google Shape;522;p69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9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To enable migrations you need run </a:t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Install-Package Microsoft.EntityFrameworkCore.Tools</a:t>
            </a:r>
            <a:endParaRPr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0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Migrations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29" name="Google Shape;529;p70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Add-Migration &lt;Name&gt;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Remove-Migration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Update-Database</a:t>
            </a:r>
            <a:endParaRPr sz="1500"/>
          </a:p>
          <a:p>
            <a:pPr indent="0" lvl="0" marL="0" rtl="0" algn="l">
              <a:lnSpc>
                <a:spcPct val="135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Rollback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36" name="Google Shape;536;p71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1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Update-database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Update-Database &lt;Name&gt;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Update-Database 0</a:t>
            </a:r>
            <a:endParaRPr sz="1500"/>
          </a:p>
          <a:p>
            <a:pPr indent="0" lvl="0" marL="0" rtl="0" algn="l">
              <a:lnSpc>
                <a:spcPct val="135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/>
          <p:nvPr>
            <p:ph type="title"/>
          </p:nvPr>
        </p:nvSpPr>
        <p:spPr>
          <a:xfrm>
            <a:off x="358789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Package Manager Console &lt;-&gt; Command Line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43" name="Google Shape;543;p72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4" name="Google Shape;544;p7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{8670C39F-37E1-4BD8-88FD-22D724E495DE}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Package Manager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Command 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add-migration addAddress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dotnet ef migrations add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update-database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dotnet ef database update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update-database Init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dotnet ef database update init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Code-First approach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1885950"/>
            <a:ext cx="51720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Seeding</a:t>
            </a:r>
            <a:endParaRPr b="1" sz="2400"/>
          </a:p>
        </p:txBody>
      </p:sp>
      <p:sp>
        <p:nvSpPr>
          <p:cNvPr id="550" name="Google Shape;550;p73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4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Seeding</a:t>
            </a:r>
            <a:endParaRPr/>
          </a:p>
        </p:txBody>
      </p:sp>
      <p:sp>
        <p:nvSpPr>
          <p:cNvPr id="556" name="Google Shape;556;p74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Model Seed Data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Manual Migration Customization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Custom Initialization Logic</a:t>
            </a:r>
            <a:endParaRPr sz="1200" strike="sngStrike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7" name="Google Shape;557;p74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5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Model Seed Data</a:t>
            </a:r>
            <a:endParaRPr/>
          </a:p>
        </p:txBody>
      </p:sp>
      <p:sp>
        <p:nvSpPr>
          <p:cNvPr id="563" name="Google Shape;563;p75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protected override void OnModelCreating(ModelBuilder modelBuilder)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modelBuilder.Entity&lt;Person&gt;().HasData(new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Id = 1,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Name = "Oleg", Surname = "Tarusov"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});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modelBuilder.Entity&lt;Person&gt;().HasData(new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Person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Id = 2,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Name = "Vasya",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Surname = "Petrov"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});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}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strike="sngStrike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4" name="Google Shape;564;p75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6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Model Seed Data</a:t>
            </a:r>
            <a:endParaRPr/>
          </a:p>
        </p:txBody>
      </p:sp>
      <p:sp>
        <p:nvSpPr>
          <p:cNvPr id="570" name="Google Shape;570;p76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480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200"/>
              <a:buFont typeface="Verdana"/>
              <a:buChar char="●"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Requires primary key value even it’s generated by the database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200"/>
              <a:buFont typeface="Verdana"/>
              <a:buChar char="●"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primary key value is changed, previously seeded data will be removed (in migrations)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1" name="Google Shape;571;p76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7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Manual Migration Customization</a:t>
            </a:r>
            <a:endParaRPr/>
          </a:p>
        </p:txBody>
      </p:sp>
      <p:sp>
        <p:nvSpPr>
          <p:cNvPr id="577" name="Google Shape;577;p77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public partial class Data : Migration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protected override void Up(MigrationBuilder migrationBuilder)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migrationBuilder.InsertData(table: "Persons", columns: new[] { "Name", "Surname" }, values: new object[] { "Oleg", "Tarusov" });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}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protected override void Down(MigrationBuilder migrationBuilder)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migrationBuilder.DeleteData(table: "Persons", keyColumn: "Name", "Oleg");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}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77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8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Custom Initialization Logic</a:t>
            </a:r>
            <a:endParaRPr/>
          </a:p>
        </p:txBody>
      </p:sp>
      <p:sp>
        <p:nvSpPr>
          <p:cNvPr id="584" name="Google Shape;584;p78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using (var context = new MyContext())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//context.Database.EnsureDeleted();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//context.Database.EnsureCreated();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context.Persons.Add(new Person()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{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Name = "Oleg",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Surname = "Tarusov"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});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context.SaveChanges();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}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5" name="Google Shape;585;p78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Custom Initialization Logic</a:t>
            </a:r>
            <a:endParaRPr/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8171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 careful with concurrency</a:t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2" name="Google Shape;592;p79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0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Database first</a:t>
            </a:r>
            <a:endParaRPr b="1" sz="3000"/>
          </a:p>
        </p:txBody>
      </p:sp>
      <p:sp>
        <p:nvSpPr>
          <p:cNvPr id="598" name="Google Shape;598;p80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1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Database-first: </a:t>
            </a:r>
            <a:r>
              <a:rPr lang="en-US" sz="1400">
                <a:solidFill>
                  <a:srgbClr val="000000"/>
                </a:solidFill>
              </a:rPr>
              <a:t>Core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04" name="Google Shape;604;p81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81"/>
          <p:cNvSpPr txBox="1"/>
          <p:nvPr>
            <p:ph idx="1" type="body"/>
          </p:nvPr>
        </p:nvSpPr>
        <p:spPr>
          <a:xfrm>
            <a:off x="357200" y="1079500"/>
            <a:ext cx="8426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nuget package Microsoft.EntityFrameworkCore.Tools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PMC: Scaffold-DbContext "Server=localhost; DataBase=db;Integrated Security=false; User Id=root;password=12345" Npgsql.EntityFrameworkCore.PostgreSQL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CLI: dotnet ef dbcontext Scaffold-DbContext "Server=localhost; DataBase=db;Integrated Security=false; User Id=root;password=12345" Npgsql.EntityFrameworkCore.PostgreSQL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Database</a:t>
            </a:r>
            <a:r>
              <a:rPr lang="en-US"/>
              <a:t>-First approach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905000"/>
            <a:ext cx="54483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Code-First approach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57188" y="1079500"/>
            <a:ext cx="8429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Create classes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Define relationships (Conventions, Attributes, Fluent-API)</a:t>
            </a:r>
            <a:endParaRPr sz="1500"/>
          </a:p>
          <a:p>
            <a:pPr indent="-32385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Create DBContext</a:t>
            </a:r>
            <a:endParaRPr sz="1200" strike="sngStrike">
              <a:solidFill>
                <a:srgbClr val="18171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943583" y="4877348"/>
            <a:ext cx="2422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  |  © 2019 EPAM Systems, Inc.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60364" y="228600"/>
            <a:ext cx="8426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Font typeface="Calibri"/>
              <a:buNone/>
            </a:pPr>
            <a:r>
              <a:rPr lang="en-US"/>
              <a:t>Code-First approach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465175" y="897000"/>
            <a:ext cx="35400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public class Person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public int Id { get; set; 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public string Name { get; set; 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public string Surname { get; set; 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3179800" y="733450"/>
            <a:ext cx="54717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public class MyContext: DbContext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{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    protected override void OnConfiguring(DbContextOptionsBuilder optionsBuilder)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    {           optionsBuilder.UseNpgsql(@"host=localhost;port=5432;database=db;username=root;password=12345");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    public DbSet&lt;Person&gt; Persons { get; set; 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725" y="3384075"/>
            <a:ext cx="54081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using (MyContext context = new MyContext())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{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            context.Persons.Add(new Person() {Name = "Oleg", Surname = "Tarusov"});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            context.SaveChanges();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