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7"/>
  </p:notesMasterIdLst>
  <p:sldIdLst>
    <p:sldId id="256" r:id="rId2"/>
    <p:sldId id="264" r:id="rId3"/>
    <p:sldId id="265" r:id="rId4"/>
    <p:sldId id="295" r:id="rId5"/>
    <p:sldId id="296" r:id="rId6"/>
    <p:sldId id="298" r:id="rId7"/>
    <p:sldId id="299" r:id="rId8"/>
    <p:sldId id="300" r:id="rId9"/>
    <p:sldId id="301" r:id="rId10"/>
    <p:sldId id="302" r:id="rId11"/>
    <p:sldId id="304" r:id="rId12"/>
    <p:sldId id="303" r:id="rId13"/>
    <p:sldId id="305" r:id="rId14"/>
    <p:sldId id="306" r:id="rId15"/>
    <p:sldId id="297" r:id="rId16"/>
  </p:sldIdLst>
  <p:sldSz cx="9906000" cy="6858000" type="A4"/>
  <p:notesSz cx="6858000" cy="9144000"/>
  <p:embeddedFontLst>
    <p:embeddedFont>
      <p:font typeface="Calibri" pitchFamily="34" charset="0"/>
      <p:regular r:id="rId18"/>
      <p:bold r:id="rId19"/>
      <p:italic r:id="rId20"/>
      <p:boldItalic r:id="rId21"/>
    </p:embeddedFont>
    <p:embeddedFont>
      <p:font typeface="Consolas" pitchFamily="49" charset="0"/>
      <p:regular r:id="rId22"/>
      <p:bold r:id="rId23"/>
      <p:italic r:id="rId24"/>
      <p:boldItalic r:id="rId25"/>
    </p:embeddedFont>
    <p:embeddedFont>
      <p:font typeface="Open Sans" charset="0"/>
      <p:regular r:id="rId26"/>
      <p:bold r:id="rId27"/>
      <p:italic r:id="rId28"/>
      <p:boldItalic r:id="rId29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D03E"/>
    <a:srgbClr val="2F92EE"/>
    <a:srgbClr val="35BA9B"/>
    <a:srgbClr val="1921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89717" autoAdjust="0"/>
  </p:normalViewPr>
  <p:slideViewPr>
    <p:cSldViewPr>
      <p:cViewPr>
        <p:scale>
          <a:sx n="50" d="100"/>
          <a:sy n="50" d="100"/>
        </p:scale>
        <p:origin x="-984" y="38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536"/>
    </p:cViewPr>
  </p:sorterViewPr>
  <p:notesViewPr>
    <p:cSldViewPr>
      <p:cViewPr>
        <p:scale>
          <a:sx n="125" d="100"/>
          <a:sy n="125" d="100"/>
        </p:scale>
        <p:origin x="-1088" y="13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F11C32-5F7E-4655-B5E8-2F4DC0C4FAC2}" type="datetimeFigureOut">
              <a:rPr lang="ru-RU" smtClean="0"/>
              <a:pPr/>
              <a:t>15.05.2015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E86C2-D63B-4D2E-A33C-88562E85D6C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7550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Open Sans" panose="020B0604020202020204" charset="0"/>
        <a:ea typeface="Open Sans" panose="020B0604020202020204" charset="0"/>
        <a:cs typeface="Open Sans" panose="020B060402020202020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Open Sans" panose="020B0604020202020204" charset="0"/>
        <a:ea typeface="Open Sans" panose="020B0604020202020204" charset="0"/>
        <a:cs typeface="Open Sans" panose="020B060402020202020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Open Sans" panose="020B0604020202020204" charset="0"/>
        <a:ea typeface="Open Sans" panose="020B0604020202020204" charset="0"/>
        <a:cs typeface="Open Sans" panose="020B060402020202020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Open Sans" panose="020B0604020202020204" charset="0"/>
        <a:ea typeface="Open Sans" panose="020B0604020202020204" charset="0"/>
        <a:cs typeface="Open Sans" panose="020B060402020202020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Open Sans" panose="020B0604020202020204" charset="0"/>
        <a:ea typeface="Open Sans" panose="020B0604020202020204" charset="0"/>
        <a:cs typeface="Open Sans" panose="020B060402020202020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E86C2-D63B-4D2E-A33C-88562E85D6C8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9090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 userDrawn="1"/>
        </p:nvSpPr>
        <p:spPr>
          <a:xfrm>
            <a:off x="0" y="0"/>
            <a:ext cx="9906000" cy="6858024"/>
          </a:xfrm>
          <a:prstGeom prst="rect">
            <a:avLst/>
          </a:prstGeom>
          <a:solidFill>
            <a:srgbClr val="B7D0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B3980-B8A1-487A-B4EF-6DABF531AE89}" type="datetime1">
              <a:rPr lang="ru-RU" smtClean="0"/>
              <a:pPr/>
              <a:t>15.05.2015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489A-F314-4560-B7D4-1E2894F0C6B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Овал 9"/>
          <p:cNvSpPr/>
          <p:nvPr userDrawn="1"/>
        </p:nvSpPr>
        <p:spPr>
          <a:xfrm>
            <a:off x="380968" y="500018"/>
            <a:ext cx="4214866" cy="42148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Picture 2" descr="C:\Users\Pilot\Desktop\Untitled-6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81034" y="2276872"/>
            <a:ext cx="3365689" cy="889049"/>
          </a:xfrm>
          <a:prstGeom prst="rect">
            <a:avLst/>
          </a:prstGeom>
          <a:noFill/>
        </p:spPr>
      </p:pic>
      <p:sp>
        <p:nvSpPr>
          <p:cNvPr id="12" name="Овал 11"/>
          <p:cNvSpPr/>
          <p:nvPr userDrawn="1"/>
        </p:nvSpPr>
        <p:spPr>
          <a:xfrm flipH="1">
            <a:off x="3952868" y="928670"/>
            <a:ext cx="1285884" cy="1285884"/>
          </a:xfrm>
          <a:prstGeom prst="ellipse">
            <a:avLst/>
          </a:prstGeom>
          <a:solidFill>
            <a:srgbClr val="2F92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Заголовок 1"/>
          <p:cNvSpPr txBox="1">
            <a:spLocks/>
          </p:cNvSpPr>
          <p:nvPr userDrawn="1"/>
        </p:nvSpPr>
        <p:spPr>
          <a:xfrm>
            <a:off x="4448944" y="4165610"/>
            <a:ext cx="5040560" cy="20717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4" name="Заголовок 1"/>
          <p:cNvSpPr txBox="1">
            <a:spLocks/>
          </p:cNvSpPr>
          <p:nvPr userDrawn="1"/>
        </p:nvSpPr>
        <p:spPr>
          <a:xfrm>
            <a:off x="4167182" y="1357298"/>
            <a:ext cx="1000132" cy="5000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2400" b="1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2015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4" name="Заголовок 23"/>
          <p:cNvSpPr>
            <a:spLocks noGrp="1"/>
          </p:cNvSpPr>
          <p:nvPr>
            <p:ph type="title" hasCustomPrompt="1"/>
          </p:nvPr>
        </p:nvSpPr>
        <p:spPr>
          <a:xfrm>
            <a:off x="4595431" y="3790554"/>
            <a:ext cx="4894074" cy="1654670"/>
          </a:xfrm>
        </p:spPr>
        <p:txBody>
          <a:bodyPr/>
          <a:lstStyle>
            <a:lvl1pPr algn="l">
              <a:defRPr b="1"/>
            </a:lvl1pPr>
          </a:lstStyle>
          <a:p>
            <a:r>
              <a:rPr lang="ru-RU" dirty="0" smtClean="0"/>
              <a:t>ОБРАЗЕЦ ЗАГОЛОВКА</a:t>
            </a:r>
            <a:endParaRPr lang="uk-UA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DEA3-0DA0-44E2-ACE5-FC284BBB3FD2}" type="datetime1">
              <a:rPr lang="ru-RU" smtClean="0"/>
              <a:pPr/>
              <a:t>15.05.2015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489A-F314-4560-B7D4-1E2894F0C6B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3DC1B-4B79-40A7-8680-CAE6629905D7}" type="datetime1">
              <a:rPr lang="ru-RU" smtClean="0"/>
              <a:pPr/>
              <a:t>15.05.2015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489A-F314-4560-B7D4-1E2894F0C6B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b="0">
                <a:solidFill>
                  <a:srgbClr val="2F92EE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95CA7-F9CA-4637-BE78-E97978564DA5}" type="datetime1">
              <a:rPr lang="ru-RU" smtClean="0"/>
              <a:pPr/>
              <a:t>15.05.2015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489A-F314-4560-B7D4-1E2894F0C6B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3368824" y="-1"/>
            <a:ext cx="6537176" cy="173421"/>
          </a:xfrm>
          <a:prstGeom prst="rect">
            <a:avLst/>
          </a:prstGeom>
          <a:solidFill>
            <a:srgbClr val="B7D0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3338262" y="6700345"/>
            <a:ext cx="6567738" cy="184159"/>
          </a:xfrm>
          <a:prstGeom prst="rect">
            <a:avLst/>
          </a:prstGeom>
          <a:solidFill>
            <a:srgbClr val="B7D0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-1"/>
            <a:ext cx="3728864" cy="173421"/>
          </a:xfrm>
          <a:prstGeom prst="rect">
            <a:avLst/>
          </a:prstGeom>
          <a:solidFill>
            <a:srgbClr val="2F92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-13252" y="6700345"/>
            <a:ext cx="3742116" cy="184159"/>
          </a:xfrm>
          <a:prstGeom prst="rect">
            <a:avLst/>
          </a:prstGeom>
          <a:solidFill>
            <a:srgbClr val="2F92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506" y="3068960"/>
            <a:ext cx="8420100" cy="100811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506" y="4149081"/>
            <a:ext cx="8420100" cy="93610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4B4F-82D1-49D7-B2B8-A3547FA957C5}" type="datetime1">
              <a:rPr lang="ru-RU" smtClean="0"/>
              <a:pPr/>
              <a:t>15.05.2015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489A-F314-4560-B7D4-1E2894F0C6B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3368824" y="-1"/>
            <a:ext cx="6537176" cy="173421"/>
          </a:xfrm>
          <a:prstGeom prst="rect">
            <a:avLst/>
          </a:prstGeom>
          <a:solidFill>
            <a:srgbClr val="B7D0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3338262" y="6700345"/>
            <a:ext cx="6567738" cy="184159"/>
          </a:xfrm>
          <a:prstGeom prst="rect">
            <a:avLst/>
          </a:prstGeom>
          <a:solidFill>
            <a:srgbClr val="B7D0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0" y="-1"/>
            <a:ext cx="3728864" cy="173421"/>
          </a:xfrm>
          <a:prstGeom prst="rect">
            <a:avLst/>
          </a:prstGeom>
          <a:solidFill>
            <a:srgbClr val="2F92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-13252" y="6700345"/>
            <a:ext cx="3742116" cy="184159"/>
          </a:xfrm>
          <a:prstGeom prst="rect">
            <a:avLst/>
          </a:prstGeom>
          <a:solidFill>
            <a:srgbClr val="2F92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4F3A1-4B18-4108-86CE-1DD025371A64}" type="datetime1">
              <a:rPr lang="ru-RU" smtClean="0"/>
              <a:pPr/>
              <a:t>15.05.2015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489A-F314-4560-B7D4-1E2894F0C6B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3368824" y="-1"/>
            <a:ext cx="6537176" cy="173421"/>
          </a:xfrm>
          <a:prstGeom prst="rect">
            <a:avLst/>
          </a:prstGeom>
          <a:solidFill>
            <a:srgbClr val="B7D0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3338262" y="6700345"/>
            <a:ext cx="6567738" cy="184159"/>
          </a:xfrm>
          <a:prstGeom prst="rect">
            <a:avLst/>
          </a:prstGeom>
          <a:solidFill>
            <a:srgbClr val="B7D0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0" y="-1"/>
            <a:ext cx="3728864" cy="173421"/>
          </a:xfrm>
          <a:prstGeom prst="rect">
            <a:avLst/>
          </a:prstGeom>
          <a:solidFill>
            <a:srgbClr val="2F92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-13252" y="6700345"/>
            <a:ext cx="3742116" cy="184159"/>
          </a:xfrm>
          <a:prstGeom prst="rect">
            <a:avLst/>
          </a:prstGeom>
          <a:solidFill>
            <a:srgbClr val="2F92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EC9C5-E10B-4B5E-8AFF-F11C419EA684}" type="datetime1">
              <a:rPr lang="ru-RU" smtClean="0"/>
              <a:pPr/>
              <a:t>15.05.2015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489A-F314-4560-B7D4-1E2894F0C6B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3368824" y="-1"/>
            <a:ext cx="6537176" cy="173421"/>
          </a:xfrm>
          <a:prstGeom prst="rect">
            <a:avLst/>
          </a:prstGeom>
          <a:solidFill>
            <a:srgbClr val="B7D0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3338262" y="6700345"/>
            <a:ext cx="6567738" cy="184159"/>
          </a:xfrm>
          <a:prstGeom prst="rect">
            <a:avLst/>
          </a:prstGeom>
          <a:solidFill>
            <a:srgbClr val="B7D0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0" y="-1"/>
            <a:ext cx="3728864" cy="173421"/>
          </a:xfrm>
          <a:prstGeom prst="rect">
            <a:avLst/>
          </a:prstGeom>
          <a:solidFill>
            <a:srgbClr val="2F92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-13252" y="6700345"/>
            <a:ext cx="3742116" cy="184159"/>
          </a:xfrm>
          <a:prstGeom prst="rect">
            <a:avLst/>
          </a:prstGeom>
          <a:solidFill>
            <a:srgbClr val="2F92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7415-FBA8-4142-ABA6-268F19ED1F07}" type="datetime1">
              <a:rPr lang="ru-RU" smtClean="0"/>
              <a:pPr/>
              <a:t>15.05.2015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489A-F314-4560-B7D4-1E2894F0C6B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3368824" y="-1"/>
            <a:ext cx="6537176" cy="173421"/>
          </a:xfrm>
          <a:prstGeom prst="rect">
            <a:avLst/>
          </a:prstGeom>
          <a:solidFill>
            <a:srgbClr val="B7D0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3338262" y="6700345"/>
            <a:ext cx="6567738" cy="184159"/>
          </a:xfrm>
          <a:prstGeom prst="rect">
            <a:avLst/>
          </a:prstGeom>
          <a:solidFill>
            <a:srgbClr val="B7D0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0" y="-1"/>
            <a:ext cx="3728864" cy="173421"/>
          </a:xfrm>
          <a:prstGeom prst="rect">
            <a:avLst/>
          </a:prstGeom>
          <a:solidFill>
            <a:srgbClr val="2F92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-13252" y="6700345"/>
            <a:ext cx="3742116" cy="184159"/>
          </a:xfrm>
          <a:prstGeom prst="rect">
            <a:avLst/>
          </a:prstGeom>
          <a:solidFill>
            <a:srgbClr val="2F92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16496" y="1628800"/>
            <a:ext cx="3722442" cy="37444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BB34F-B520-481F-AAA0-1105A7E38F3D}" type="datetime1">
              <a:rPr lang="ru-RU" smtClean="0"/>
              <a:pPr/>
              <a:t>15.05.2015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489A-F314-4560-B7D4-1E2894F0C6B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3368824" y="-1"/>
            <a:ext cx="6537176" cy="173421"/>
          </a:xfrm>
          <a:prstGeom prst="rect">
            <a:avLst/>
          </a:prstGeom>
          <a:solidFill>
            <a:srgbClr val="B7D0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3338262" y="6700345"/>
            <a:ext cx="6567738" cy="184159"/>
          </a:xfrm>
          <a:prstGeom prst="rect">
            <a:avLst/>
          </a:prstGeom>
          <a:solidFill>
            <a:srgbClr val="B7D0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0" y="-1"/>
            <a:ext cx="3728864" cy="173421"/>
          </a:xfrm>
          <a:prstGeom prst="rect">
            <a:avLst/>
          </a:prstGeom>
          <a:solidFill>
            <a:srgbClr val="2F92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-13252" y="6700345"/>
            <a:ext cx="3742116" cy="184159"/>
          </a:xfrm>
          <a:prstGeom prst="rect">
            <a:avLst/>
          </a:prstGeom>
          <a:solidFill>
            <a:srgbClr val="2F92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95300" y="274638"/>
            <a:ext cx="8915400" cy="1143000"/>
          </a:xfrm>
        </p:spPr>
        <p:txBody>
          <a:bodyPr>
            <a:normAutofit/>
          </a:bodyPr>
          <a:lstStyle>
            <a:lvl1pPr>
              <a:defRPr sz="3600" b="0">
                <a:solidFill>
                  <a:srgbClr val="2F92EE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3" name="Содержимое 2"/>
          <p:cNvSpPr>
            <a:spLocks noGrp="1"/>
          </p:cNvSpPr>
          <p:nvPr>
            <p:ph idx="13"/>
          </p:nvPr>
        </p:nvSpPr>
        <p:spPr>
          <a:xfrm>
            <a:off x="4448944" y="1600201"/>
            <a:ext cx="4961756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B64A1-2BD9-4BD4-A69C-E847FF0B4653}" type="datetime1">
              <a:rPr lang="ru-RU" smtClean="0"/>
              <a:pPr/>
              <a:t>15.05.2015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489A-F314-4560-B7D4-1E2894F0C6B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CFE4B-B49C-4A61-B39E-9A37C5618933}" type="datetime1">
              <a:rPr lang="ru-RU" smtClean="0"/>
              <a:pPr/>
              <a:t>15.05.2015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489A-F314-4560-B7D4-1E2894F0C6B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6C4E6-0168-4C59-9E9B-D34732D1B1BF}" type="datetime1">
              <a:rPr lang="ru-RU" smtClean="0"/>
              <a:pPr/>
              <a:t>15.05.2015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8489A-F314-4560-B7D4-1E2894F0C6B1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7" r:id="rId7"/>
    <p:sldLayoutId id="2147483655" r:id="rId8"/>
    <p:sldLayoutId id="2147483656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600" b="0" kern="1200">
          <a:solidFill>
            <a:srgbClr val="2F92EE"/>
          </a:solidFill>
          <a:latin typeface="Open Sans" panose="020B0604020202020204" charset="0"/>
          <a:ea typeface="Open Sans" panose="020B0604020202020204" charset="0"/>
          <a:cs typeface="Open Sans" panose="020B060402020202020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B7D03E"/>
        </a:buClr>
        <a:buFont typeface="Arial" pitchFamily="34" charset="0"/>
        <a:buChar char="•"/>
        <a:defRPr sz="2800" kern="1200">
          <a:solidFill>
            <a:schemeClr val="tx1"/>
          </a:solidFill>
          <a:latin typeface="Open Sans" panose="020B0604020202020204" charset="0"/>
          <a:ea typeface="Open Sans" panose="020B0604020202020204" charset="0"/>
          <a:cs typeface="Open Sans" panose="020B060402020202020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B7D03E"/>
        </a:buClr>
        <a:buFont typeface="Arial" pitchFamily="34" charset="0"/>
        <a:buChar char="–"/>
        <a:defRPr sz="2400" kern="1200">
          <a:solidFill>
            <a:schemeClr val="tx1"/>
          </a:solidFill>
          <a:latin typeface="Open Sans" panose="020B0604020202020204" charset="0"/>
          <a:ea typeface="Open Sans" panose="020B0604020202020204" charset="0"/>
          <a:cs typeface="Open Sans" panose="020B060402020202020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B7D03E"/>
        </a:buClr>
        <a:buFont typeface="Arial" pitchFamily="34" charset="0"/>
        <a:buChar char="•"/>
        <a:defRPr sz="2000" kern="1200">
          <a:solidFill>
            <a:schemeClr val="tx1"/>
          </a:solidFill>
          <a:latin typeface="Open Sans" panose="020B0604020202020204" charset="0"/>
          <a:ea typeface="Open Sans" panose="020B0604020202020204" charset="0"/>
          <a:cs typeface="Open Sans" panose="020B060402020202020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B7D03E"/>
        </a:buClr>
        <a:buFont typeface="Arial" pitchFamily="34" charset="0"/>
        <a:buChar char="–"/>
        <a:defRPr sz="1800" kern="1200">
          <a:solidFill>
            <a:schemeClr val="tx1"/>
          </a:solidFill>
          <a:latin typeface="Open Sans" panose="020B0604020202020204" charset="0"/>
          <a:ea typeface="Open Sans" panose="020B0604020202020204" charset="0"/>
          <a:cs typeface="Open Sans" panose="020B060402020202020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B7D03E"/>
        </a:buClr>
        <a:buFont typeface="Arial" pitchFamily="34" charset="0"/>
        <a:buChar char="»"/>
        <a:defRPr sz="1800" kern="1200">
          <a:solidFill>
            <a:schemeClr val="tx1"/>
          </a:solidFill>
          <a:latin typeface="Open Sans" panose="020B0604020202020204" charset="0"/>
          <a:ea typeface="Open Sans" panose="020B0604020202020204" charset="0"/>
          <a:cs typeface="Open Sans" panose="020B060402020202020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489A-F314-4560-B7D4-1E2894F0C6B1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95431" y="3790554"/>
            <a:ext cx="4966081" cy="1654670"/>
          </a:xfrm>
        </p:spPr>
        <p:txBody>
          <a:bodyPr>
            <a:normAutofit fontScale="90000"/>
          </a:bodyPr>
          <a:lstStyle/>
          <a:p>
            <a:r>
              <a:rPr lang="en-US" dirty="0"/>
              <a:t>C# programming </a:t>
            </a:r>
            <a:r>
              <a:rPr lang="en-US" dirty="0" smtClean="0"/>
              <a:t>basics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/>
            </a:r>
            <a:br>
              <a:rPr lang="en-US" dirty="0"/>
            </a:b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3913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Formulation of the </a:t>
            </a:r>
            <a:r>
              <a:rPr lang="en-US" dirty="0" smtClean="0"/>
              <a:t>tasks (6/6)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Factorial description:</a:t>
            </a:r>
          </a:p>
          <a:p>
            <a:pPr lvl="1"/>
            <a:r>
              <a:rPr lang="en-US" sz="1800" dirty="0" smtClean="0"/>
              <a:t>To </a:t>
            </a:r>
            <a:r>
              <a:rPr lang="en-US" sz="1800" dirty="0"/>
              <a:t>calculate the factorial </a:t>
            </a:r>
            <a:r>
              <a:rPr lang="en-US" sz="1800" dirty="0" smtClean="0"/>
              <a:t>you must </a:t>
            </a:r>
            <a:r>
              <a:rPr lang="en-US" sz="1800" dirty="0"/>
              <a:t>use a for loop with decreasing  loop variable at every step. Note that 0! = </a:t>
            </a:r>
            <a:r>
              <a:rPr lang="en-US" sz="1800" dirty="0" smtClean="0"/>
              <a:t>1</a:t>
            </a:r>
          </a:p>
          <a:p>
            <a:pPr lvl="1"/>
            <a:endParaRPr lang="en-US" sz="1800" dirty="0"/>
          </a:p>
          <a:p>
            <a:endParaRPr lang="en-US" sz="2200" dirty="0"/>
          </a:p>
          <a:p>
            <a:r>
              <a:rPr lang="en-US" sz="2400" dirty="0" smtClean="0"/>
              <a:t>Each </a:t>
            </a:r>
            <a:r>
              <a:rPr lang="en-US" sz="2400" dirty="0"/>
              <a:t>new logic block </a:t>
            </a:r>
            <a:r>
              <a:rPr lang="en-US" sz="2400" dirty="0" smtClean="0"/>
              <a:t>must have </a:t>
            </a:r>
            <a:r>
              <a:rPr lang="en-US" sz="2400" dirty="0"/>
              <a:t>different font color output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489A-F314-4560-B7D4-1E2894F0C6B1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256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work contents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Basic principles of C #, CLR. Lab work </a:t>
            </a:r>
            <a:r>
              <a:rPr lang="en-US" sz="2400" dirty="0" smtClean="0"/>
              <a:t>Operators</a:t>
            </a:r>
            <a:endParaRPr lang="en-US" sz="2000" dirty="0"/>
          </a:p>
          <a:p>
            <a:pPr lvl="1"/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Formulation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of the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tasks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sz="2000" dirty="0"/>
              <a:t>C</a:t>
            </a:r>
            <a:r>
              <a:rPr lang="en-US" sz="2000" dirty="0" smtClean="0"/>
              <a:t>oding</a:t>
            </a:r>
            <a:endParaRPr lang="en-US" sz="2000" dirty="0"/>
          </a:p>
          <a:p>
            <a:pPr lvl="1"/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Testing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results</a:t>
            </a:r>
          </a:p>
          <a:p>
            <a:pPr lvl="1"/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Advanced task 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489A-F314-4560-B7D4-1E2894F0C6B1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87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 information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>
                <a:solidFill>
                  <a:prstClr val="black"/>
                </a:solidFill>
              </a:rPr>
              <a:t>For number reading from the console </a:t>
            </a:r>
            <a:endParaRPr lang="ru-RU" sz="2000" dirty="0"/>
          </a:p>
          <a:p>
            <a:pPr marL="0" indent="355600">
              <a:buNone/>
            </a:pPr>
            <a:r>
              <a:rPr lang="en-US" sz="2000" dirty="0">
                <a:solidFill>
                  <a:srgbClr val="000000"/>
                </a:solidFill>
                <a:latin typeface="Consolas"/>
              </a:rPr>
              <a:t>a =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long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.Parse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.ReadLine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());</a:t>
            </a:r>
            <a:endParaRPr lang="ru-RU" sz="2000" dirty="0"/>
          </a:p>
          <a:p>
            <a:pPr marL="0" indent="355600">
              <a:buNone/>
            </a:pPr>
            <a:r>
              <a:rPr lang="en-US" sz="2000" dirty="0" smtClean="0">
                <a:solidFill>
                  <a:prstClr val="black"/>
                </a:solidFill>
              </a:rPr>
              <a:t>or</a:t>
            </a:r>
            <a:endParaRPr lang="ru-RU" sz="2000" dirty="0"/>
          </a:p>
          <a:p>
            <a:pPr marL="0" indent="355600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.Parse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.ReadLine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());</a:t>
            </a:r>
            <a:endParaRPr lang="ru-RU" sz="2000" dirty="0"/>
          </a:p>
          <a:p>
            <a:endParaRPr lang="ru-RU" sz="2000" dirty="0"/>
          </a:p>
          <a:p>
            <a:r>
              <a:rPr lang="en-US" sz="2000" dirty="0">
                <a:solidFill>
                  <a:prstClr val="black"/>
                </a:solidFill>
              </a:rPr>
              <a:t>For the exponentiation operation please take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Math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.Pow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(a, b)</a:t>
            </a:r>
            <a:endParaRPr lang="ru-RU" sz="2000" dirty="0">
              <a:solidFill>
                <a:srgbClr val="000000"/>
              </a:solidFill>
              <a:latin typeface="Consolas"/>
            </a:endParaRPr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rgbClr val="000000"/>
                </a:solidFill>
              </a:rPr>
              <a:t>To </a:t>
            </a:r>
            <a:r>
              <a:rPr lang="en-US" sz="2000" dirty="0">
                <a:solidFill>
                  <a:srgbClr val="000000"/>
                </a:solidFill>
              </a:rPr>
              <a:t>change font color please use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.ForegroundColor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ConsoleColor</a:t>
            </a:r>
            <a:r>
              <a:rPr lang="en-US" sz="2000" dirty="0" err="1">
                <a:solidFill>
                  <a:srgbClr val="000000"/>
                </a:solidFill>
                <a:latin typeface="Consolas"/>
              </a:rPr>
              <a:t>.Yellow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Colors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: Yellow, Blue, Red, Magenta</a:t>
            </a:r>
            <a:endParaRPr lang="ru-RU" sz="20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489A-F314-4560-B7D4-1E2894F0C6B1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053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work contents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Basic principles of C #, CLR. Lab work </a:t>
            </a:r>
            <a:r>
              <a:rPr lang="en-US" sz="2400" dirty="0" smtClean="0"/>
              <a:t>Operators</a:t>
            </a:r>
            <a:endParaRPr lang="en-US" sz="2000" dirty="0"/>
          </a:p>
          <a:p>
            <a:pPr lvl="1"/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Formulation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of the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tasks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C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oding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sz="2000" dirty="0" smtClean="0"/>
              <a:t>Testing </a:t>
            </a:r>
            <a:r>
              <a:rPr lang="en-US" sz="2000" dirty="0"/>
              <a:t>results</a:t>
            </a:r>
          </a:p>
          <a:p>
            <a:pPr lvl="1"/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Advanced task 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489A-F314-4560-B7D4-1E2894F0C6B1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137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work contents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Basic principles of C #, CLR. Lab work </a:t>
            </a:r>
            <a:r>
              <a:rPr lang="en-US" sz="2400" dirty="0" smtClean="0"/>
              <a:t>Operators</a:t>
            </a:r>
            <a:endParaRPr lang="en-US" sz="2000" dirty="0"/>
          </a:p>
          <a:p>
            <a:pPr lvl="1"/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Formulation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of the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tasks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C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oding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Testing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results</a:t>
            </a:r>
          </a:p>
          <a:p>
            <a:pPr lvl="1"/>
            <a:r>
              <a:rPr lang="en-US" sz="2000" dirty="0" smtClean="0"/>
              <a:t>Advanced task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489A-F314-4560-B7D4-1E2894F0C6B1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913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Advanced </a:t>
            </a:r>
            <a:r>
              <a:rPr lang="en-US" dirty="0" smtClean="0"/>
              <a:t>task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400" dirty="0" smtClean="0"/>
              <a:t>Guess </a:t>
            </a:r>
            <a:r>
              <a:rPr lang="en-US" sz="3400" dirty="0"/>
              <a:t>the Number</a:t>
            </a:r>
          </a:p>
          <a:p>
            <a:endParaRPr lang="en-US" dirty="0"/>
          </a:p>
          <a:p>
            <a:pPr lvl="1"/>
            <a:r>
              <a:rPr lang="en-US" sz="3000" dirty="0" smtClean="0"/>
              <a:t>Users must guess </a:t>
            </a:r>
            <a:r>
              <a:rPr lang="en-US" sz="3000" dirty="0"/>
              <a:t>the </a:t>
            </a:r>
            <a:r>
              <a:rPr lang="en-US" sz="3000" dirty="0" smtClean="0"/>
              <a:t>Number </a:t>
            </a:r>
            <a:r>
              <a:rPr lang="en-US" sz="3000" dirty="0"/>
              <a:t>between 1 and  max number defined by program </a:t>
            </a:r>
            <a:endParaRPr lang="en-US" sz="3000" dirty="0" smtClean="0"/>
          </a:p>
          <a:p>
            <a:pPr lvl="1"/>
            <a:r>
              <a:rPr lang="en-US" sz="3000" dirty="0" smtClean="0"/>
              <a:t>They </a:t>
            </a:r>
            <a:r>
              <a:rPr lang="en-US" sz="3000" dirty="0"/>
              <a:t>are told if they are too high, too low or if they have guessed the number correctly</a:t>
            </a:r>
          </a:p>
          <a:p>
            <a:endParaRPr lang="en-US" dirty="0"/>
          </a:p>
          <a:p>
            <a:endParaRPr lang="en-US" dirty="0"/>
          </a:p>
          <a:p>
            <a:endParaRPr lang="en-US" sz="2600" dirty="0"/>
          </a:p>
          <a:p>
            <a:pPr marL="0" indent="0"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Enter your guess: 23</a:t>
            </a:r>
          </a:p>
          <a:p>
            <a:pPr marL="0" indent="0"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23  - Too low!</a:t>
            </a:r>
          </a:p>
          <a:p>
            <a:pPr marL="0" indent="0"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Enter your guess: 67</a:t>
            </a:r>
          </a:p>
          <a:p>
            <a:pPr marL="0" indent="0"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67  - Too high!</a:t>
            </a:r>
          </a:p>
          <a:p>
            <a:pPr marL="0" indent="0"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Enter your guess: 54</a:t>
            </a:r>
          </a:p>
          <a:p>
            <a:pPr marL="0" indent="0">
              <a:buNone/>
            </a:pPr>
            <a:r>
              <a:rPr lang="en-US" sz="2600" b="1" dirty="0">
                <a:latin typeface="Consolas" pitchFamily="49" charset="0"/>
                <a:cs typeface="Consolas" pitchFamily="49" charset="0"/>
              </a:rPr>
              <a:t>54 is right! Congratulations.</a:t>
            </a:r>
            <a:endParaRPr lang="ru-RU" sz="26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489A-F314-4560-B7D4-1E2894F0C6B1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759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 principles of C #, CLR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Lab work </a:t>
            </a:r>
            <a:r>
              <a:rPr lang="en-US" dirty="0" smtClean="0"/>
              <a:t>Operators	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489A-F314-4560-B7D4-1E2894F0C6B1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84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work contents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Basic principles of C #, CLR. Lab work </a:t>
            </a:r>
            <a:r>
              <a:rPr lang="en-US" sz="2400" dirty="0" smtClean="0"/>
              <a:t>Operators</a:t>
            </a:r>
            <a:endParaRPr lang="en-US" sz="2000" dirty="0"/>
          </a:p>
          <a:p>
            <a:pPr lvl="1"/>
            <a:r>
              <a:rPr lang="en-US" sz="2000" dirty="0" smtClean="0"/>
              <a:t>Formulation </a:t>
            </a:r>
            <a:r>
              <a:rPr lang="en-US" sz="2000" dirty="0"/>
              <a:t>of the </a:t>
            </a:r>
            <a:r>
              <a:rPr lang="en-US" sz="2000" dirty="0" smtClean="0"/>
              <a:t>tasks</a:t>
            </a:r>
            <a:endParaRPr lang="en-US" sz="2000" dirty="0"/>
          </a:p>
          <a:p>
            <a:pPr lvl="1"/>
            <a:r>
              <a:rPr lang="en-US" sz="2000" dirty="0"/>
              <a:t>C</a:t>
            </a:r>
            <a:r>
              <a:rPr lang="en-US" sz="2000" dirty="0" smtClean="0"/>
              <a:t>oding</a:t>
            </a:r>
            <a:endParaRPr lang="en-US" sz="2000" dirty="0"/>
          </a:p>
          <a:p>
            <a:pPr lvl="1"/>
            <a:r>
              <a:rPr lang="en-US" sz="2000" dirty="0" smtClean="0"/>
              <a:t>Testing </a:t>
            </a:r>
            <a:r>
              <a:rPr lang="en-US" sz="2000" dirty="0"/>
              <a:t>results</a:t>
            </a:r>
          </a:p>
          <a:p>
            <a:pPr lvl="1"/>
            <a:r>
              <a:rPr lang="en-US" sz="2000" dirty="0" smtClean="0"/>
              <a:t>Advanced task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489A-F314-4560-B7D4-1E2894F0C6B1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873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work contents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Basic principles of C #, CLR. Lab work </a:t>
            </a:r>
            <a:r>
              <a:rPr lang="en-US" sz="2400" dirty="0" smtClean="0"/>
              <a:t>Operators</a:t>
            </a:r>
            <a:endParaRPr lang="en-US" sz="2000" dirty="0"/>
          </a:p>
          <a:p>
            <a:pPr lvl="1"/>
            <a:r>
              <a:rPr lang="en-US" sz="2000" dirty="0" smtClean="0"/>
              <a:t>Formulation </a:t>
            </a:r>
            <a:r>
              <a:rPr lang="en-US" sz="2000" dirty="0"/>
              <a:t>of the </a:t>
            </a:r>
            <a:r>
              <a:rPr lang="en-US" sz="2000" dirty="0" smtClean="0"/>
              <a:t>tasks</a:t>
            </a:r>
            <a:endParaRPr lang="en-US" sz="2000" dirty="0"/>
          </a:p>
          <a:p>
            <a:pPr lvl="1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C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oding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Testing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results</a:t>
            </a:r>
          </a:p>
          <a:p>
            <a:pPr lvl="1"/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Advanced task 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489A-F314-4560-B7D4-1E2894F0C6B1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883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Formulation of the </a:t>
            </a:r>
            <a:r>
              <a:rPr lang="en-US" dirty="0" smtClean="0"/>
              <a:t>tasks (1/6)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Please </a:t>
            </a:r>
            <a:r>
              <a:rPr lang="en-US" sz="2400" dirty="0"/>
              <a:t>use the </a:t>
            </a:r>
            <a:r>
              <a:rPr lang="en-US" sz="2400" b="1" dirty="0" err="1"/>
              <a:t>Hello_Operators_stud</a:t>
            </a:r>
            <a:r>
              <a:rPr lang="en-US" sz="2400" b="1" dirty="0"/>
              <a:t> </a:t>
            </a:r>
            <a:r>
              <a:rPr lang="en-US" sz="2400" dirty="0"/>
              <a:t>application template from the folder </a:t>
            </a:r>
            <a:r>
              <a:rPr lang="en-US" sz="2400" b="1" dirty="0"/>
              <a:t>Begin</a:t>
            </a:r>
            <a:r>
              <a:rPr lang="en-US" sz="2400" dirty="0"/>
              <a:t> to create a console application for three tasks:</a:t>
            </a:r>
          </a:p>
          <a:p>
            <a:pPr lvl="2"/>
            <a:r>
              <a:rPr lang="en-US" dirty="0"/>
              <a:t>Puzzle "The farmer, wolf, goat and cabbage"</a:t>
            </a:r>
          </a:p>
          <a:p>
            <a:pPr lvl="2"/>
            <a:r>
              <a:rPr lang="en-US" dirty="0"/>
              <a:t>Simple calculator</a:t>
            </a:r>
          </a:p>
          <a:p>
            <a:pPr lvl="2"/>
            <a:r>
              <a:rPr lang="en-US" dirty="0"/>
              <a:t>The factorial of the </a:t>
            </a:r>
            <a:r>
              <a:rPr lang="en-US" dirty="0" smtClean="0"/>
              <a:t>number</a:t>
            </a:r>
          </a:p>
          <a:p>
            <a:pPr lvl="1"/>
            <a:endParaRPr lang="en-US" dirty="0"/>
          </a:p>
          <a:p>
            <a:r>
              <a:rPr lang="en-US" sz="2400" dirty="0" smtClean="0"/>
              <a:t>Verify </a:t>
            </a:r>
            <a:r>
              <a:rPr lang="en-US" sz="2400" dirty="0"/>
              <a:t>that the template allows you  to fork the </a:t>
            </a:r>
            <a:r>
              <a:rPr lang="en-US" sz="2400" dirty="0" smtClean="0"/>
              <a:t>task and are valid</a:t>
            </a:r>
            <a:endParaRPr lang="ru-RU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489A-F314-4560-B7D4-1E2894F0C6B1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446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Formulation of the </a:t>
            </a:r>
            <a:r>
              <a:rPr lang="en-US" dirty="0" smtClean="0"/>
              <a:t>tasks (2/6)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Puzzle "</a:t>
            </a:r>
            <a:r>
              <a:rPr lang="en-US" sz="2400" dirty="0"/>
              <a:t>Farmer, wolf, goat and </a:t>
            </a:r>
            <a:r>
              <a:rPr lang="en-US" sz="2400" dirty="0" smtClean="0"/>
              <a:t>cabbage“  description:</a:t>
            </a:r>
          </a:p>
          <a:p>
            <a:pPr lvl="1"/>
            <a:r>
              <a:rPr lang="en-US" sz="2000" dirty="0" smtClean="0"/>
              <a:t>From </a:t>
            </a:r>
            <a:r>
              <a:rPr lang="en-US" sz="2000" dirty="0"/>
              <a:t>one bank to another should carry a wolf, goat and </a:t>
            </a:r>
            <a:r>
              <a:rPr lang="en-US" sz="2000" dirty="0" smtClean="0"/>
              <a:t>cabbage</a:t>
            </a:r>
            <a:endParaRPr lang="en-US" sz="2000" dirty="0"/>
          </a:p>
          <a:p>
            <a:pPr lvl="1"/>
            <a:r>
              <a:rPr lang="en-US" sz="2000" dirty="0"/>
              <a:t>At the same time can neither carry nor leave together on the banks of a wolf and a goat</a:t>
            </a:r>
            <a:r>
              <a:rPr lang="en-US" sz="2000" dirty="0" smtClean="0"/>
              <a:t>, a </a:t>
            </a:r>
            <a:r>
              <a:rPr lang="en-US" sz="2000" dirty="0"/>
              <a:t>goat and </a:t>
            </a:r>
            <a:r>
              <a:rPr lang="en-US" sz="2000" dirty="0" smtClean="0"/>
              <a:t>cabbage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/>
              <a:t>You can only carry a wolf with cabbage or as each passenger </a:t>
            </a:r>
            <a:r>
              <a:rPr lang="en-US" sz="2000" dirty="0" smtClean="0"/>
              <a:t>separately</a:t>
            </a:r>
            <a:endParaRPr lang="en-US" sz="2000" dirty="0"/>
          </a:p>
          <a:p>
            <a:pPr lvl="1"/>
            <a:r>
              <a:rPr lang="en-US" sz="2000" dirty="0"/>
              <a:t>You can do whatever how many </a:t>
            </a:r>
            <a:r>
              <a:rPr lang="en-US" sz="2000" dirty="0" smtClean="0"/>
              <a:t>flights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/>
              <a:t>How to transport the wolf, goat and cabbage that all went well?</a:t>
            </a:r>
            <a:endParaRPr lang="ru-RU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489A-F314-4560-B7D4-1E2894F0C6B1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62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Formulation of the </a:t>
            </a:r>
            <a:r>
              <a:rPr lang="en-US" dirty="0" smtClean="0"/>
              <a:t>tasks (3/6)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Puzzle "</a:t>
            </a:r>
            <a:r>
              <a:rPr lang="en-US" sz="2400" dirty="0"/>
              <a:t>Farmer, wolf, goat and </a:t>
            </a:r>
            <a:r>
              <a:rPr lang="en-US" sz="2400" dirty="0" smtClean="0"/>
              <a:t>cabbage“  description:</a:t>
            </a:r>
          </a:p>
          <a:p>
            <a:pPr lvl="1"/>
            <a:r>
              <a:rPr lang="en-US" sz="1800" dirty="0"/>
              <a:t>Please, code the whole sequence of increasing numbers starting </a:t>
            </a:r>
            <a:r>
              <a:rPr lang="en-US" sz="1800" dirty="0" smtClean="0"/>
              <a:t>from </a:t>
            </a:r>
            <a:r>
              <a:rPr lang="en-US" sz="1800" dirty="0"/>
              <a:t>1 by seven variables that will map to the following options</a:t>
            </a:r>
            <a:r>
              <a:rPr lang="en-US" sz="1800" dirty="0" smtClean="0"/>
              <a:t>:</a:t>
            </a:r>
          </a:p>
          <a:p>
            <a:pPr lvl="1"/>
            <a:endParaRPr lang="en-US" sz="1800" dirty="0"/>
          </a:p>
          <a:p>
            <a:pPr lvl="3"/>
            <a:r>
              <a:rPr lang="en-US" sz="1600" dirty="0"/>
              <a:t>"There: farmer and wolf - 1"</a:t>
            </a:r>
          </a:p>
          <a:p>
            <a:pPr lvl="3"/>
            <a:r>
              <a:rPr lang="en-US" sz="1600" dirty="0"/>
              <a:t>"There: farmer and cabbage - 2"</a:t>
            </a:r>
          </a:p>
          <a:p>
            <a:pPr lvl="3"/>
            <a:r>
              <a:rPr lang="en-US" sz="1600" dirty="0"/>
              <a:t>"There: farmer and goat - 3"</a:t>
            </a:r>
          </a:p>
          <a:p>
            <a:pPr lvl="3"/>
            <a:r>
              <a:rPr lang="en-US" sz="1600" dirty="0"/>
              <a:t>"There: farmer  - 4"</a:t>
            </a:r>
          </a:p>
          <a:p>
            <a:pPr lvl="3"/>
            <a:r>
              <a:rPr lang="en-US" sz="1600" dirty="0"/>
              <a:t>"Back: farmer and wolf - 5"</a:t>
            </a:r>
          </a:p>
          <a:p>
            <a:pPr lvl="3"/>
            <a:r>
              <a:rPr lang="en-US" sz="1600" dirty="0"/>
              <a:t>"Back: farmer and cabbage - 6"</a:t>
            </a:r>
          </a:p>
          <a:p>
            <a:pPr lvl="3"/>
            <a:r>
              <a:rPr lang="en-US" sz="1600" dirty="0"/>
              <a:t>"Back: farmer and goat - 7"</a:t>
            </a:r>
          </a:p>
          <a:p>
            <a:pPr lvl="3"/>
            <a:r>
              <a:rPr lang="en-US" sz="1600" dirty="0"/>
              <a:t>"Back: farmer  - 8</a:t>
            </a:r>
            <a:r>
              <a:rPr lang="en-US" sz="1600" dirty="0" smtClean="0"/>
              <a:t>"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489A-F314-4560-B7D4-1E2894F0C6B1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71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Formulation of the </a:t>
            </a:r>
            <a:r>
              <a:rPr lang="en-US" dirty="0" smtClean="0"/>
              <a:t>tasks (4/6)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Puzzle "</a:t>
            </a:r>
            <a:r>
              <a:rPr lang="en-US" sz="2400" dirty="0"/>
              <a:t>Farmer, wolf, goat and </a:t>
            </a:r>
            <a:r>
              <a:rPr lang="en-US" sz="2400" dirty="0" smtClean="0"/>
              <a:t>cabbage“  description:</a:t>
            </a:r>
          </a:p>
          <a:p>
            <a:pPr lvl="1"/>
            <a:r>
              <a:rPr lang="en-US" sz="1800" dirty="0" smtClean="0"/>
              <a:t>The </a:t>
            </a:r>
            <a:r>
              <a:rPr lang="en-US" sz="1800" dirty="0"/>
              <a:t>correct sequence of answers is</a:t>
            </a:r>
            <a:r>
              <a:rPr lang="en-US" sz="1800" b="1" dirty="0"/>
              <a:t> </a:t>
            </a:r>
            <a:r>
              <a:rPr lang="en-US" sz="1800" b="1" dirty="0" smtClean="0"/>
              <a:t>3827183 </a:t>
            </a:r>
            <a:r>
              <a:rPr lang="en-US" sz="1800" dirty="0"/>
              <a:t>or </a:t>
            </a:r>
            <a:r>
              <a:rPr lang="en-US" sz="1800" b="1" dirty="0"/>
              <a:t>3817283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Organize nested loops for serial input validation of each new option </a:t>
            </a:r>
            <a:r>
              <a:rPr lang="en-US" sz="1800" dirty="0" smtClean="0"/>
              <a:t>number</a:t>
            </a:r>
            <a:endParaRPr lang="en-US" sz="1800" dirty="0"/>
          </a:p>
          <a:p>
            <a:pPr lvl="1"/>
            <a:r>
              <a:rPr lang="en-US" sz="1800" dirty="0"/>
              <a:t>If the number is not correct, the program reports the failure and </a:t>
            </a:r>
            <a:r>
              <a:rPr lang="en-US" sz="1800" dirty="0" smtClean="0"/>
              <a:t>exits</a:t>
            </a:r>
          </a:p>
          <a:p>
            <a:pPr lvl="1"/>
            <a:r>
              <a:rPr lang="en-US" sz="1800" b="1" dirty="0" smtClean="0"/>
              <a:t>Please </a:t>
            </a:r>
            <a:r>
              <a:rPr lang="en-US" sz="1800" b="1" dirty="0"/>
              <a:t>use the logical </a:t>
            </a:r>
            <a:r>
              <a:rPr lang="en-US" sz="1800" b="1" dirty="0" smtClean="0"/>
              <a:t>operators</a:t>
            </a:r>
            <a:endParaRPr lang="ru-RU" sz="1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489A-F314-4560-B7D4-1E2894F0C6B1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858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Formulation of the </a:t>
            </a:r>
            <a:r>
              <a:rPr lang="en-US" dirty="0" smtClean="0"/>
              <a:t>tasks (5/6)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Calculator description:</a:t>
            </a:r>
          </a:p>
          <a:p>
            <a:pPr lvl="1"/>
            <a:r>
              <a:rPr lang="en-US" sz="1800" dirty="0"/>
              <a:t>Calculator should allow to enter the operation number  according to the </a:t>
            </a:r>
            <a:r>
              <a:rPr lang="en-US" sz="1800" dirty="0" smtClean="0"/>
              <a:t>menu</a:t>
            </a: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@"Select the arithmetic operation: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1. Multiplication 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2. Divide 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3. Addition 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4. Subtraction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5. Exponentiation 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800" dirty="0"/>
              <a:t>Calculator must report about the operations, operands and </a:t>
            </a:r>
            <a:r>
              <a:rPr lang="en-US" sz="1800" dirty="0" smtClean="0"/>
              <a:t>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489A-F314-4560-B7D4-1E2894F0C6B1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399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ain_academy_presentation_A4_templat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brain_academy_presentation_A4_template</Template>
  <TotalTime>964</TotalTime>
  <Words>669</Words>
  <Application>Microsoft Office PowerPoint</Application>
  <PresentationFormat>A4 Paper (210x297 mm)</PresentationFormat>
  <Paragraphs>122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Consolas</vt:lpstr>
      <vt:lpstr>Open Sans</vt:lpstr>
      <vt:lpstr>brain_academy_presentation_A4_template</vt:lpstr>
      <vt:lpstr>C# programming basics  </vt:lpstr>
      <vt:lpstr>Basic principles of C #, CLR </vt:lpstr>
      <vt:lpstr>Lab work contents</vt:lpstr>
      <vt:lpstr>Lab work contents</vt:lpstr>
      <vt:lpstr>Formulation of the tasks (1/6)</vt:lpstr>
      <vt:lpstr>Formulation of the tasks (2/6)</vt:lpstr>
      <vt:lpstr>Formulation of the tasks (3/6)</vt:lpstr>
      <vt:lpstr>Formulation of the tasks (4/6)</vt:lpstr>
      <vt:lpstr>Formulation of the tasks (5/6)</vt:lpstr>
      <vt:lpstr>Formulation of the tasks (6/6)</vt:lpstr>
      <vt:lpstr>Lab work contents</vt:lpstr>
      <vt:lpstr>General information</vt:lpstr>
      <vt:lpstr>Lab work contents</vt:lpstr>
      <vt:lpstr>Lab work contents</vt:lpstr>
      <vt:lpstr>Advanced task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programming basics Basic principles of C #, CLR Lab work #1</dc:title>
  <dc:creator>Пользователь Windows</dc:creator>
  <cp:lastModifiedBy>Пользователь Windows</cp:lastModifiedBy>
  <cp:revision>92</cp:revision>
  <dcterms:created xsi:type="dcterms:W3CDTF">2015-04-30T19:15:36Z</dcterms:created>
  <dcterms:modified xsi:type="dcterms:W3CDTF">2015-05-15T15:40:17Z</dcterms:modified>
</cp:coreProperties>
</file>