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ебсервери" id="{B8183DD2-9565-443E-9BA6-600743FC4EE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HTTP Протокол" id="{DBB71BA0-342F-4314-B679-822DDBC79246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9"/>
    <a:srgbClr val="ECEEF2"/>
    <a:srgbClr val="0C3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60048" autoAdjust="0"/>
  </p:normalViewPr>
  <p:slideViewPr>
    <p:cSldViewPr snapToGrid="0">
      <p:cViewPr varScale="1">
        <p:scale>
          <a:sx n="66" d="100"/>
          <a:sy n="66" d="100"/>
        </p:scale>
        <p:origin x="16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Аркуш1!$B$1</c:f>
              <c:strCache>
                <c:ptCount val="1"/>
                <c:pt idx="0">
                  <c:v>Статистика використання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57B-4CC2-808C-F03388F029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57B-4CC2-808C-F03388F029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57B-4CC2-808C-F03388F029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57B-4CC2-808C-F03388F029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57B-4CC2-808C-F03388F029E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uk-UA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Аркуш1!$A$2:$A$6</c:f>
              <c:strCache>
                <c:ptCount val="5"/>
                <c:pt idx="0">
                  <c:v>Nginx</c:v>
                </c:pt>
                <c:pt idx="1">
                  <c:v>Apache</c:v>
                </c:pt>
                <c:pt idx="2">
                  <c:v>Cloudflare Server</c:v>
                </c:pt>
                <c:pt idx="3">
                  <c:v>LiteSpeed</c:v>
                </c:pt>
                <c:pt idx="4">
                  <c:v>Microsoft-IIS</c:v>
                </c:pt>
              </c:strCache>
            </c:strRef>
          </c:cat>
          <c:val>
            <c:numRef>
              <c:f>Аркуш1!$B$2:$B$6</c:f>
              <c:numCache>
                <c:formatCode>General</c:formatCode>
                <c:ptCount val="5"/>
                <c:pt idx="0">
                  <c:v>34</c:v>
                </c:pt>
                <c:pt idx="1">
                  <c:v>30</c:v>
                </c:pt>
                <c:pt idx="2">
                  <c:v>21</c:v>
                </c:pt>
                <c:pt idx="3">
                  <c:v>13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BA-4680-B1FC-C90D292EB4F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A7B8-3D9E-43B3-94B3-38823817AE79}" type="datetimeFigureOut">
              <a:rPr lang="uk-UA" smtClean="0"/>
              <a:t>25.02.2024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C2A65-401C-4C50-B537-02110A2E929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496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burner.com/learn/tcp-vs-udp-battle-of-the-protocol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Опис:</a:t>
            </a:r>
            <a:endParaRPr lang="uk-UA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 err="1">
                <a:solidFill>
                  <a:srgbClr val="0D0D0D"/>
                </a:solidFill>
                <a:effectLst/>
                <a:latin typeface="Söhne"/>
              </a:rPr>
              <a:t>Nginx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вимовляється "</a:t>
            </a:r>
            <a:r>
              <a:rPr lang="de-DE" b="0" i="0" dirty="0" err="1">
                <a:solidFill>
                  <a:srgbClr val="0D0D0D"/>
                </a:solidFill>
                <a:effectLst/>
                <a:latin typeface="Söhne"/>
              </a:rPr>
              <a:t>engine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-x") -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веб-сервер та проксі-сервер з відкритим вихідним кодом.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Спроектований для обробки багатьох одночасних з'єднань, ефективного розподілу навантаження та обслуговування статичного та динамічного вмісту.</a:t>
            </a:r>
          </a:p>
          <a:p>
            <a:pPr algn="l">
              <a:buFont typeface="+mj-lt"/>
              <a:buAutoNum type="arabicPeriod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Цільові проекти:</a:t>
            </a:r>
            <a:endParaRPr lang="uk-UA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Зазвичай використовується як веб-сервер для обслуговування веб-сайтів і застосунків.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Використовується як проксі-сервер для обробки запитів і перенаправлення їх на різні сервери.</a:t>
            </a:r>
          </a:p>
          <a:p>
            <a:pPr algn="l">
              <a:buFont typeface="+mj-lt"/>
              <a:buAutoNum type="arabicPeriod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Переваги:</a:t>
            </a:r>
            <a:endParaRPr lang="uk-UA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Висока продуктивність: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latin typeface="Söhne"/>
              </a:rPr>
              <a:t>Nginx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володіє високою ефективністю та швидкістю обробки запитів.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Ефективний розподіл навантаження: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Вміє розподіляти трафік між різними серверами, що дозволяє оптимізувати використання ресурсів.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Масштабованість: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Добре масштабується та легко інтегрується з іншими технологіями.</a:t>
            </a:r>
          </a:p>
          <a:p>
            <a:pPr algn="l">
              <a:buFont typeface="+mj-lt"/>
              <a:buAutoNum type="arabicPeriod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Недоліки:</a:t>
            </a:r>
            <a:endParaRPr lang="uk-UA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Обмежена підтримка обробки динамічного контенту: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Хоча </a:t>
            </a:r>
            <a:r>
              <a:rPr lang="de-DE" b="0" i="0" dirty="0" err="1">
                <a:solidFill>
                  <a:srgbClr val="0D0D0D"/>
                </a:solidFill>
                <a:effectLst/>
                <a:latin typeface="Söhne"/>
              </a:rPr>
              <a:t>Nginx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підтримує обробку динамічного контенту, в порівнянні з іншими серверами він може мати обмежені можливості в цьому напрямку.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Складність налаштування в деяких випадках: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Для новачків конфігурація </a:t>
            </a:r>
            <a:r>
              <a:rPr lang="de-DE" b="0" i="0" dirty="0" err="1">
                <a:solidFill>
                  <a:srgbClr val="0D0D0D"/>
                </a:solidFill>
                <a:effectLst/>
                <a:latin typeface="Söhne"/>
              </a:rPr>
              <a:t>Nginx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може виявитися складнішою порівняно з деякими іншими веб-серверами.</a:t>
            </a:r>
          </a:p>
          <a:p>
            <a:pPr algn="l"/>
            <a:r>
              <a:rPr lang="de-DE" b="0" i="0" dirty="0" err="1">
                <a:solidFill>
                  <a:srgbClr val="0D0D0D"/>
                </a:solidFill>
                <a:effectLst/>
                <a:latin typeface="Söhne"/>
              </a:rPr>
              <a:t>Nginx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є дуже популярним серед адміністраторів систем та розробників завдяки своїй ефективності та можливостям обробки великого обсягу одночасних з'єднань. Він широко використовується як веб-сервер і проксі-сервер в різних інтернет-проектах.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C2A65-401C-4C50-B537-02110A2E9297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796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Однією з ключових особливостей архітектури </a:t>
            </a:r>
            <a:r>
              <a:rPr lang="de-DE" b="0" i="0" dirty="0" err="1">
                <a:solidFill>
                  <a:srgbClr val="0D0D0D"/>
                </a:solidFill>
                <a:effectLst/>
                <a:latin typeface="Söhne"/>
              </a:rPr>
              <a:t>Nginx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є його асинхронна та </a:t>
            </a:r>
            <a:r>
              <a:rPr lang="uk-UA" b="0" i="0" dirty="0" err="1">
                <a:solidFill>
                  <a:srgbClr val="0D0D0D"/>
                </a:solidFill>
                <a:effectLst/>
                <a:latin typeface="Söhne"/>
              </a:rPr>
              <a:t>подійно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-орієнтована модель обробки з'єднань. Ось деякі основні аспекти цієї архітектури:</a:t>
            </a:r>
          </a:p>
          <a:p>
            <a:pPr algn="l">
              <a:buFont typeface="+mj-lt"/>
              <a:buAutoNum type="arabicPeriod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Асинхронність:</a:t>
            </a:r>
            <a:endParaRPr lang="uk-UA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 err="1">
                <a:solidFill>
                  <a:srgbClr val="0D0D0D"/>
                </a:solidFill>
                <a:effectLst/>
                <a:latin typeface="Söhne"/>
              </a:rPr>
              <a:t>Nginx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використовує асинхронний підхід до обробки запитів, що дозволяє відповідати на багато запитів одночасно без блокування потоків виконання.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Замість створення окремого потоку для кожного з'єднання, використовується обробка подій, що дозволяє працювати з великою кількістю одночасних з'єднань з невеликою кількістю потоків.</a:t>
            </a:r>
          </a:p>
          <a:p>
            <a:pPr algn="l">
              <a:buFont typeface="+mj-lt"/>
              <a:buAutoNum type="arabicPeriod"/>
            </a:pPr>
            <a:r>
              <a:rPr lang="uk-UA" b="1" i="0" dirty="0" err="1">
                <a:solidFill>
                  <a:srgbClr val="0D0D0D"/>
                </a:solidFill>
                <a:effectLst/>
                <a:latin typeface="Söhne"/>
              </a:rPr>
              <a:t>Подійно</a:t>
            </a: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-орієнтована модель:</a:t>
            </a:r>
            <a:endParaRPr lang="uk-UA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Основна ідея полягає в тому, що </a:t>
            </a:r>
            <a:r>
              <a:rPr lang="de-DE" b="0" i="0" dirty="0" err="1">
                <a:solidFill>
                  <a:srgbClr val="0D0D0D"/>
                </a:solidFill>
                <a:effectLst/>
                <a:latin typeface="Söhne"/>
              </a:rPr>
              <a:t>Nginx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обробляє події, такі як отримання нового запиту, завершення передачі даних тощо, а не чекає на вирішення конкретного запиту в блокуючому режимі.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Це сприяє ефективній роботі з великою кількістю одночасних з'єднань і робить </a:t>
            </a:r>
            <a:r>
              <a:rPr lang="de-DE" b="0" i="0" dirty="0" err="1">
                <a:solidFill>
                  <a:srgbClr val="0D0D0D"/>
                </a:solidFill>
                <a:effectLst/>
                <a:latin typeface="Söhne"/>
              </a:rPr>
              <a:t>Nginx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добре підходящим для задач з великим обсягом одночасних запитів.</a:t>
            </a:r>
          </a:p>
          <a:p>
            <a:pPr algn="l">
              <a:buFont typeface="+mj-lt"/>
              <a:buAutoNum type="arabicPeriod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Модульність:</a:t>
            </a:r>
            <a:endParaRPr lang="uk-UA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 err="1">
                <a:solidFill>
                  <a:srgbClr val="0D0D0D"/>
                </a:solidFill>
                <a:effectLst/>
                <a:latin typeface="Söhne"/>
              </a:rPr>
              <a:t>Nginx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побудований з урахуванням модульної архітектури, що дозволяє легко розширювати його функціональність за допомогою додаткових модулів.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Кожен модуль відповідає за конкретний аспект обробки запитів, такий як обробка статичного контенту, проксі-послуги, </a:t>
            </a:r>
            <a:r>
              <a:rPr lang="uk-UA" b="0" i="0" dirty="0" err="1">
                <a:solidFill>
                  <a:srgbClr val="0D0D0D"/>
                </a:solidFill>
                <a:effectLst/>
                <a:latin typeface="Söhne"/>
              </a:rPr>
              <a:t>кешування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тощо.</a:t>
            </a:r>
          </a:p>
          <a:p>
            <a:pPr algn="l">
              <a:buFont typeface="+mj-lt"/>
              <a:buAutoNum type="arabicPeriod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Невелике споживання ресурсів:</a:t>
            </a:r>
            <a:endParaRPr lang="uk-UA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Архітектура </a:t>
            </a:r>
            <a:r>
              <a:rPr lang="de-DE" b="0" i="0" dirty="0" err="1">
                <a:solidFill>
                  <a:srgbClr val="0D0D0D"/>
                </a:solidFill>
                <a:effectLst/>
                <a:latin typeface="Söhne"/>
              </a:rPr>
              <a:t>Nginx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дозволяє ефективно використовувати ресурси, особливо в умовах великої </a:t>
            </a:r>
            <a:r>
              <a:rPr lang="uk-UA" b="0" i="0" dirty="0" err="1">
                <a:solidFill>
                  <a:srgbClr val="0D0D0D"/>
                </a:solidFill>
                <a:effectLst/>
                <a:latin typeface="Söhne"/>
              </a:rPr>
              <a:t>навантаженості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, оскільки вона може обслуговувати багато з'єднань за допомогою невеликої кількості потоків.</a:t>
            </a:r>
          </a:p>
          <a:p>
            <a:pPr algn="l"/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Ці особливості роблять </a:t>
            </a:r>
            <a:r>
              <a:rPr lang="de-DE" b="0" i="0" dirty="0" err="1">
                <a:solidFill>
                  <a:srgbClr val="0D0D0D"/>
                </a:solidFill>
                <a:effectLst/>
                <a:latin typeface="Söhne"/>
              </a:rPr>
              <a:t>Nginx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ефективним та легко масштабованим веб-сервером та проксі-сервером, що підходить для великої кількості сценаріїв використання в інтернет-проектах.</a:t>
            </a:r>
          </a:p>
          <a:p>
            <a:pPr algn="l"/>
            <a:endParaRPr lang="uk-UA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https://medium.com/@premsuryamj/nginx-architecture-9f97cf7887e2</a:t>
            </a:r>
            <a:endParaRPr lang="uk-UA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https://www.ionos.ca/digitalguide/server/know-how/nginx-vs-apache-a-web-server-comparison/</a:t>
            </a:r>
            <a:endParaRPr lang="uk-UA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C2A65-401C-4C50-B537-02110A2E9297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4169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b="1" i="0" dirty="0">
                <a:solidFill>
                  <a:srgbClr val="0D0D0D"/>
                </a:solidFill>
                <a:effectLst/>
                <a:latin typeface="Söhne"/>
              </a:rPr>
              <a:t>Apache HTTP Server:</a:t>
            </a:r>
            <a:endParaRPr lang="de-DE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Опис:</a:t>
            </a:r>
            <a:endParaRPr lang="uk-UA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Apache HTTP Server (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зазвичай відомий просто як 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Apache) -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це відкритий веб-сервер, розроблений 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Apache Software </a:t>
            </a:r>
            <a:r>
              <a:rPr lang="de-DE" b="0" i="0" dirty="0" err="1">
                <a:solidFill>
                  <a:srgbClr val="0D0D0D"/>
                </a:solidFill>
                <a:effectLst/>
                <a:latin typeface="Söhne"/>
              </a:rPr>
              <a:t>Foundation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Становить один з найбільш поширених та стабільних веб-серверів у світі.</a:t>
            </a:r>
          </a:p>
          <a:p>
            <a:pPr algn="l">
              <a:buFont typeface="+mj-lt"/>
              <a:buAutoNum type="arabicPeriod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Цільові проекти:</a:t>
            </a:r>
            <a:endParaRPr lang="uk-UA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Apache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використовується для розгортання веб-сайтів та веб-додатків на різних операційних системах, таких як 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Linux, Windows,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та інші.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Підтримує велику кількість мов програмування та технологій.</a:t>
            </a:r>
          </a:p>
          <a:p>
            <a:pPr algn="l">
              <a:buFont typeface="+mj-lt"/>
              <a:buAutoNum type="arabicPeriod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Переваги:</a:t>
            </a:r>
            <a:endParaRPr lang="uk-UA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Стабільність і надійність: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Apache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відомий своєю довговічністю та надійністю в умовах великого обсягу запитів.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Гнучкість конфігурації: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Має розширені можливості конфігурації через файл конфігурації.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Широкий спектр підтримуваних технологій: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Apache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підтримує різноманітні мови програмування та технології, включаючи 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PHP, Perl, Python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та інші.</a:t>
            </a:r>
          </a:p>
          <a:p>
            <a:pPr algn="l">
              <a:buFont typeface="+mj-lt"/>
              <a:buAutoNum type="arabicPeriod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Недоліки:</a:t>
            </a:r>
            <a:endParaRPr lang="uk-UA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Велике споживання ресурсів: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У порівнянні з деякими іншими веб-серверами, 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Apache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може вимагати більше ресурсів для обслуговування великого обсягу одночасних з'єднань.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Швидкодія: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У порівнянні з деякими конкурентами, може мати меншу продуктивність в деяких сценаріях високої </a:t>
            </a:r>
            <a:r>
              <a:rPr lang="uk-UA" b="0" i="0" dirty="0" err="1">
                <a:solidFill>
                  <a:srgbClr val="0D0D0D"/>
                </a:solidFill>
                <a:effectLst/>
                <a:latin typeface="Söhne"/>
              </a:rPr>
              <a:t>навантаженості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Apache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залишається популярним веб-сервером через свою стабільність, гнучкість та широкі можливості конфігурації, і використовується в багатьох веб-проектах по всьому світу.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C2A65-401C-4C50-B537-02110A2E9297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6221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uk-UA" b="0" i="0" dirty="0" err="1">
                <a:solidFill>
                  <a:srgbClr val="000000"/>
                </a:solidFill>
                <a:effectLst/>
                <a:latin typeface="Söhne"/>
              </a:rPr>
              <a:t>собливості</a:t>
            </a:r>
            <a:r>
              <a:rPr lang="uk-UA" b="0" i="0" dirty="0">
                <a:solidFill>
                  <a:srgbClr val="000000"/>
                </a:solidFill>
                <a:effectLst/>
                <a:latin typeface="Söhne"/>
              </a:rPr>
              <a:t> архітектури </a:t>
            </a:r>
            <a:r>
              <a:rPr lang="de-DE" b="0" i="0" dirty="0">
                <a:solidFill>
                  <a:srgbClr val="000000"/>
                </a:solidFill>
                <a:effectLst/>
                <a:latin typeface="Söhne"/>
              </a:rPr>
              <a:t>Apache HTTP Server </a:t>
            </a:r>
            <a:r>
              <a:rPr lang="uk-UA" b="0" i="0" dirty="0">
                <a:solidFill>
                  <a:srgbClr val="000000"/>
                </a:solidFill>
                <a:effectLst/>
                <a:latin typeface="Söhne"/>
              </a:rPr>
              <a:t>включають:</a:t>
            </a:r>
          </a:p>
          <a:p>
            <a:pPr algn="l">
              <a:buFont typeface="+mj-lt"/>
              <a:buAutoNum type="arabicPeriod"/>
            </a:pPr>
            <a:r>
              <a:rPr lang="uk-UA" b="1" i="0" dirty="0">
                <a:solidFill>
                  <a:srgbClr val="000000"/>
                </a:solidFill>
                <a:effectLst/>
                <a:latin typeface="Söhne"/>
              </a:rPr>
              <a:t>Модульність:</a:t>
            </a:r>
            <a:endParaRPr lang="uk-UA" b="0" i="0" dirty="0">
              <a:solidFill>
                <a:srgbClr val="000000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uk-UA" b="0" i="0" dirty="0">
                <a:solidFill>
                  <a:srgbClr val="000000"/>
                </a:solidFill>
                <a:effectLst/>
                <a:latin typeface="Söhne"/>
              </a:rPr>
              <a:t>Одна з ключових особливостей </a:t>
            </a:r>
            <a:r>
              <a:rPr lang="de-DE" b="0" i="0" dirty="0">
                <a:solidFill>
                  <a:srgbClr val="000000"/>
                </a:solidFill>
                <a:effectLst/>
                <a:latin typeface="Söhne"/>
              </a:rPr>
              <a:t>Apache - </a:t>
            </a:r>
            <a:r>
              <a:rPr lang="uk-UA" b="0" i="0" dirty="0">
                <a:solidFill>
                  <a:srgbClr val="000000"/>
                </a:solidFill>
                <a:effectLst/>
                <a:latin typeface="Söhne"/>
              </a:rPr>
              <a:t>модульність. Він побудований як набір модулів, кожен з яких відповідає за певний аспект функціональності. Модулі можуть бути додані або вилучені, що дає гнучкість у налаштуванні та розширенні функціональності сервера.</a:t>
            </a:r>
          </a:p>
          <a:p>
            <a:pPr algn="l">
              <a:buFont typeface="+mj-lt"/>
              <a:buAutoNum type="arabicPeriod"/>
            </a:pPr>
            <a:r>
              <a:rPr lang="uk-UA" b="1" i="0" dirty="0">
                <a:solidFill>
                  <a:srgbClr val="000000"/>
                </a:solidFill>
                <a:effectLst/>
                <a:latin typeface="Söhne"/>
              </a:rPr>
              <a:t>Процеси та потоки:</a:t>
            </a:r>
            <a:endParaRPr lang="uk-UA" b="0" i="0" dirty="0">
              <a:solidFill>
                <a:srgbClr val="000000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000000"/>
                </a:solidFill>
                <a:effectLst/>
                <a:latin typeface="Söhne"/>
              </a:rPr>
              <a:t>Apache </a:t>
            </a:r>
            <a:r>
              <a:rPr lang="uk-UA" b="0" i="0" dirty="0">
                <a:solidFill>
                  <a:srgbClr val="000000"/>
                </a:solidFill>
                <a:effectLst/>
                <a:latin typeface="Söhne"/>
              </a:rPr>
              <a:t>використовує процеси або потоки для обслуговування запитів. Це залежить від конфігурації та операційної системи. Кожен процес чи потік відповідає за обробку конкретного запиту.</a:t>
            </a:r>
          </a:p>
          <a:p>
            <a:pPr algn="l">
              <a:buFont typeface="+mj-lt"/>
              <a:buAutoNum type="arabicPeriod"/>
            </a:pPr>
            <a:r>
              <a:rPr lang="uk-UA" b="1" i="0" dirty="0">
                <a:solidFill>
                  <a:srgbClr val="000000"/>
                </a:solidFill>
                <a:effectLst/>
                <a:latin typeface="Söhne"/>
              </a:rPr>
              <a:t>Багатозадачність:</a:t>
            </a:r>
            <a:endParaRPr lang="uk-UA" b="0" i="0" dirty="0">
              <a:solidFill>
                <a:srgbClr val="000000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000000"/>
                </a:solidFill>
                <a:effectLst/>
                <a:latin typeface="Söhne"/>
              </a:rPr>
              <a:t>Apache </a:t>
            </a:r>
            <a:r>
              <a:rPr lang="uk-UA" b="0" i="0" dirty="0">
                <a:solidFill>
                  <a:srgbClr val="000000"/>
                </a:solidFill>
                <a:effectLst/>
                <a:latin typeface="Söhne"/>
              </a:rPr>
              <a:t>може одночасно обслуговувати багато запитів від користувачів. Це досягається за рахунок використання багатозадачності та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Söhne"/>
              </a:rPr>
              <a:t>подійно</a:t>
            </a:r>
            <a:r>
              <a:rPr lang="uk-UA" b="0" i="0" dirty="0">
                <a:solidFill>
                  <a:srgbClr val="000000"/>
                </a:solidFill>
                <a:effectLst/>
                <a:latin typeface="Söhne"/>
              </a:rPr>
              <a:t>-орієнтованої архітектури.</a:t>
            </a:r>
          </a:p>
          <a:p>
            <a:pPr algn="l">
              <a:buFont typeface="+mj-lt"/>
              <a:buAutoNum type="arabicPeriod"/>
            </a:pPr>
            <a:r>
              <a:rPr lang="uk-UA" b="1" i="0" dirty="0">
                <a:solidFill>
                  <a:srgbClr val="000000"/>
                </a:solidFill>
                <a:effectLst/>
                <a:latin typeface="Söhne"/>
              </a:rPr>
              <a:t>Керування пам'яттю:</a:t>
            </a:r>
            <a:endParaRPr lang="uk-UA" b="0" i="0" dirty="0">
              <a:solidFill>
                <a:srgbClr val="000000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000000"/>
                </a:solidFill>
                <a:effectLst/>
                <a:latin typeface="Söhne"/>
              </a:rPr>
              <a:t>Apache </a:t>
            </a:r>
            <a:r>
              <a:rPr lang="uk-UA" b="0" i="0" dirty="0">
                <a:solidFill>
                  <a:srgbClr val="000000"/>
                </a:solidFill>
                <a:effectLst/>
                <a:latin typeface="Söhne"/>
              </a:rPr>
              <a:t>володіє ефективною системою керування пам'яттю, що дозволяє оптимально використовувати ресурси та підтримувати стабільну роботу навіть у високих навантаженнях.</a:t>
            </a:r>
          </a:p>
          <a:p>
            <a:pPr algn="l">
              <a:buFont typeface="+mj-lt"/>
              <a:buAutoNum type="arabicPeriod"/>
            </a:pPr>
            <a:r>
              <a:rPr lang="uk-UA" b="1" i="0" dirty="0">
                <a:solidFill>
                  <a:srgbClr val="000000"/>
                </a:solidFill>
                <a:effectLst/>
                <a:latin typeface="Söhne"/>
              </a:rPr>
              <a:t>Можливість кластеризації:</a:t>
            </a:r>
            <a:endParaRPr lang="uk-UA" b="0" i="0" dirty="0">
              <a:solidFill>
                <a:srgbClr val="000000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000000"/>
                </a:solidFill>
                <a:effectLst/>
                <a:latin typeface="Söhne"/>
              </a:rPr>
              <a:t>Apache </a:t>
            </a:r>
            <a:r>
              <a:rPr lang="uk-UA" b="0" i="0" dirty="0">
                <a:solidFill>
                  <a:srgbClr val="000000"/>
                </a:solidFill>
                <a:effectLst/>
                <a:latin typeface="Söhne"/>
              </a:rPr>
              <a:t>підтримує кластеризацію, що дозволяє створювати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Söhne"/>
              </a:rPr>
              <a:t>високодоступні</a:t>
            </a:r>
            <a:r>
              <a:rPr lang="uk-UA" b="0" i="0" dirty="0">
                <a:solidFill>
                  <a:srgbClr val="000000"/>
                </a:solidFill>
                <a:effectLst/>
                <a:latin typeface="Söhne"/>
              </a:rPr>
              <a:t> та масштабовані конфігурації для обробки великого обсягу трафіку.</a:t>
            </a:r>
          </a:p>
          <a:p>
            <a:pPr algn="l">
              <a:buFont typeface="+mj-lt"/>
              <a:buAutoNum type="arabicPeriod"/>
            </a:pPr>
            <a:r>
              <a:rPr lang="uk-UA" b="1" i="0" dirty="0" err="1">
                <a:solidFill>
                  <a:srgbClr val="000000"/>
                </a:solidFill>
                <a:effectLst/>
                <a:latin typeface="Söhne"/>
              </a:rPr>
              <a:t>Кросплатформенність</a:t>
            </a:r>
            <a:r>
              <a:rPr lang="uk-UA" b="1" i="0" dirty="0">
                <a:solidFill>
                  <a:srgbClr val="000000"/>
                </a:solidFill>
                <a:effectLst/>
                <a:latin typeface="Söhne"/>
              </a:rPr>
              <a:t>:</a:t>
            </a:r>
            <a:endParaRPr lang="uk-UA" b="0" i="0" dirty="0">
              <a:solidFill>
                <a:srgbClr val="000000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000000"/>
                </a:solidFill>
                <a:effectLst/>
                <a:latin typeface="Söhne"/>
              </a:rPr>
              <a:t>Apache </a:t>
            </a:r>
            <a:r>
              <a:rPr lang="uk-UA" b="0" i="0" dirty="0">
                <a:solidFill>
                  <a:srgbClr val="000000"/>
                </a:solidFill>
                <a:effectLst/>
                <a:latin typeface="Söhne"/>
              </a:rPr>
              <a:t>підтримується на багатьох операційних системах, що робить його універсальним вибором для веб-сервера на різних платформах.</a:t>
            </a:r>
          </a:p>
          <a:p>
            <a:pPr algn="l">
              <a:buFont typeface="+mj-lt"/>
              <a:buAutoNum type="arabicPeriod"/>
            </a:pPr>
            <a:r>
              <a:rPr lang="uk-UA" b="1" i="0" dirty="0">
                <a:solidFill>
                  <a:srgbClr val="000000"/>
                </a:solidFill>
                <a:effectLst/>
                <a:latin typeface="Söhne"/>
              </a:rPr>
              <a:t>Гнучкість конфігурації:</a:t>
            </a:r>
            <a:endParaRPr lang="uk-UA" b="0" i="0" dirty="0">
              <a:solidFill>
                <a:srgbClr val="000000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uk-UA" b="0" i="0" dirty="0">
                <a:solidFill>
                  <a:srgbClr val="000000"/>
                </a:solidFill>
                <a:effectLst/>
                <a:latin typeface="Söhne"/>
              </a:rPr>
              <a:t>Файл конфігурації </a:t>
            </a:r>
            <a:r>
              <a:rPr lang="de-DE" b="0" i="0" dirty="0">
                <a:solidFill>
                  <a:srgbClr val="000000"/>
                </a:solidFill>
                <a:effectLst/>
                <a:latin typeface="Söhne"/>
              </a:rPr>
              <a:t>Apache </a:t>
            </a:r>
            <a:r>
              <a:rPr lang="uk-UA" b="0" i="0" dirty="0">
                <a:solidFill>
                  <a:srgbClr val="000000"/>
                </a:solidFill>
                <a:effectLst/>
                <a:latin typeface="Söhne"/>
              </a:rPr>
              <a:t>дозволяє вам визначити різні аспекти поведінки сервера, такі як обробка запитів, авторизація, налаштування віртуальних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Söhne"/>
              </a:rPr>
              <a:t>хостів</a:t>
            </a:r>
            <a:r>
              <a:rPr lang="uk-UA" b="0" i="0" dirty="0">
                <a:solidFill>
                  <a:srgbClr val="000000"/>
                </a:solidFill>
                <a:effectLst/>
                <a:latin typeface="Söhne"/>
              </a:rPr>
              <a:t> тощо.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Söhne"/>
              </a:rPr>
              <a:t>Архітектура </a:t>
            </a:r>
            <a:r>
              <a:rPr lang="de-DE" b="0" i="0" dirty="0">
                <a:solidFill>
                  <a:srgbClr val="000000"/>
                </a:solidFill>
                <a:effectLst/>
                <a:latin typeface="Söhne"/>
              </a:rPr>
              <a:t>Apache </a:t>
            </a:r>
            <a:r>
              <a:rPr lang="uk-UA" b="0" i="0" dirty="0">
                <a:solidFill>
                  <a:srgbClr val="000000"/>
                </a:solidFill>
                <a:effectLst/>
                <a:latin typeface="Söhne"/>
              </a:rPr>
              <a:t>розроблена з урахуванням гнучкості, стабільності та ефективності, що робить його одним з найпопулярніших веб-серверів у світі.</a:t>
            </a:r>
          </a:p>
          <a:p>
            <a:br>
              <a:rPr lang="uk-UA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C2A65-401C-4C50-B537-02110A2E9297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2819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C2A65-401C-4C50-B537-02110A2E9297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8400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A294D-74E8-ABCF-9F4B-39A139D38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>
            <a:extLst>
              <a:ext uri="{FF2B5EF4-FFF2-40B4-BE49-F238E27FC236}">
                <a16:creationId xmlns:a16="http://schemas.microsoft.com/office/drawing/2014/main" id="{8EA17D48-6D38-AAC5-6725-2742053181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>
            <a:extLst>
              <a:ext uri="{FF2B5EF4-FFF2-40B4-BE49-F238E27FC236}">
                <a16:creationId xmlns:a16="http://schemas.microsoft.com/office/drawing/2014/main" id="{F3CEB6B0-C7CD-C012-A215-BB2B9947C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AB28E044-EAC6-5535-44AD-E46AA9A11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C2A65-401C-4C50-B537-02110A2E9297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1852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latin typeface="var( --e-global-typography-primary-font-family )"/>
              </a:rPr>
              <a:t>вступ</a:t>
            </a:r>
          </a:p>
          <a:p>
            <a:r>
              <a:rPr lang="uk-UA" dirty="0">
                <a:effectLst/>
                <a:latin typeface="var( --e-global-typography-text-font-family )"/>
              </a:rPr>
              <a:t>6 серпня 1991 року почалася одна з найбільших революцій Інтернету. Коли фахівець із комп’ютерних технологій сер Тім </a:t>
            </a:r>
            <a:r>
              <a:rPr lang="uk-UA" dirty="0" err="1">
                <a:effectLst/>
                <a:latin typeface="var( --e-global-typography-text-font-family )"/>
              </a:rPr>
              <a:t>Бернерс</a:t>
            </a:r>
            <a:r>
              <a:rPr lang="uk-UA" dirty="0">
                <a:effectLst/>
                <a:latin typeface="var( --e-global-typography-text-font-family )"/>
              </a:rPr>
              <a:t>-Лі опублікував першу в історії веб-сторінку як загальнодоступний сервіс, сайт був присвячений Всесвітній павутині та тому, як нею користуватися. Сторінка була розміщена на комп’ютері </a:t>
            </a:r>
            <a:r>
              <a:rPr lang="uk-UA" dirty="0" err="1">
                <a:effectLst/>
                <a:latin typeface="var( --e-global-typography-text-font-family )"/>
              </a:rPr>
              <a:t>Бернерса</a:t>
            </a:r>
            <a:r>
              <a:rPr lang="uk-UA" dirty="0">
                <a:effectLst/>
                <a:latin typeface="var( --e-global-typography-text-font-family )"/>
              </a:rPr>
              <a:t>-Лі та підтримувалася однією з найбільших і найавторитетніших лабораторій світу, Європейською організацією ядерних досліджень (</a:t>
            </a:r>
            <a:r>
              <a:rPr lang="de-DE" dirty="0">
                <a:effectLst/>
                <a:latin typeface="var( --e-global-typography-text-font-family )"/>
              </a:rPr>
              <a:t>CERN).</a:t>
            </a:r>
          </a:p>
          <a:p>
            <a:pPr algn="ctr"/>
            <a:r>
              <a:rPr lang="uk-UA" dirty="0">
                <a:effectLst/>
              </a:rPr>
              <a:t>Перший веб-сервер, використаний Тімом </a:t>
            </a:r>
            <a:r>
              <a:rPr lang="uk-UA" dirty="0" err="1">
                <a:effectLst/>
              </a:rPr>
              <a:t>Бернерсом</a:t>
            </a:r>
            <a:r>
              <a:rPr lang="uk-UA" dirty="0">
                <a:effectLst/>
              </a:rPr>
              <a:t>-Лі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Ця історична віха була б неможливою без одного з найстаріших протоколів в Інтернеті, протоколу 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HTTP.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Ця стаття присвячена 30-річчю першої веб-сторінки, яка описує роботу цього протоколу, який дав життя всьому, що ми сьогодні знаємо про Інтернет.</a:t>
            </a:r>
          </a:p>
          <a:p>
            <a:pPr algn="l"/>
            <a:r>
              <a:rPr lang="uk-UA" b="1" i="0" dirty="0">
                <a:solidFill>
                  <a:srgbClr val="000000"/>
                </a:solidFill>
                <a:effectLst/>
                <a:latin typeface="var( --e-global-typography-primary-font-family )"/>
              </a:rPr>
              <a:t>Що таке протокол </a:t>
            </a:r>
            <a:r>
              <a:rPr lang="de-DE" b="1" i="0" dirty="0">
                <a:solidFill>
                  <a:srgbClr val="000000"/>
                </a:solidFill>
                <a:effectLst/>
                <a:latin typeface="var( --e-global-typography-primary-font-family )"/>
              </a:rPr>
              <a:t>HTTP?</a:t>
            </a: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 —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це абревіатура від </a:t>
            </a:r>
            <a:r>
              <a:rPr lang="de-DE" b="0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HyperText</a:t>
            </a:r>
            <a:r>
              <a:rPr lang="de-DE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Transfer Protocol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.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Він був створений для передачі файлів 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HTML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між комп’ютерами в лабораторному середовищі. З тих пір він еволюціонував; нині він використовується для отримання відео з високою роздільною здатністю, зображень, завантаження програмного забезпечення тощо.</a:t>
            </a: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 —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це протокол, який використовується всюди, де є веб-пристрій. Наприклад, щоб ви могли прочитати цю статтю, потрібно було виконати серію 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HTTP-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команд, щоб ваш браузер отримав ці рядки тексту, кольори веб-сторінки, зображення, посилання … практично все.</a:t>
            </a:r>
          </a:p>
          <a:p>
            <a:pPr algn="l"/>
            <a:r>
              <a:rPr lang="uk-UA" b="1" i="0" dirty="0">
                <a:solidFill>
                  <a:srgbClr val="000000"/>
                </a:solidFill>
                <a:effectLst/>
                <a:latin typeface="var( --e-global-typography-primary-font-family )"/>
              </a:rPr>
              <a:t>Як працює протокол </a:t>
            </a:r>
            <a:r>
              <a:rPr lang="de-DE" b="1" i="0" dirty="0">
                <a:solidFill>
                  <a:srgbClr val="000000"/>
                </a:solidFill>
                <a:effectLst/>
                <a:latin typeface="var( --e-global-typography-primary-font-family )"/>
              </a:rPr>
              <a:t>HTTP?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Протокол 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працює за моделлю клієнт-сервер. Це прикладний протокол 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TCP/IP (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інформація про 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TCP/IP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 наступній статті </a:t>
            </a:r>
            <a:r>
              <a:rPr lang="de-DE" b="0" i="0" u="none" strike="noStrike" dirty="0">
                <a:solidFill>
                  <a:srgbClr val="DD3333"/>
                </a:solidFill>
                <a:effectLst/>
                <a:latin typeface="Roboto" panose="02000000000000000000" pitchFamily="2" charset="0"/>
                <a:hlinkClick r:id="rId3"/>
              </a:rPr>
              <a:t>TCP </a:t>
            </a:r>
            <a:r>
              <a:rPr lang="uk-UA" b="0" i="0" u="none" strike="noStrike" dirty="0">
                <a:solidFill>
                  <a:srgbClr val="DD3333"/>
                </a:solidFill>
                <a:effectLst/>
                <a:latin typeface="Roboto" panose="02000000000000000000" pitchFamily="2" charset="0"/>
                <a:hlinkClick r:id="rId3"/>
              </a:rPr>
              <a:t>проти </a:t>
            </a:r>
            <a:r>
              <a:rPr lang="de-DE" b="0" i="0" u="none" strike="noStrike" dirty="0">
                <a:solidFill>
                  <a:srgbClr val="DD3333"/>
                </a:solidFill>
                <a:effectLst/>
                <a:latin typeface="Roboto" panose="02000000000000000000" pitchFamily="2" charset="0"/>
                <a:hlinkClick r:id="rId3"/>
              </a:rPr>
              <a:t>UDP: </a:t>
            </a:r>
            <a:r>
              <a:rPr lang="uk-UA" b="0" i="0" u="none" strike="noStrike" dirty="0">
                <a:solidFill>
                  <a:srgbClr val="DD3333"/>
                </a:solidFill>
                <a:effectLst/>
                <a:latin typeface="Roboto" panose="02000000000000000000" pitchFamily="2" charset="0"/>
                <a:hlinkClick r:id="rId3"/>
              </a:rPr>
              <a:t>Битва протоколів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). Наразі стандартизованою версією 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є 1.1, і саме її ми опишемо тут. Загалом робота 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виглядає наступним чином:</a:t>
            </a:r>
          </a:p>
          <a:p>
            <a:pPr algn="l">
              <a:buFont typeface="+mj-lt"/>
              <a:buAutoNum type="arabicPeriod"/>
            </a:pP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Клієнтський пристрій встановлює 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TCP-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з’єднання з сервером, зазвичай через порт 80.</a:t>
            </a:r>
          </a:p>
          <a:p>
            <a:pPr algn="l">
              <a:buFont typeface="+mj-lt"/>
              <a:buAutoNum type="arabicPeriod"/>
            </a:pP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Клієнт надсилає запит із синтаксисом 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та чекає відповіді сервера.</a:t>
            </a:r>
          </a:p>
          <a:p>
            <a:pPr algn="l">
              <a:buFont typeface="+mj-lt"/>
              <a:buAutoNum type="arabicPeriod"/>
            </a:pP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Сервер обробляє запит і надсилає клієнту відповідь, яка містить код стану та запитувані дані (якщо такі є).</a:t>
            </a:r>
          </a:p>
          <a:p>
            <a:pPr algn="l">
              <a:buFont typeface="+mj-lt"/>
              <a:buAutoNum type="arabicPeriod"/>
            </a:pP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Клієнт закриває 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TCP-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з'єднання. Перш ніж клієнт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закриє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сеанс, фази 2 і 3 можна повторити стільки разів, скільки необхідно.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C2A65-401C-4C50-B537-02110A2E9297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650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latin typeface="var( --e-global-typography-primary-font-family )"/>
              </a:rPr>
              <a:t>Повідомлення </a:t>
            </a:r>
            <a:r>
              <a:rPr lang="de-DE" b="1" i="0" dirty="0">
                <a:solidFill>
                  <a:srgbClr val="000000"/>
                </a:solidFill>
                <a:effectLst/>
                <a:latin typeface="var( --e-global-typography-primary-font-family )"/>
              </a:rPr>
              <a:t>HTTP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Повідомлення 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є формою зв’язку між клієнтом і сервером. Вони складаються з інформації у форматі 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ASCII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і включають кілька рядків, кожен розділений символом 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CRLF (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повернення каретки, після чого йде переведення рядка); тому вони зрозумілі людині. Існує два типи повідомлень 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HTTP-</a:t>
            </a:r>
            <a:r>
              <a:rPr lang="uk-UA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запити: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повідомлення, надіслані клієнтом. До них входить інформація, необхідна серверу для аналізу запиту та розуміння того, що запитує клієнт.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HTTP-</a:t>
            </a:r>
            <a:r>
              <a:rPr lang="uk-UA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відповіді: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повідомлення, надіслані з сервера у відповідь на 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HTTP-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запити. Вони містять статус запиту та містять дані, які відповідають запиту клієнта.</a:t>
            </a:r>
          </a:p>
          <a:p>
            <a:r>
              <a:rPr lang="uk-UA" dirty="0">
                <a:effectLst/>
                <a:latin typeface="var( --e-global-typography-text-font-family )"/>
              </a:rPr>
              <a:t>Обидва типи </a:t>
            </a:r>
            <a:r>
              <a:rPr lang="de-DE" dirty="0">
                <a:effectLst/>
                <a:latin typeface="var( --e-global-typography-text-font-family )"/>
              </a:rPr>
              <a:t>HTTP-</a:t>
            </a:r>
            <a:r>
              <a:rPr lang="uk-UA" dirty="0">
                <a:effectLst/>
                <a:latin typeface="var( --e-global-typography-text-font-family )"/>
              </a:rPr>
              <a:t>повідомлень мають спільну структуру. Цей формат показано на зображенні праворуч.</a:t>
            </a:r>
          </a:p>
          <a:p>
            <a:pPr algn="ctr"/>
            <a:r>
              <a:rPr lang="uk-UA" dirty="0">
                <a:effectLst/>
              </a:rPr>
              <a:t>Формат повідомлення </a:t>
            </a:r>
            <a:r>
              <a:rPr lang="de-DE" dirty="0">
                <a:effectLst/>
              </a:rPr>
              <a:t>HTTP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Початковий рядок: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визначає початок 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HTTP-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запиту або відповіді. Запит містить тип і походження, а відповідь містить код стану та повідомлення. В обох використовується версія 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Заголовки: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вони дозволяють обмінюватися додатковою інформацією між клієнтом і сервером. Об’єднання початкового рядка та заголовків відоме як </a:t>
            </a:r>
            <a:r>
              <a:rPr lang="de-DE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Head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Порожній рядок: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вказує на кінець метаінформації.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Тіло: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містить надіслані або отримані дані. Також відомий як </a:t>
            </a:r>
            <a:r>
              <a:rPr lang="uk-UA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корисне навантаження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.</a:t>
            </a:r>
          </a:p>
          <a:p>
            <a:endParaRPr lang="uk-UA" dirty="0"/>
          </a:p>
          <a:p>
            <a:endParaRPr lang="uk-U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https://developer.mozilla.org/ru/docs/Web/HTTP/Overview#%D1%87%D0%B5%D0%BC_%D0%BC%D0%BE%D0%B6%D0%BD%D0%BE_%D1%83%D0%BF%D1%80%D0%B0%D0%B2%D0%BB%D1%8F%D1%82%D1%8C_%D1%87%D0%B5%D1%80%D0%B5%D0%B7_http</a:t>
            </a:r>
            <a:endParaRPr lang="uk-U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https://www.netburner.com/learn/an-introduction-to-http-protocol/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C2A65-401C-4C50-B537-02110A2E9297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380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87CE-9264-4F99-A288-F0CD6C9345E3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7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A8DA-D2D5-4062-81E1-2E8A2BBB0725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AC6D-778E-4F52-BAC4-F028DF8AEC0D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657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FC15-B4BD-4D60-AD75-9C4F724CC198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05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DF83-FAFC-4666-9294-8C4441ED810E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216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EBF0-88A9-4DCD-B69E-DCFF2D6714EF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30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6054-BC86-4E8F-9D3F-73198C789451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84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0CA-A0E4-41FF-8240-0427ECE1D9F5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6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6C1F-3E1F-4D81-951F-3FF5FDDBE7E1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7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A3E0-F38C-4572-A7BD-CF81D93E72E7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4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3828-E776-4AF2-8960-F374B412C422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2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BC74-0524-42D0-B258-F8A8661DCDFB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8347-4603-42A3-A040-E435837B753C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344B-CE9B-4B08-A731-92CCB00E0BC0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3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A314-164C-401C-A6C7-1BF6A7DE110D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8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791B-CC4E-490A-89B2-68B77416C1DE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7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62655-B0CB-4FBD-943F-48464E0B9064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1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eb Server">
            <a:extLst>
              <a:ext uri="{FF2B5EF4-FFF2-40B4-BE49-F238E27FC236}">
                <a16:creationId xmlns:a16="http://schemas.microsoft.com/office/drawing/2014/main" id="{A318E52B-BA21-379E-01F0-A60FD5CF5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869" y="2607355"/>
            <a:ext cx="7241303" cy="425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AF91A-B7A5-BE32-BF00-47F9219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699" y="547914"/>
            <a:ext cx="8911687" cy="754748"/>
          </a:xfrm>
        </p:spPr>
        <p:txBody>
          <a:bodyPr/>
          <a:lstStyle/>
          <a:p>
            <a:r>
              <a:rPr lang="en-US" dirty="0"/>
              <a:t>Web Servers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620CBAC-8477-A8FA-E79C-56E59F8B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543" y="1378858"/>
            <a:ext cx="10668000" cy="1596572"/>
          </a:xfrm>
        </p:spPr>
        <p:txBody>
          <a:bodyPr>
            <a:normAutofit/>
          </a:bodyPr>
          <a:lstStyle/>
          <a:p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Веб-сервер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- це програмне забезпечення або апаратне забезпечення, яке обробляє запити від клієнтів (зазвичай веб-браузерів) і надає їм веб-сторінки або інші ресурси через протоколи зв'язку в Інтернеті, такі як 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HTTP (Hypertext Transfer Protocol)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або 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HTTPS (HTTP Secure).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Веб-сервер служить посередником між користувачами Інтернету та веб-сайтами, забезпечуючи доставку ресурсів.</a:t>
            </a:r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E3688387-1F44-D24D-61E7-AAF78B31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3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95DF4-11CF-AF05-303F-1B49CDB3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0233"/>
          </a:xfrm>
        </p:spPr>
        <p:txBody>
          <a:bodyPr/>
          <a:lstStyle/>
          <a:p>
            <a:r>
              <a:rPr lang="uk-UA" i="0" dirty="0">
                <a:effectLst/>
                <a:latin typeface="Roboto" panose="02000000000000000000" pitchFamily="2" charset="0"/>
              </a:rPr>
              <a:t>Що таке протокол </a:t>
            </a:r>
            <a:r>
              <a:rPr lang="de-DE" i="0" dirty="0">
                <a:effectLst/>
                <a:latin typeface="Roboto" panose="02000000000000000000" pitchFamily="2" charset="0"/>
              </a:rPr>
              <a:t>HTTP?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447AFE4-588B-2E5F-C338-179EBF47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364343"/>
            <a:ext cx="5684383" cy="1582057"/>
          </a:xfrm>
        </p:spPr>
        <p:txBody>
          <a:bodyPr>
            <a:normAutofit/>
          </a:bodyPr>
          <a:lstStyle/>
          <a:p>
            <a:r>
              <a:rPr lang="de-DE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—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це абревіатура від</a:t>
            </a:r>
            <a:r>
              <a:rPr lang="uk-UA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de-DE" b="1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HyperText</a:t>
            </a:r>
            <a:r>
              <a:rPr lang="de-DE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Transfer Protocol</a:t>
            </a:r>
            <a:r>
              <a:rPr lang="de-DE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який був створений для передачі файлів 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HTML</a:t>
            </a:r>
            <a:r>
              <a:rPr lang="uk-UA" dirty="0">
                <a:solidFill>
                  <a:srgbClr val="000000"/>
                </a:solidFill>
                <a:latin typeface="Roboto" panose="02000000000000000000" pitchFamily="2" charset="0"/>
              </a:rPr>
              <a:t>. Зараз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він використовується для передачі відео, зображень, завантаження програмного забезпечення тощо.</a:t>
            </a:r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419DE715-69A6-29F9-7F2D-854CFC44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7AEBFD9-8F1D-22BA-5BC6-0E527FD75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787" y="1364343"/>
            <a:ext cx="4600575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349E98-7FFE-876D-E309-84F82BFC19A9}"/>
              </a:ext>
            </a:extLst>
          </p:cNvPr>
          <p:cNvSpPr txBox="1"/>
          <p:nvPr/>
        </p:nvSpPr>
        <p:spPr>
          <a:xfrm>
            <a:off x="952768" y="300347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0" dirty="0">
                <a:effectLst/>
                <a:latin typeface="Roboto" panose="02000000000000000000" pitchFamily="2" charset="0"/>
              </a:rPr>
              <a:t>Як працює протокол </a:t>
            </a:r>
            <a:r>
              <a:rPr lang="de-DE" b="1" i="0" dirty="0">
                <a:effectLst/>
                <a:latin typeface="Roboto" panose="02000000000000000000" pitchFamily="2" charset="0"/>
              </a:rPr>
              <a:t>HTTP?</a:t>
            </a:r>
          </a:p>
          <a:p>
            <a:pPr marL="342900" indent="-342900" algn="l">
              <a:buFont typeface="+mj-lt"/>
              <a:buAutoNum type="arabicPeriod"/>
            </a:pPr>
            <a:endParaRPr lang="uk-UA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Клієнтський пристрій встановлює 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TCP-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з’єднання з сервером, зазвичай через порт 80.</a:t>
            </a:r>
          </a:p>
          <a:p>
            <a:pPr marL="342900" indent="-342900" algn="l">
              <a:buFont typeface="+mj-lt"/>
              <a:buAutoNum type="arabicPeriod"/>
            </a:pP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Клієнт надсилає запит із синтаксисом 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HTTP 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та чекає відповіді сервера.</a:t>
            </a:r>
          </a:p>
          <a:p>
            <a:pPr marL="342900" indent="-342900" algn="l">
              <a:buFont typeface="+mj-lt"/>
              <a:buAutoNum type="arabicPeriod"/>
            </a:pP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Сервер обробляє запит і надсилає клієнту відповідь, яка містить код стану та запитувані дані (якщо такі є).</a:t>
            </a:r>
          </a:p>
          <a:p>
            <a:pPr marL="342900" indent="-342900" algn="l">
              <a:buFont typeface="+mj-lt"/>
              <a:buAutoNum type="arabicPeriod"/>
            </a:pP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Клієнт закриває 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TCP-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з'єднання. Перш ніж клієнт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закриє</a:t>
            </a:r>
            <a:r>
              <a:rPr lang="uk-UA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сеанс, фази 2 і 3 можна повторити стільки разів, скільки необхідно.</a:t>
            </a:r>
          </a:p>
        </p:txBody>
      </p:sp>
    </p:spTree>
    <p:extLst>
      <p:ext uri="{BB962C8B-B14F-4D97-AF65-F5344CB8AC3E}">
        <p14:creationId xmlns:p14="http://schemas.microsoft.com/office/powerpoint/2010/main" val="9727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F8E63-DF8F-AAB5-F11F-5CFE2E5B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0" dirty="0">
                <a:effectLst/>
                <a:latin typeface="Roboto" panose="02000000000000000000" pitchFamily="2" charset="0"/>
              </a:rPr>
              <a:t>Що таке протокол </a:t>
            </a:r>
            <a:r>
              <a:rPr lang="de-DE" i="0" dirty="0">
                <a:effectLst/>
                <a:latin typeface="Roboto" panose="02000000000000000000" pitchFamily="2" charset="0"/>
              </a:rPr>
              <a:t>HTTP?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D07555A-8DB3-57C2-CFEF-5596F22C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https://www.netburner.com/learn/an-introduction-to-http-protocol/</a:t>
            </a:r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D39BC3AE-16C6-1C9C-C01B-CBB91340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1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960D8-AE81-D75F-AB6A-FC29B5F6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Популярні </a:t>
            </a:r>
            <a:r>
              <a:rPr lang="uk-UA" dirty="0" err="1"/>
              <a:t>вебсервери</a:t>
            </a:r>
            <a:endParaRPr lang="uk-UA" dirty="0"/>
          </a:p>
        </p:txBody>
      </p:sp>
      <p:graphicFrame>
        <p:nvGraphicFramePr>
          <p:cNvPr id="11" name="Місце для вмісту 10">
            <a:extLst>
              <a:ext uri="{FF2B5EF4-FFF2-40B4-BE49-F238E27FC236}">
                <a16:creationId xmlns:a16="http://schemas.microsoft.com/office/drawing/2014/main" id="{E1F077D7-2323-17A8-A455-37AC0CE34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578225"/>
              </p:ext>
            </p:extLst>
          </p:nvPr>
        </p:nvGraphicFramePr>
        <p:xfrm>
          <a:off x="2592925" y="1428426"/>
          <a:ext cx="8579796" cy="4922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16CE413-19BE-7E0A-5D24-5013B4E9FAFF}"/>
              </a:ext>
            </a:extLst>
          </p:cNvPr>
          <p:cNvSpPr txBox="1"/>
          <p:nvPr/>
        </p:nvSpPr>
        <p:spPr>
          <a:xfrm>
            <a:off x="5775592" y="6350622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Джерело</a:t>
            </a:r>
            <a:r>
              <a:rPr lang="ru-RU" dirty="0"/>
              <a:t>: </a:t>
            </a:r>
            <a:r>
              <a:rPr lang="de-DE" dirty="0"/>
              <a:t>https://w3techs.com/</a:t>
            </a:r>
            <a:endParaRPr lang="uk-UA" dirty="0"/>
          </a:p>
        </p:txBody>
      </p:sp>
      <p:sp>
        <p:nvSpPr>
          <p:cNvPr id="13" name="Місце для номера слайда 12">
            <a:extLst>
              <a:ext uri="{FF2B5EF4-FFF2-40B4-BE49-F238E27FC236}">
                <a16:creationId xmlns:a16="http://schemas.microsoft.com/office/drawing/2014/main" id="{32CCE4BB-BEFF-4CC2-5A13-D68BB2F2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0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B4A6F-44F9-0AC9-129E-65D6C2ED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Microsoft-IIS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6F4F61-9D97-B1F6-26D2-0490DF615157}"/>
              </a:ext>
            </a:extLst>
          </p:cNvPr>
          <p:cNvSpPr txBox="1"/>
          <p:nvPr/>
        </p:nvSpPr>
        <p:spPr>
          <a:xfrm>
            <a:off x="1646405" y="1443335"/>
            <a:ext cx="101046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IIS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є веб-сервером, що розроблений компанією 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Microsoft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для операційних систем 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Windows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та використовується для розгортання та обслуговування веб-сайтів та веб-додатків.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FC09E9-CA15-4721-2F99-A1F727A1F4CB}"/>
              </a:ext>
            </a:extLst>
          </p:cNvPr>
          <p:cNvSpPr txBox="1"/>
          <p:nvPr/>
        </p:nvSpPr>
        <p:spPr>
          <a:xfrm>
            <a:off x="1646405" y="2422508"/>
            <a:ext cx="45663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Переваги:</a:t>
            </a:r>
          </a:p>
          <a:p>
            <a:pPr algn="l"/>
            <a:endParaRPr lang="uk-UA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Інтеграція з платформою </a:t>
            </a:r>
            <a:r>
              <a:rPr lang="de-DE" b="1" i="0" dirty="0">
                <a:solidFill>
                  <a:srgbClr val="0D0D0D"/>
                </a:solidFill>
                <a:effectLst/>
                <a:latin typeface="Söhne"/>
              </a:rPr>
              <a:t>Microsoft: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 IIS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добре інтегрований з іншими продуктами 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Microsoft,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такими як .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NET Framework, ASP.NET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і 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Microsoft SQL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Підтримка різних протоколів: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Підтримує різні протоколи, включаючи 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HTTP, HTTPS, FTP, SMTP.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Зручність у використанні та конфігурації: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Має інтуїтивно зрозумілий інтерфейс управління та конфігурації.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BEA7BB-F052-8FCB-C82A-35B7B99B9606}"/>
              </a:ext>
            </a:extLst>
          </p:cNvPr>
          <p:cNvSpPr txBox="1"/>
          <p:nvPr/>
        </p:nvSpPr>
        <p:spPr>
          <a:xfrm>
            <a:off x="7026879" y="2561007"/>
            <a:ext cx="45663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Недоліки:</a:t>
            </a:r>
          </a:p>
          <a:p>
            <a:endParaRPr lang="uk-UA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Обмежена підтримка платформ: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Основна підтримка спрямована на платформу 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Windows,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що робить його менш привабливим для розробників, які використовують інші операційні системи.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Високі вимоги до ресурсів: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IIS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може вимагати більше ресурсів порівняно з іншими веб-серверами, особливо при великому обсязі трафіку.</a:t>
            </a:r>
          </a:p>
        </p:txBody>
      </p:sp>
      <p:sp>
        <p:nvSpPr>
          <p:cNvPr id="14" name="Місце для номера слайда 13">
            <a:extLst>
              <a:ext uri="{FF2B5EF4-FFF2-40B4-BE49-F238E27FC236}">
                <a16:creationId xmlns:a16="http://schemas.microsoft.com/office/drawing/2014/main" id="{FD53CD5C-5A77-6B82-A317-467AEE2A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9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5DAD9-E6AC-3484-003A-3BCD1ADD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06693"/>
          </a:xfrm>
        </p:spPr>
        <p:txBody>
          <a:bodyPr/>
          <a:lstStyle/>
          <a:p>
            <a:r>
              <a:rPr lang="en-US" dirty="0"/>
              <a:t>Nginx</a:t>
            </a: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E8DDE-59E3-6BED-1A4D-9610491EF482}"/>
              </a:ext>
            </a:extLst>
          </p:cNvPr>
          <p:cNvSpPr txBox="1"/>
          <p:nvPr/>
        </p:nvSpPr>
        <p:spPr>
          <a:xfrm>
            <a:off x="2091447" y="1352782"/>
            <a:ext cx="99027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b="1" i="0" dirty="0" err="1">
                <a:solidFill>
                  <a:srgbClr val="0D0D0D"/>
                </a:solidFill>
                <a:effectLst/>
                <a:latin typeface="Söhne"/>
              </a:rPr>
              <a:t>Nginx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 -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веб-сервер та проксі-сервер з відкритим вихідним кодом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c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проектований для обробки багатьох одночасних з'єднань, ефективного розподілу навантаження та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обслуговування статичного та динамічного вмісту.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E08FF-768D-E0EF-2757-BADAE868267D}"/>
              </a:ext>
            </a:extLst>
          </p:cNvPr>
          <p:cNvSpPr txBox="1"/>
          <p:nvPr/>
        </p:nvSpPr>
        <p:spPr>
          <a:xfrm>
            <a:off x="2091447" y="2485073"/>
            <a:ext cx="49124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Переваги:</a:t>
            </a:r>
            <a:endParaRPr lang="en-US" b="1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uk-UA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Висока продуктивність: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latin typeface="Söhne"/>
              </a:rPr>
              <a:t>Nginx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володіє високою ефективністю та швидкістю обробки запитів.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Ефективний розподіл навантаження: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Вміє розподіляти трафік між різними серверами, що дозволяє оптимізувати використання ресурсів.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Масштабованість: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Добре масштабується та легко інтегрується з іншими технологіями.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864A9A-4941-4B73-0664-6F2983E5BC82}"/>
              </a:ext>
            </a:extLst>
          </p:cNvPr>
          <p:cNvSpPr txBox="1"/>
          <p:nvPr/>
        </p:nvSpPr>
        <p:spPr>
          <a:xfrm>
            <a:off x="6828817" y="2507052"/>
            <a:ext cx="498056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Недоліки:</a:t>
            </a:r>
            <a:endParaRPr lang="en-US" b="1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uk-UA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Обмежена підтримка обробки динамічного контенту: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Хоча </a:t>
            </a:r>
            <a:r>
              <a:rPr lang="de-DE" b="0" i="0" dirty="0" err="1">
                <a:solidFill>
                  <a:srgbClr val="0D0D0D"/>
                </a:solidFill>
                <a:effectLst/>
                <a:latin typeface="Söhne"/>
              </a:rPr>
              <a:t>Nginx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підтримує обробку динамічного контенту, в порівнянні з іншими серверами він може мати обмежені можливості в цьому напрямку.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Складність налаштування в деяких випадках: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Для новачків конфігурація </a:t>
            </a:r>
            <a:r>
              <a:rPr lang="de-DE" b="0" i="0" dirty="0" err="1">
                <a:solidFill>
                  <a:srgbClr val="0D0D0D"/>
                </a:solidFill>
                <a:effectLst/>
                <a:latin typeface="Söhne"/>
              </a:rPr>
              <a:t>Nginx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може виявитися складнішою порівняно з деякими іншими веб-серверами.</a:t>
            </a:r>
          </a:p>
        </p:txBody>
      </p:sp>
      <p:sp>
        <p:nvSpPr>
          <p:cNvPr id="15" name="Місце для номера слайда 14">
            <a:extLst>
              <a:ext uri="{FF2B5EF4-FFF2-40B4-BE49-F238E27FC236}">
                <a16:creationId xmlns:a16="http://schemas.microsoft.com/office/drawing/2014/main" id="{3AB647C0-8F6D-23ED-8023-81220513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0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60B925F-EE3B-F591-5433-D2C5BE89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86401"/>
          </a:xfrm>
        </p:spPr>
        <p:txBody>
          <a:bodyPr/>
          <a:lstStyle/>
          <a:p>
            <a:r>
              <a:rPr lang="en-US" dirty="0"/>
              <a:t>Nginx </a:t>
            </a:r>
            <a:r>
              <a:rPr lang="uk-UA" dirty="0"/>
              <a:t>архітектура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60189E-00D4-3AD9-5D24-E4FE3BB1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3" y="1247774"/>
            <a:ext cx="12012977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Місце для номера слайда 7">
            <a:extLst>
              <a:ext uri="{FF2B5EF4-FFF2-40B4-BE49-F238E27FC236}">
                <a16:creationId xmlns:a16="http://schemas.microsoft.com/office/drawing/2014/main" id="{45FCA4E5-3DA3-79BD-7C65-CBCFBF97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7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2C65917-6CB0-A8CB-3A7F-E908181B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21594"/>
          </a:xfrm>
        </p:spPr>
        <p:txBody>
          <a:bodyPr>
            <a:normAutofit fontScale="90000"/>
          </a:bodyPr>
          <a:lstStyle/>
          <a:p>
            <a:r>
              <a:rPr lang="en-US" dirty="0"/>
              <a:t>Apache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8BC48-5BED-0B67-3B43-A5402E4C4808}"/>
              </a:ext>
            </a:extLst>
          </p:cNvPr>
          <p:cNvSpPr txBox="1"/>
          <p:nvPr/>
        </p:nvSpPr>
        <p:spPr>
          <a:xfrm>
            <a:off x="1537251" y="1368432"/>
            <a:ext cx="10071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b="1" i="0" dirty="0">
                <a:solidFill>
                  <a:srgbClr val="0D0D0D"/>
                </a:solidFill>
                <a:effectLst/>
                <a:latin typeface="Söhne"/>
              </a:rPr>
              <a:t>Apache HTTP Server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зазвичай відомий просто як 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Apache) -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це відкритий веб-сервер, розроблений 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Apache Software </a:t>
            </a:r>
            <a:r>
              <a:rPr lang="de-DE" b="0" i="0" dirty="0" err="1">
                <a:solidFill>
                  <a:srgbClr val="0D0D0D"/>
                </a:solidFill>
                <a:effectLst/>
                <a:latin typeface="Söhne"/>
              </a:rPr>
              <a:t>Foundation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та </a:t>
            </a:r>
            <a:r>
              <a:rPr lang="uk-UA" dirty="0">
                <a:solidFill>
                  <a:srgbClr val="0D0D0D"/>
                </a:solidFill>
                <a:latin typeface="Söhne"/>
              </a:rPr>
              <a:t>є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один з найбільш поширених та стабільних веб-серверів у світі.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6BFB4E-3DA5-6D7D-C87C-6284A8639E28}"/>
              </a:ext>
            </a:extLst>
          </p:cNvPr>
          <p:cNvSpPr txBox="1"/>
          <p:nvPr/>
        </p:nvSpPr>
        <p:spPr>
          <a:xfrm>
            <a:off x="1537251" y="2263572"/>
            <a:ext cx="53570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Переваги:</a:t>
            </a:r>
          </a:p>
          <a:p>
            <a:pPr algn="l"/>
            <a:endParaRPr lang="uk-UA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Стабільність і надійність: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Apache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відомий своєю довговічністю та надійністю в умовах великого обсягу запитів.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Гнучкість конфігурації: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Має розширені можливості конфігурації через файл конфігурації.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Широкий спектр підтримуваних технологій: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Apache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підтримує різноманітні мови програмування та технології, включаючи 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PHP, Perl, Python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та інші.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79B40-0CE8-6D3F-2986-685FCE3AD103}"/>
              </a:ext>
            </a:extLst>
          </p:cNvPr>
          <p:cNvSpPr txBox="1"/>
          <p:nvPr/>
        </p:nvSpPr>
        <p:spPr>
          <a:xfrm>
            <a:off x="7228114" y="2278466"/>
            <a:ext cx="427649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Недоліки:</a:t>
            </a:r>
          </a:p>
          <a:p>
            <a:pPr algn="l"/>
            <a:endParaRPr lang="uk-UA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Велике споживання ресурсів: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У порівнянні з деякими іншими веб-серверами, </a:t>
            </a:r>
            <a:r>
              <a:rPr lang="de-DE" b="0" i="0" dirty="0">
                <a:solidFill>
                  <a:srgbClr val="0D0D0D"/>
                </a:solidFill>
                <a:effectLst/>
                <a:latin typeface="Söhne"/>
              </a:rPr>
              <a:t>Apache 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може вимагати більше ресурсів для обслуговування великого обсягу одночасних з'єднань.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D0D0D"/>
                </a:solidFill>
                <a:effectLst/>
                <a:latin typeface="Söhne"/>
              </a:rPr>
              <a:t>Швидкодія: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 У порівнянні з деякими конкурентами, може мати меншу продуктивність в деяких сценаріях високої </a:t>
            </a:r>
            <a:r>
              <a:rPr lang="uk-UA" b="0" i="0" dirty="0" err="1">
                <a:solidFill>
                  <a:srgbClr val="0D0D0D"/>
                </a:solidFill>
                <a:effectLst/>
                <a:latin typeface="Söhne"/>
              </a:rPr>
              <a:t>навантаженості</a:t>
            </a:r>
            <a:r>
              <a:rPr lang="uk-UA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11" name="Місце для номера слайда 10">
            <a:extLst>
              <a:ext uri="{FF2B5EF4-FFF2-40B4-BE49-F238E27FC236}">
                <a16:creationId xmlns:a16="http://schemas.microsoft.com/office/drawing/2014/main" id="{17B51D1B-8A7E-DD90-50E2-92B94C06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2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8F8F9"/>
            </a:gs>
            <a:gs pos="74000">
              <a:srgbClr val="0C317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B93EA-7FEA-14F0-7F95-7C30A358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96690"/>
          </a:xfrm>
        </p:spPr>
        <p:txBody>
          <a:bodyPr/>
          <a:lstStyle/>
          <a:p>
            <a:r>
              <a:rPr lang="en-US" dirty="0"/>
              <a:t>Apache </a:t>
            </a:r>
            <a:r>
              <a:rPr lang="uk-UA" dirty="0"/>
              <a:t>архітектура</a:t>
            </a:r>
          </a:p>
        </p:txBody>
      </p:sp>
      <p:pic>
        <p:nvPicPr>
          <p:cNvPr id="2050" name="Picture 2" descr="Schematic representation of the Apache architecture with mpm_worker">
            <a:extLst>
              <a:ext uri="{FF2B5EF4-FFF2-40B4-BE49-F238E27FC236}">
                <a16:creationId xmlns:a16="http://schemas.microsoft.com/office/drawing/2014/main" id="{A0BB97DA-78E5-5593-F825-885AB2A8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759" y="1320800"/>
            <a:ext cx="8911687" cy="5076947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C88E7232-6AA6-D3EF-E206-F68B2598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5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pache Web Server - QuikSite® Design Services">
            <a:extLst>
              <a:ext uri="{FF2B5EF4-FFF2-40B4-BE49-F238E27FC236}">
                <a16:creationId xmlns:a16="http://schemas.microsoft.com/office/drawing/2014/main" id="{F4119F6F-FDA2-1214-41E7-520B01FE5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078" y="704387"/>
            <a:ext cx="2444901" cy="113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Nginx?. In this article, we're learning about… | by Kasun  Dissanayake | Geek Culture | Medium">
            <a:extLst>
              <a:ext uri="{FF2B5EF4-FFF2-40B4-BE49-F238E27FC236}">
                <a16:creationId xmlns:a16="http://schemas.microsoft.com/office/drawing/2014/main" id="{B9ABCFFE-5CD6-6E22-31BB-738BEC71F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51" y="461282"/>
            <a:ext cx="3261752" cy="130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image request for dynamic content">
            <a:extLst>
              <a:ext uri="{FF2B5EF4-FFF2-40B4-BE49-F238E27FC236}">
                <a16:creationId xmlns:a16="http://schemas.microsoft.com/office/drawing/2014/main" id="{E0F40886-AE8B-0A51-489C-8B4E3F6026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AE9D02-9BBA-7001-0899-10FD8C920B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12" t="22646" r="35852" b="32487"/>
          <a:stretch/>
        </p:blipFill>
        <p:spPr>
          <a:xfrm>
            <a:off x="2487717" y="1837191"/>
            <a:ext cx="9090722" cy="4015069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2C6691A-1B66-74F4-2E61-11A562C0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7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052E1D-BEF3-2B35-1C18-DCC7253DB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pache Web Server - QuikSite® Design Services">
            <a:extLst>
              <a:ext uri="{FF2B5EF4-FFF2-40B4-BE49-F238E27FC236}">
                <a16:creationId xmlns:a16="http://schemas.microsoft.com/office/drawing/2014/main" id="{92511E8B-6A08-9399-F015-7795C9BF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04" y="585985"/>
            <a:ext cx="2444901" cy="113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Nginx?. In this article, we're learning about… | by Kasun  Dissanayake | Geek Culture | Medium">
            <a:extLst>
              <a:ext uri="{FF2B5EF4-FFF2-40B4-BE49-F238E27FC236}">
                <a16:creationId xmlns:a16="http://schemas.microsoft.com/office/drawing/2014/main" id="{4EE40797-74A0-C783-DBB6-11997378F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52" y="350926"/>
            <a:ext cx="3261752" cy="130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image request for dynamic content">
            <a:extLst>
              <a:ext uri="{FF2B5EF4-FFF2-40B4-BE49-F238E27FC236}">
                <a16:creationId xmlns:a16="http://schemas.microsoft.com/office/drawing/2014/main" id="{F0C66E5F-CCA5-2B1A-7C21-CBB338F61A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5122" name="Picture 2" descr="Setup Node.js, Apache and an nginx reverse-proxy with Docker | by François  Romain | Medium">
            <a:extLst>
              <a:ext uri="{FF2B5EF4-FFF2-40B4-BE49-F238E27FC236}">
                <a16:creationId xmlns:a16="http://schemas.microsoft.com/office/drawing/2014/main" id="{BB2E6529-67F5-4420-0560-98D067EA2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252" y="1953848"/>
            <a:ext cx="9779296" cy="447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ode.js — Википедия">
            <a:extLst>
              <a:ext uri="{FF2B5EF4-FFF2-40B4-BE49-F238E27FC236}">
                <a16:creationId xmlns:a16="http://schemas.microsoft.com/office/drawing/2014/main" id="{7BD482BA-1B3D-A434-A4D8-B177290DD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640" y="406374"/>
            <a:ext cx="2401508" cy="146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E0FD4877-440B-59D7-F385-119A43A5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20598"/>
      </p:ext>
    </p:extLst>
  </p:cSld>
  <p:clrMapOvr>
    <a:masterClrMapping/>
  </p:clrMapOvr>
</p:sld>
</file>

<file path=ppt/theme/theme1.xml><?xml version="1.0" encoding="utf-8"?>
<a:theme xmlns:a="http://schemas.openxmlformats.org/drawingml/2006/main" name="Віхоть">
  <a:themeElements>
    <a:clrScheme name="Віхоть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Віхоть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іхоть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2047</Words>
  <Application>Microsoft Office PowerPoint</Application>
  <PresentationFormat>Широкий екран</PresentationFormat>
  <Paragraphs>158</Paragraphs>
  <Slides>11</Slides>
  <Notes>8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21" baseType="lpstr">
      <vt:lpstr>Arial</vt:lpstr>
      <vt:lpstr>Calibri</vt:lpstr>
      <vt:lpstr>Century Gothic</vt:lpstr>
      <vt:lpstr>Inter</vt:lpstr>
      <vt:lpstr>Roboto</vt:lpstr>
      <vt:lpstr>Söhne</vt:lpstr>
      <vt:lpstr>var( --e-global-typography-primary-font-family )</vt:lpstr>
      <vt:lpstr>var( --e-global-typography-text-font-family )</vt:lpstr>
      <vt:lpstr>Wingdings 3</vt:lpstr>
      <vt:lpstr>Віхоть</vt:lpstr>
      <vt:lpstr>Web Servers</vt:lpstr>
      <vt:lpstr>Популярні вебсервери</vt:lpstr>
      <vt:lpstr>Microsoft-IIS</vt:lpstr>
      <vt:lpstr>Nginx</vt:lpstr>
      <vt:lpstr>Nginx архітектура</vt:lpstr>
      <vt:lpstr>Apache</vt:lpstr>
      <vt:lpstr>Apache архітектура</vt:lpstr>
      <vt:lpstr>Презентація PowerPoint</vt:lpstr>
      <vt:lpstr>Презентація PowerPoint</vt:lpstr>
      <vt:lpstr>Що таке протокол HTTP?</vt:lpstr>
      <vt:lpstr>Що таке протокол HTTP?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Servers</dc:title>
  <dc:creator>Andrey Lisnyak</dc:creator>
  <cp:lastModifiedBy>Andrey Lisnyak</cp:lastModifiedBy>
  <cp:revision>6</cp:revision>
  <dcterms:created xsi:type="dcterms:W3CDTF">2024-02-17T22:47:11Z</dcterms:created>
  <dcterms:modified xsi:type="dcterms:W3CDTF">2024-02-25T14:24:32Z</dcterms:modified>
</cp:coreProperties>
</file>