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5FBA-7083-0828-47DF-3D0B50760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1A388-541A-B9E7-FA5F-10A92EBDA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0176D-9541-13CD-624C-65C2CCC3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3544-5B60-4155-A245-7F1D594D5FE7}" type="datetimeFigureOut">
              <a:rPr lang="fi-FI" smtClean="0"/>
              <a:t>19.9.2023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1AA36-F5D7-AC7D-A88E-F7C910AB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94273-D551-DD21-9DCD-AB7C5F6C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9B70-8798-4707-AF3D-1DC7C599C33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3177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ACEC-4B46-F68C-3ADC-F2AA024A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E000D-27A0-554E-DBA7-C92484C37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810FB-7FA4-DCBB-69A0-4C6C78A9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3544-5B60-4155-A245-7F1D594D5FE7}" type="datetimeFigureOut">
              <a:rPr lang="fi-FI" smtClean="0"/>
              <a:t>19.9.2023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99361-2A1E-AE61-5069-A8BD3862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5DC74-A5E3-785B-7343-E1CF9D85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9B70-8798-4707-AF3D-1DC7C599C33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8124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BCB4E-CB90-BBEF-6D46-C597A0F57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BA9AE-D2AD-41FA-822E-5B294A0E3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4901D-CD5C-FA98-BFBC-93154652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3544-5B60-4155-A245-7F1D594D5FE7}" type="datetimeFigureOut">
              <a:rPr lang="fi-FI" smtClean="0"/>
              <a:t>19.9.2023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AC573-4831-FCA8-537E-C1EA15B2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2A955-46DC-DC85-4E4B-8DEEDB21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9B70-8798-4707-AF3D-1DC7C599C33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703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5E09-0930-6FBA-894D-F4AF831D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ED4CD-B1A7-C7EC-AF2D-368D8381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00A12-0141-2F3A-248C-47FF93C3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3544-5B60-4155-A245-7F1D594D5FE7}" type="datetimeFigureOut">
              <a:rPr lang="fi-FI" smtClean="0"/>
              <a:t>19.9.2023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0D31E-EBB3-E443-DA86-2AE252A7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C8C8B-94DB-AF74-6E87-26471704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9B70-8798-4707-AF3D-1DC7C599C33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597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5C92-C242-8F5B-D7A3-70D4CC95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11E1C-A579-A31C-7850-7A6D24396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3D379-D142-FA2E-0BEE-E2A9ED025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3544-5B60-4155-A245-7F1D594D5FE7}" type="datetimeFigureOut">
              <a:rPr lang="fi-FI" smtClean="0"/>
              <a:t>19.9.2023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0F78C-0C2D-99FA-C99D-4DEDBB82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D40AB-0091-E7C2-AC21-83D7D6FC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9B70-8798-4707-AF3D-1DC7C599C33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1534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62D9-CC17-D8F4-76D1-05EF3253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DD48A-0E1A-4251-860E-F69853BEE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1C934-9D61-4971-BC24-2EBDB2B01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FF44F-1BF5-BC93-7447-CA827E10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3544-5B60-4155-A245-7F1D594D5FE7}" type="datetimeFigureOut">
              <a:rPr lang="fi-FI" smtClean="0"/>
              <a:t>19.9.2023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93ECF-314F-AA2D-C938-6CE5E6FF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6B09F-694D-F1EC-51F4-2C97F0CC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9B70-8798-4707-AF3D-1DC7C599C33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176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87D7-33ED-BC77-D773-6ED08C7D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D2F6A-2353-9E08-F75B-73FE71F77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4473F-7C98-ECE8-8E8B-39263A89D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1D60A-12A9-1F83-6A72-AD594CC51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134F2-3B67-F3A5-4BBF-5E1F7B97B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74C9C-830D-D8DD-EBF5-B4564CC4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3544-5B60-4155-A245-7F1D594D5FE7}" type="datetimeFigureOut">
              <a:rPr lang="fi-FI" smtClean="0"/>
              <a:t>19.9.2023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68306-6529-A88A-F435-A0CA3DE0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15439-7A7F-7319-D600-0B16225C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9B70-8798-4707-AF3D-1DC7C599C33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4374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C074-4362-01A4-9F92-25747759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4D772-A10D-24EC-140F-4373F922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3544-5B60-4155-A245-7F1D594D5FE7}" type="datetimeFigureOut">
              <a:rPr lang="fi-FI" smtClean="0"/>
              <a:t>19.9.2023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C0F74-7634-FDB5-E43D-93A7B800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E36E5-49A4-8975-49FC-FBC085CF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9B70-8798-4707-AF3D-1DC7C599C33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868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36984-6075-41A6-E534-84EBFE2A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3544-5B60-4155-A245-7F1D594D5FE7}" type="datetimeFigureOut">
              <a:rPr lang="fi-FI" smtClean="0"/>
              <a:t>19.9.2023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7F2EE-B38A-A6BB-EAB0-9B1A7934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0CA76-0B00-091D-DAB4-F603B4A7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9B70-8798-4707-AF3D-1DC7C599C33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95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CA8B2-ED31-8128-5504-2F3DD765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E2504-8F3D-BA8C-A98D-007D0F7A4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28010-0AAB-5E81-4460-785C2374B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CCC96-3D28-70A6-0825-F04B69A7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3544-5B60-4155-A245-7F1D594D5FE7}" type="datetimeFigureOut">
              <a:rPr lang="fi-FI" smtClean="0"/>
              <a:t>19.9.2023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FD685-6D21-6C43-E189-C6D6703C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01995-A8B1-F2B4-500C-8027E150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9B70-8798-4707-AF3D-1DC7C599C33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692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3513-8BB0-2C0D-773E-BB9DFE56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2F899-F76D-4459-0D72-6C1964009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7FF6E-3457-E7CC-7F27-F67BB0AD3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17AF8-F1B5-0546-EF57-093D405B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3544-5B60-4155-A245-7F1D594D5FE7}" type="datetimeFigureOut">
              <a:rPr lang="fi-FI" smtClean="0"/>
              <a:t>19.9.2023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0BC5C-7847-2970-7091-066E7005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6E778-84D4-FBC6-86EB-98D2F6A1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9B70-8798-4707-AF3D-1DC7C599C33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850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E8892-1C91-2109-D1C5-45EC9E415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ABA9A-1F4C-5B9F-9840-D93B1FC26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CDB3E-B950-4E7A-FE2D-5D30F3E2C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33544-5B60-4155-A245-7F1D594D5FE7}" type="datetimeFigureOut">
              <a:rPr lang="fi-FI" smtClean="0"/>
              <a:t>19.9.2023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9A7E9-009C-4B90-9E35-F9598A738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02FB7-128B-0300-6901-C976EE173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39B70-8798-4707-AF3D-1DC7C599C33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6246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0F56-DCE6-72C0-4A40-FBA08AC62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Continuous control of an n-link inverted pendulum on a cart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DA859-19AC-1383-FED7-4F660098D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4804"/>
            <a:ext cx="9144000" cy="1655762"/>
          </a:xfrm>
        </p:spPr>
        <p:txBody>
          <a:bodyPr/>
          <a:lstStyle/>
          <a:p>
            <a:r>
              <a:rPr lang="en-US" b="1" dirty="0"/>
              <a:t>Oleg Rogov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323951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1F2E-FB99-C738-844F-38DD4787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86" y="185500"/>
            <a:ext cx="2775628" cy="1230211"/>
          </a:xfrm>
        </p:spPr>
        <p:txBody>
          <a:bodyPr/>
          <a:lstStyle/>
          <a:p>
            <a:r>
              <a:rPr lang="en-US" dirty="0"/>
              <a:t>Main idea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0C521-8CF4-4852-0166-D24B96795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795" y="2944238"/>
            <a:ext cx="7631349" cy="128405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Make the n-link (from 1-link to 3-link) system controlled in a continuous fashion achieve comparable performance with discrete control scheme</a:t>
            </a:r>
            <a:endParaRPr lang="fi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5C9CC-E20A-70D8-966F-744DDCEE4498}"/>
              </a:ext>
            </a:extLst>
          </p:cNvPr>
          <p:cNvSpPr txBox="1"/>
          <p:nvPr/>
        </p:nvSpPr>
        <p:spPr>
          <a:xfrm>
            <a:off x="11841804" y="6433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5036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861A-A6C1-A40B-43B6-FC2F9068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</p:spPr>
        <p:txBody>
          <a:bodyPr/>
          <a:lstStyle/>
          <a:p>
            <a:r>
              <a:rPr lang="en-US" dirty="0"/>
              <a:t>Preview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86371-224B-C27F-5EEC-F586B38CA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5677"/>
            <a:ext cx="4868694" cy="3323516"/>
          </a:xfrm>
        </p:spPr>
        <p:txBody>
          <a:bodyPr/>
          <a:lstStyle/>
          <a:p>
            <a:r>
              <a:rPr lang="en-US" dirty="0"/>
              <a:t>Results </a:t>
            </a:r>
            <a:r>
              <a:rPr lang="ru-RU" dirty="0"/>
              <a:t>– </a:t>
            </a:r>
            <a:r>
              <a:rPr lang="en-US" dirty="0"/>
              <a:t>PPO agents on pendulum systems (3 slides)</a:t>
            </a:r>
          </a:p>
          <a:p>
            <a:r>
              <a:rPr lang="en-US" dirty="0"/>
              <a:t>Outcomes (1 slide)</a:t>
            </a:r>
          </a:p>
          <a:p>
            <a:r>
              <a:rPr lang="en-US" dirty="0"/>
              <a:t>Next steps (1 slide)</a:t>
            </a:r>
            <a:endParaRPr lang="fi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B1E6B-1F80-C0BB-C502-A0A1A712BF7C}"/>
              </a:ext>
            </a:extLst>
          </p:cNvPr>
          <p:cNvSpPr txBox="1"/>
          <p:nvPr/>
        </p:nvSpPr>
        <p:spPr>
          <a:xfrm>
            <a:off x="11841804" y="6433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3769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31CB-30E2-6A8A-D172-BD296ED54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135"/>
          </a:xfrm>
        </p:spPr>
        <p:txBody>
          <a:bodyPr/>
          <a:lstStyle/>
          <a:p>
            <a:pPr algn="ctr"/>
            <a:r>
              <a:rPr lang="en-US" dirty="0"/>
              <a:t>Single Pendulum</a:t>
            </a:r>
            <a:endParaRPr lang="fi-FI" dirty="0"/>
          </a:p>
        </p:txBody>
      </p:sp>
      <p:pic>
        <p:nvPicPr>
          <p:cNvPr id="5" name="Picture 4" descr="A graph of a training&#10;&#10;Description automatically generated with medium confidence">
            <a:extLst>
              <a:ext uri="{FF2B5EF4-FFF2-40B4-BE49-F238E27FC236}">
                <a16:creationId xmlns:a16="http://schemas.microsoft.com/office/drawing/2014/main" id="{4FD33948-368B-2AC5-3915-921BF35AB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32" y="1638964"/>
            <a:ext cx="5693449" cy="3580072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9A9DF8-7686-FEB8-4B93-480D0DB1D74F}"/>
              </a:ext>
            </a:extLst>
          </p:cNvPr>
          <p:cNvSpPr txBox="1"/>
          <p:nvPr/>
        </p:nvSpPr>
        <p:spPr>
          <a:xfrm>
            <a:off x="447472" y="5203075"/>
            <a:ext cx="5304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50/50 successful tests on 30-32k timesteps for all 3 cases – fast training of the model </a:t>
            </a:r>
            <a:br>
              <a:rPr lang="en-US" dirty="0"/>
            </a:br>
            <a:r>
              <a:rPr lang="en-US" dirty="0"/>
              <a:t>(100-200k on PPO for discrete control)</a:t>
            </a:r>
            <a:endParaRPr lang="fi-F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45E74D-34AB-8999-465D-436957F29926}"/>
              </a:ext>
            </a:extLst>
          </p:cNvPr>
          <p:cNvSpPr txBox="1"/>
          <p:nvPr/>
        </p:nvSpPr>
        <p:spPr>
          <a:xfrm>
            <a:off x="2740958" y="163896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PPO</a:t>
            </a:r>
            <a:endParaRPr lang="fi-FI" dirty="0"/>
          </a:p>
        </p:txBody>
      </p:sp>
      <p:pic>
        <p:nvPicPr>
          <p:cNvPr id="8" name="SP_PPO_30k_50tests_r2">
            <a:hlinkClick r:id="" action="ppaction://media"/>
            <a:extLst>
              <a:ext uri="{FF2B5EF4-FFF2-40B4-BE49-F238E27FC236}">
                <a16:creationId xmlns:a16="http://schemas.microsoft.com/office/drawing/2014/main" id="{8C749572-FB56-9E85-0406-3A6E618A807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03151" y="2062585"/>
            <a:ext cx="3644021" cy="27328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ED6DD7-585C-25E2-DF4C-B4A86544F9AF}"/>
              </a:ext>
            </a:extLst>
          </p:cNvPr>
          <p:cNvSpPr txBox="1"/>
          <p:nvPr/>
        </p:nvSpPr>
        <p:spPr>
          <a:xfrm>
            <a:off x="7250349" y="5203075"/>
            <a:ext cx="3443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“smoothness” of the control could easily be seen </a:t>
            </a:r>
            <a:endParaRPr lang="fi-FI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625059-DBBF-5603-63B9-0BD6F42570AD}"/>
              </a:ext>
            </a:extLst>
          </p:cNvPr>
          <p:cNvSpPr txBox="1"/>
          <p:nvPr/>
        </p:nvSpPr>
        <p:spPr>
          <a:xfrm>
            <a:off x="11841804" y="6433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846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83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5A15-C090-D37A-A18A-0523FAE5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2986"/>
          </a:xfrm>
        </p:spPr>
        <p:txBody>
          <a:bodyPr/>
          <a:lstStyle/>
          <a:p>
            <a:pPr algn="ctr"/>
            <a:r>
              <a:rPr lang="en-US" dirty="0"/>
              <a:t>Double Pendulum</a:t>
            </a:r>
            <a:endParaRPr lang="fi-FI" dirty="0"/>
          </a:p>
        </p:txBody>
      </p:sp>
      <p:pic>
        <p:nvPicPr>
          <p:cNvPr id="5" name="Picture 4" descr="A graph showing a number of blue and green lines&#10;&#10;Description automatically generated">
            <a:extLst>
              <a:ext uri="{FF2B5EF4-FFF2-40B4-BE49-F238E27FC236}">
                <a16:creationId xmlns:a16="http://schemas.microsoft.com/office/drawing/2014/main" id="{B7EFE963-D48B-7E1F-2CCB-A6AE55C87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70" y="1665047"/>
            <a:ext cx="5745813" cy="3527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AC2E25-D031-B521-13A5-4686E17A8E9D}"/>
              </a:ext>
            </a:extLst>
          </p:cNvPr>
          <p:cNvSpPr txBox="1"/>
          <p:nvPr/>
        </p:nvSpPr>
        <p:spPr>
          <a:xfrm>
            <a:off x="2881687" y="16196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PPO</a:t>
            </a:r>
            <a:endParaRPr lang="fi-F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0F620E-65D7-9B8E-84D1-CAB9CD0D7FAE}"/>
              </a:ext>
            </a:extLst>
          </p:cNvPr>
          <p:cNvSpPr txBox="1"/>
          <p:nvPr/>
        </p:nvSpPr>
        <p:spPr>
          <a:xfrm>
            <a:off x="838200" y="5192953"/>
            <a:ext cx="4661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50/50 tests achieved on 46-61k timesteps</a:t>
            </a:r>
          </a:p>
          <a:p>
            <a:pPr algn="ctr"/>
            <a:r>
              <a:rPr lang="en-US" dirty="0"/>
              <a:t>(on discrete scheme PPO requires at least around 200k) </a:t>
            </a:r>
            <a:endParaRPr lang="fi-FI" dirty="0"/>
          </a:p>
        </p:txBody>
      </p:sp>
      <p:pic>
        <p:nvPicPr>
          <p:cNvPr id="8" name="DP_PPO_46k_50tests_r2">
            <a:hlinkClick r:id="" action="ppaction://media"/>
            <a:extLst>
              <a:ext uri="{FF2B5EF4-FFF2-40B4-BE49-F238E27FC236}">
                <a16:creationId xmlns:a16="http://schemas.microsoft.com/office/drawing/2014/main" id="{F487C30A-9EA7-F2D0-BFA9-58D3A8E0DCF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867085" y="2085912"/>
            <a:ext cx="3972212" cy="2868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045E3F-D3D2-B4E4-1BA2-D4A0ABE26CE4}"/>
              </a:ext>
            </a:extLst>
          </p:cNvPr>
          <p:cNvSpPr txBox="1"/>
          <p:nvPr/>
        </p:nvSpPr>
        <p:spPr>
          <a:xfrm>
            <a:off x="11841804" y="6433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9687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63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1CCB-5B7D-6642-B647-7F0D8CEAB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501"/>
          </a:xfrm>
        </p:spPr>
        <p:txBody>
          <a:bodyPr/>
          <a:lstStyle/>
          <a:p>
            <a:pPr algn="ctr"/>
            <a:r>
              <a:rPr lang="en-US" dirty="0"/>
              <a:t>Triple Pendulum</a:t>
            </a:r>
            <a:endParaRPr lang="fi-FI" dirty="0"/>
          </a:p>
        </p:txBody>
      </p:sp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F06CBC7-0204-80E1-0C2F-1195397D2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3" y="1704262"/>
            <a:ext cx="5749126" cy="3449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F832BC-9C7D-AE00-5B1D-407DA14DB8D0}"/>
              </a:ext>
            </a:extLst>
          </p:cNvPr>
          <p:cNvSpPr txBox="1"/>
          <p:nvPr/>
        </p:nvSpPr>
        <p:spPr>
          <a:xfrm>
            <a:off x="2661951" y="163500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PPO</a:t>
            </a:r>
            <a:endParaRPr lang="fi-FI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784E4A-DD80-3037-233E-C6BCE7F105CD}"/>
              </a:ext>
            </a:extLst>
          </p:cNvPr>
          <p:cNvSpPr txBox="1"/>
          <p:nvPr/>
        </p:nvSpPr>
        <p:spPr>
          <a:xfrm>
            <a:off x="1024647" y="5158302"/>
            <a:ext cx="4221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79/100 tests achieved on 180k for case 1</a:t>
            </a:r>
          </a:p>
          <a:p>
            <a:r>
              <a:rPr lang="en-US" dirty="0"/>
              <a:t>(at least 300k needed for discrete control) </a:t>
            </a:r>
            <a:endParaRPr lang="fi-FI" dirty="0"/>
          </a:p>
        </p:txBody>
      </p:sp>
      <p:pic>
        <p:nvPicPr>
          <p:cNvPr id="10" name="TP_PPO_186k_79tests_r2">
            <a:hlinkClick r:id="" action="ppaction://media"/>
            <a:extLst>
              <a:ext uri="{FF2B5EF4-FFF2-40B4-BE49-F238E27FC236}">
                <a16:creationId xmlns:a16="http://schemas.microsoft.com/office/drawing/2014/main" id="{D331A108-0EE1-10DF-B1F5-BCDCA09BB06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558403" y="2114707"/>
            <a:ext cx="4920236" cy="36899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8FF6D0-931C-1EA6-D9BC-CCFADF83334F}"/>
              </a:ext>
            </a:extLst>
          </p:cNvPr>
          <p:cNvSpPr txBox="1"/>
          <p:nvPr/>
        </p:nvSpPr>
        <p:spPr>
          <a:xfrm>
            <a:off x="11841804" y="6433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0715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567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C9B9-42A1-7D32-3BF0-7AB11238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620"/>
          </a:xfrm>
        </p:spPr>
        <p:txBody>
          <a:bodyPr/>
          <a:lstStyle/>
          <a:p>
            <a:pPr algn="ctr"/>
            <a:r>
              <a:rPr lang="en-US" dirty="0"/>
              <a:t>Outcomes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1830-CC6F-75BD-D9DE-CA359A5E7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625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Comparing continuous control approach to a discrete one in the case of different pendulum systems, each being more complex than the previous one, results in a faster training and more smooth control</a:t>
            </a:r>
          </a:p>
          <a:p>
            <a:pPr algn="just"/>
            <a:r>
              <a:rPr lang="en-US" sz="2400" dirty="0"/>
              <a:t>PPO, which was mainly analyzed, outperformed its discrete version in all of the 3 cases</a:t>
            </a:r>
          </a:p>
          <a:p>
            <a:pPr algn="just"/>
            <a:r>
              <a:rPr lang="en-US" sz="2400" dirty="0"/>
              <a:t>A2C wasn’t properly working for the triple pendulum case, but it requires more investigation</a:t>
            </a:r>
          </a:p>
          <a:p>
            <a:pPr algn="just"/>
            <a:r>
              <a:rPr lang="en-US" sz="2400" dirty="0"/>
              <a:t>Special algorithms, that were specifically created to handle continuous control space, such as SAC, DDPG or TD3 are very slow in training and require a very powerful hardware</a:t>
            </a:r>
          </a:p>
          <a:p>
            <a:pPr algn="just"/>
            <a:r>
              <a:rPr lang="en-US" sz="2400" dirty="0"/>
              <a:t>Training of the system is very sensible to its parameters, especially to the reward function and to the interval of the applied cart force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9EA34-7F2B-3754-0CC8-55F6501B52CE}"/>
              </a:ext>
            </a:extLst>
          </p:cNvPr>
          <p:cNvSpPr txBox="1"/>
          <p:nvPr/>
        </p:nvSpPr>
        <p:spPr>
          <a:xfrm>
            <a:off x="11841804" y="6433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3363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E8C6-D9AE-B748-7343-B76D4149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5164"/>
          </a:xfrm>
        </p:spPr>
        <p:txBody>
          <a:bodyPr/>
          <a:lstStyle/>
          <a:p>
            <a:pPr algn="ctr"/>
            <a:r>
              <a:rPr lang="en-US" dirty="0"/>
              <a:t>Next steps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2B9F9-8465-CB92-A3AA-BE9491807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4928"/>
            <a:ext cx="10515600" cy="2474000"/>
          </a:xfrm>
        </p:spPr>
        <p:txBody>
          <a:bodyPr/>
          <a:lstStyle/>
          <a:p>
            <a:pPr algn="just"/>
            <a:r>
              <a:rPr lang="en-US" sz="2400" dirty="0"/>
              <a:t>The first thing to do is to achieve comparable performance for A2C as well</a:t>
            </a:r>
          </a:p>
          <a:p>
            <a:pPr algn="just"/>
            <a:r>
              <a:rPr lang="en-US" sz="2400" dirty="0"/>
              <a:t>Another thing is to make one of continuous control algorithms (SAC, DDPG, TD3) work</a:t>
            </a:r>
            <a:endParaRPr lang="fi-FI" sz="2400" dirty="0"/>
          </a:p>
          <a:p>
            <a:pPr algn="just"/>
            <a:r>
              <a:rPr lang="fi-FI" sz="2400" dirty="0" err="1"/>
              <a:t>Most</a:t>
            </a:r>
            <a:r>
              <a:rPr lang="fi-FI" sz="2400" dirty="0"/>
              <a:t> </a:t>
            </a:r>
            <a:r>
              <a:rPr lang="fi-FI" sz="2400" dirty="0" err="1"/>
              <a:t>likely</a:t>
            </a:r>
            <a:r>
              <a:rPr lang="fi-FI" sz="2400" dirty="0"/>
              <a:t> </a:t>
            </a:r>
            <a:r>
              <a:rPr lang="fi-FI" sz="2400" dirty="0" err="1"/>
              <a:t>after</a:t>
            </a:r>
            <a:r>
              <a:rPr lang="fi-FI" sz="2400" dirty="0"/>
              <a:t> </a:t>
            </a:r>
            <a:r>
              <a:rPr lang="fi-FI" sz="2400" dirty="0" err="1"/>
              <a:t>accomplishing</a:t>
            </a:r>
            <a:r>
              <a:rPr lang="fi-FI" sz="2400" dirty="0"/>
              <a:t> </a:t>
            </a:r>
            <a:r>
              <a:rPr lang="fi-FI" sz="2400" dirty="0" err="1"/>
              <a:t>runs</a:t>
            </a:r>
            <a:r>
              <a:rPr lang="fi-FI" sz="2400" dirty="0"/>
              <a:t> </a:t>
            </a:r>
            <a:r>
              <a:rPr lang="fi-FI" sz="2400" dirty="0" err="1"/>
              <a:t>with</a:t>
            </a:r>
            <a:r>
              <a:rPr lang="fi-FI" sz="2400" dirty="0"/>
              <a:t> </a:t>
            </a:r>
            <a:r>
              <a:rPr lang="fi-FI" sz="2400" dirty="0" err="1"/>
              <a:t>another</a:t>
            </a:r>
            <a:r>
              <a:rPr lang="fi-FI" sz="2400" dirty="0"/>
              <a:t> </a:t>
            </a:r>
            <a:r>
              <a:rPr lang="fi-FI" sz="2400" dirty="0" err="1"/>
              <a:t>methods</a:t>
            </a:r>
            <a:r>
              <a:rPr lang="fi-FI" sz="2400" dirty="0"/>
              <a:t> it is </a:t>
            </a:r>
            <a:r>
              <a:rPr lang="fi-FI" sz="2400" dirty="0" err="1"/>
              <a:t>possible</a:t>
            </a:r>
            <a:r>
              <a:rPr lang="fi-FI" sz="2400" dirty="0"/>
              <a:t> to </a:t>
            </a:r>
            <a:r>
              <a:rPr lang="fi-FI" sz="2400" dirty="0" err="1"/>
              <a:t>do</a:t>
            </a:r>
            <a:r>
              <a:rPr lang="fi-FI" sz="2400" dirty="0"/>
              <a:t> a </a:t>
            </a:r>
            <a:r>
              <a:rPr lang="fi-FI" sz="2400" dirty="0" err="1"/>
              <a:t>proper</a:t>
            </a:r>
            <a:r>
              <a:rPr lang="fi-FI" sz="2400" dirty="0"/>
              <a:t> </a:t>
            </a:r>
            <a:r>
              <a:rPr lang="fi-FI" sz="2400" dirty="0" err="1"/>
              <a:t>comparison</a:t>
            </a:r>
            <a:r>
              <a:rPr lang="fi-FI" sz="2400" dirty="0"/>
              <a:t> </a:t>
            </a:r>
            <a:r>
              <a:rPr lang="fi-FI" sz="2400" dirty="0" err="1"/>
              <a:t>with</a:t>
            </a:r>
            <a:r>
              <a:rPr lang="fi-FI" sz="2400" dirty="0"/>
              <a:t>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discrete</a:t>
            </a:r>
            <a:r>
              <a:rPr lang="fi-FI" sz="2400" dirty="0"/>
              <a:t> </a:t>
            </a:r>
            <a:r>
              <a:rPr lang="fi-FI" sz="2400" dirty="0" err="1"/>
              <a:t>control</a:t>
            </a:r>
            <a:r>
              <a:rPr lang="fi-FI" sz="2400" dirty="0"/>
              <a:t> </a:t>
            </a:r>
            <a:r>
              <a:rPr lang="fi-FI" sz="2400" dirty="0" err="1"/>
              <a:t>scheme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A0694-CD00-B7FE-0224-FF1386988765}"/>
              </a:ext>
            </a:extLst>
          </p:cNvPr>
          <p:cNvSpPr txBox="1"/>
          <p:nvPr/>
        </p:nvSpPr>
        <p:spPr>
          <a:xfrm>
            <a:off x="11841804" y="6433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21938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323</Words>
  <Application>Microsoft Office PowerPoint</Application>
  <PresentationFormat>Widescreen</PresentationFormat>
  <Paragraphs>37</Paragraphs>
  <Slides>8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Continuous control of an n-link inverted pendulum on a cart</vt:lpstr>
      <vt:lpstr>Main idea</vt:lpstr>
      <vt:lpstr>Preview</vt:lpstr>
      <vt:lpstr>Single Pendulum</vt:lpstr>
      <vt:lpstr>Double Pendulum</vt:lpstr>
      <vt:lpstr>Triple Pendulum</vt:lpstr>
      <vt:lpstr>Outcomes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control of an n-link inverted pendulum on a cart</dc:title>
  <dc:creator>Oleg Rogov</dc:creator>
  <cp:lastModifiedBy>Oleg Rogov</cp:lastModifiedBy>
  <cp:revision>13</cp:revision>
  <dcterms:created xsi:type="dcterms:W3CDTF">2023-09-19T07:22:09Z</dcterms:created>
  <dcterms:modified xsi:type="dcterms:W3CDTF">2023-09-19T11:16:49Z</dcterms:modified>
</cp:coreProperties>
</file>