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4"/>
  </p:notesMasterIdLst>
  <p:handoutMasterIdLst>
    <p:handoutMasterId r:id="rId5"/>
  </p:handoutMasterIdLst>
  <p:sldIdLst>
    <p:sldId id="625" r:id="rId2"/>
    <p:sldId id="624" r:id="rId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3596E0-4403-4E89-A5D2-FA7A695DFED8}">
          <p14:sldIdLst>
            <p14:sldId id="625"/>
            <p14:sldId id="624"/>
          </p14:sldIdLst>
        </p14:section>
        <p14:section name="Untitled Section" id="{A8904AAF-7D39-4C60-8CF7-E743E9A888A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474747"/>
    <a:srgbClr val="213B5B"/>
    <a:srgbClr val="93BBEF"/>
    <a:srgbClr val="81A3D1"/>
    <a:srgbClr val="4C90E4"/>
    <a:srgbClr val="4783CC"/>
    <a:srgbClr val="4175B3"/>
    <a:srgbClr val="617C9E"/>
    <a:srgbClr val="FAC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54379" autoAdjust="0"/>
  </p:normalViewPr>
  <p:slideViewPr>
    <p:cSldViewPr snapToGrid="0">
      <p:cViewPr varScale="1">
        <p:scale>
          <a:sx n="45" d="100"/>
          <a:sy n="45" d="100"/>
        </p:scale>
        <p:origin x="-2728" y="-96"/>
      </p:cViewPr>
      <p:guideLst>
        <p:guide orient="horz" pos="55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3768" y="-102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1" y="5"/>
            <a:ext cx="3038475" cy="465140"/>
          </a:xfrm>
          <a:prstGeom prst="rect">
            <a:avLst/>
          </a:prstGeom>
        </p:spPr>
        <p:txBody>
          <a:bodyPr vert="horz" wrap="square" lIns="94214" tIns="47104" rIns="94214" bIns="4710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8" y="5"/>
            <a:ext cx="3038475" cy="465140"/>
          </a:xfrm>
          <a:prstGeom prst="rect">
            <a:avLst/>
          </a:prstGeom>
        </p:spPr>
        <p:txBody>
          <a:bodyPr vert="horz" wrap="square" lIns="94214" tIns="47104" rIns="94214" bIns="4710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B1F2456-8980-447E-87F7-2BE852DB6F13}" type="datetime1">
              <a:rPr lang="en-US"/>
              <a:pPr>
                <a:defRPr/>
              </a:pPr>
              <a:t>6/27/13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1" y="8829680"/>
            <a:ext cx="3038475" cy="465140"/>
          </a:xfrm>
          <a:prstGeom prst="rect">
            <a:avLst/>
          </a:prstGeom>
        </p:spPr>
        <p:txBody>
          <a:bodyPr vert="horz" wrap="square" lIns="94214" tIns="47104" rIns="94214" bIns="4710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8" y="8829680"/>
            <a:ext cx="3038475" cy="465140"/>
          </a:xfrm>
          <a:prstGeom prst="rect">
            <a:avLst/>
          </a:prstGeom>
        </p:spPr>
        <p:txBody>
          <a:bodyPr vert="horz" wrap="square" lIns="94214" tIns="47104" rIns="94214" bIns="4710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9A9FFC-CE1E-4B15-BB7C-0BB80A73A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7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1" y="5"/>
            <a:ext cx="3038475" cy="465140"/>
          </a:xfrm>
          <a:prstGeom prst="rect">
            <a:avLst/>
          </a:prstGeom>
        </p:spPr>
        <p:txBody>
          <a:bodyPr vert="horz" wrap="square" lIns="94214" tIns="47104" rIns="94214" bIns="4710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8" y="5"/>
            <a:ext cx="3038475" cy="465140"/>
          </a:xfrm>
          <a:prstGeom prst="rect">
            <a:avLst/>
          </a:prstGeom>
        </p:spPr>
        <p:txBody>
          <a:bodyPr vert="horz" wrap="square" lIns="94214" tIns="47104" rIns="94214" bIns="4710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FDB4D9D-886C-4D5C-BA99-09095975C9E0}" type="datetime1">
              <a:rPr lang="en-US"/>
              <a:pPr>
                <a:defRPr/>
              </a:pPr>
              <a:t>6/27/13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8500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4214" tIns="47104" rIns="94214" bIns="4710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84" y="4416431"/>
            <a:ext cx="5607046" cy="4179888"/>
          </a:xfrm>
          <a:prstGeom prst="rect">
            <a:avLst/>
          </a:prstGeom>
        </p:spPr>
        <p:txBody>
          <a:bodyPr vert="horz" wrap="square" lIns="94214" tIns="47104" rIns="94214" bIns="4710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1" y="8829680"/>
            <a:ext cx="3038475" cy="465140"/>
          </a:xfrm>
          <a:prstGeom prst="rect">
            <a:avLst/>
          </a:prstGeom>
        </p:spPr>
        <p:txBody>
          <a:bodyPr vert="horz" wrap="square" lIns="94214" tIns="47104" rIns="94214" bIns="4710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8" y="8829680"/>
            <a:ext cx="3038475" cy="465140"/>
          </a:xfrm>
          <a:prstGeom prst="rect">
            <a:avLst/>
          </a:prstGeom>
        </p:spPr>
        <p:txBody>
          <a:bodyPr vert="horz" wrap="square" lIns="94214" tIns="47104" rIns="94214" bIns="4710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07C9A6A-FF1F-4A1E-B5F1-7F13E5BB3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6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the 1955 sketch by Picasso of…</a:t>
            </a:r>
          </a:p>
          <a:p>
            <a:r>
              <a:rPr lang="en-US" dirty="0"/>
              <a:t>Don Quixote… </a:t>
            </a:r>
          </a:p>
          <a:p>
            <a:r>
              <a:rPr lang="en-US" dirty="0"/>
              <a:t>You all know the protagonist in the 1605 novel The Indigenous Gentleman Don Quixote of La Mancha – from whom the saying “tilting at windmills” came from. Hidalgo (</a:t>
            </a:r>
            <a:r>
              <a:rPr lang="en-US" dirty="0" err="1"/>
              <a:t>spanish</a:t>
            </a:r>
            <a:r>
              <a:rPr lang="en-US" dirty="0"/>
              <a:t> cowboy) Alonso </a:t>
            </a:r>
            <a:r>
              <a:rPr lang="en-US" dirty="0" err="1"/>
              <a:t>Quijano</a:t>
            </a:r>
            <a:r>
              <a:rPr lang="en-US" dirty="0"/>
              <a:t> sets out to revive chivalry on a skinny horse with a lance...and antics pursue…in one of the most famous incidents, he mistake the windmills he passes on his equally aging horse for ferocious giants – and so came about the saying to describe people who react overly to something…</a:t>
            </a:r>
          </a:p>
          <a:p>
            <a:endParaRPr lang="en-US" dirty="0"/>
          </a:p>
          <a:p>
            <a:r>
              <a:rPr lang="en-US" dirty="0"/>
              <a:t>Another, perhaps contrarian, way to look at it is that: he saw things most others did not. And therefore he might have been…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Successful VC’s are this same way – and the difference between crazy and creative is a very thin line as well as generally only determinable afterwards…</a:t>
            </a:r>
          </a:p>
          <a:p>
            <a:pPr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 fact, everything you look for in most areas of life – calm, predictable, non-impulsive - is a negative indicator for a venture capitalists success.</a:t>
            </a:r>
          </a:p>
          <a:p>
            <a:pPr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While I have almost certainly overly pressed this metaphor …it has a ring of truth – most investments we make, when we make them, should seem at minimum curious to you all – if not downright odd…because we are trying to partner with entrepreneurs who are seeking to accomplish things that the world, at that time, thinks can not be done…</a:t>
            </a:r>
          </a:p>
          <a:p>
            <a:pPr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The trick is whether, several years thereafter, we will have solved the problem and the world will give a hoot.  If both of those come true, we will have created a very valuable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8E2BB-3A26-1E4D-9C2D-9D763ABF2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7C9A6A-FF1F-4A1E-B5F1-7F13E5BB3A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727575"/>
            <a:ext cx="9144000" cy="2138363"/>
          </a:xfrm>
          <a:prstGeom prst="rect">
            <a:avLst/>
          </a:prstGeom>
          <a:solidFill>
            <a:srgbClr val="11192C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524500" y="3175"/>
            <a:ext cx="3619500" cy="4721225"/>
            <a:chOff x="6553200" y="1295400"/>
            <a:chExt cx="2628900" cy="3429000"/>
          </a:xfrm>
        </p:grpSpPr>
        <p:sp>
          <p:nvSpPr>
            <p:cNvPr id="6" name="Rectangle 5"/>
            <p:cNvSpPr/>
            <p:nvPr/>
          </p:nvSpPr>
          <p:spPr>
            <a:xfrm>
              <a:off x="6553200" y="3657882"/>
              <a:ext cx="686051" cy="10665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39251" y="2819656"/>
              <a:ext cx="724101" cy="1904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63352" y="1753138"/>
              <a:ext cx="722947" cy="2971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86299" y="1295400"/>
              <a:ext cx="495801" cy="342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0" name="Picture 7" descr="Venrock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276600"/>
            <a:ext cx="365125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433" y="4758807"/>
            <a:ext cx="7772400" cy="81098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b="0" i="0" cap="all">
                <a:solidFill>
                  <a:srgbClr val="CE3F4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358" y="5577445"/>
            <a:ext cx="6400800" cy="1124818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5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venrock_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28"/>
          <a:stretch>
            <a:fillRect/>
          </a:stretch>
        </p:blipFill>
        <p:spPr bwMode="auto">
          <a:xfrm>
            <a:off x="0" y="0"/>
            <a:ext cx="91440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 userDrawn="1"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6B271A94-1140-401C-B78F-7D1AEE71D17C}" type="slidenum">
              <a:rPr lang="en-US" sz="100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pPr algn="ctr" eaLnBrk="1" hangingPunct="1">
                <a:defRPr/>
              </a:pPr>
              <a:t>‹#›</a:t>
            </a:fld>
            <a:endParaRPr lang="en-US" sz="100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42938" y="6434138"/>
            <a:ext cx="1774825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A6A6A6"/>
                </a:solidFill>
                <a:latin typeface="Arial" charset="0"/>
                <a:cs typeface="Arial" charset="0"/>
              </a:rPr>
              <a:t>Proprietary and Confidential</a:t>
            </a:r>
          </a:p>
        </p:txBody>
      </p:sp>
      <p:pic>
        <p:nvPicPr>
          <p:cNvPr id="7" name="Picture 10" descr="Venrock logo white 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233363"/>
            <a:ext cx="1333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1600" cap="all">
                <a:solidFill>
                  <a:srgbClr val="376092"/>
                </a:solidFill>
                <a:latin typeface="Georgia"/>
                <a:cs typeface="Georgia"/>
              </a:defRPr>
            </a:lvl1pPr>
            <a:lvl2pPr>
              <a:buClr>
                <a:srgbClr val="CE3F12"/>
              </a:buClr>
              <a:buFont typeface="Arial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1025525" indent="-284163"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200">
                <a:solidFill>
                  <a:srgbClr val="7F7F7F"/>
                </a:solidFill>
                <a:latin typeface="Arial"/>
                <a:cs typeface="Arial"/>
              </a:defRPr>
            </a:lvl3pPr>
            <a:lvl4pPr marL="1254125" indent="-228600"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000">
                <a:solidFill>
                  <a:srgbClr val="7F7F7F"/>
                </a:solidFill>
                <a:latin typeface="Arial"/>
                <a:cs typeface="Arial"/>
              </a:defRPr>
            </a:lvl4pPr>
            <a:lvl5pPr marL="1430338" indent="-176213"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0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384048" y="246888"/>
            <a:ext cx="8229600" cy="5568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>
                <a:solidFill>
                  <a:schemeClr val="bg1"/>
                </a:solidFill>
                <a:latin typeface="Copperplate Gothic Light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0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defRPr/>
            </a:pPr>
            <a:r>
              <a:rPr lang="en-US" sz="4400" smtClean="0">
                <a:latin typeface="Calibri" charset="0"/>
              </a:rPr>
              <a:t>Click to edit Master title style</a:t>
            </a:r>
          </a:p>
        </p:txBody>
      </p:sp>
      <p:pic>
        <p:nvPicPr>
          <p:cNvPr id="6" name="Picture 3" descr="venrock_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40"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ACE5B5D7-67A9-4C42-8FE6-A31DE9F254B1}" type="slidenum">
              <a:rPr lang="en-US" sz="100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pPr algn="ctr" eaLnBrk="1" hangingPunct="1">
                <a:defRPr/>
              </a:pPr>
              <a:t>‹#›</a:t>
            </a:fld>
            <a:endParaRPr lang="en-US" sz="100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42938" y="6434138"/>
            <a:ext cx="1774825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A6A6A6"/>
                </a:solidFill>
                <a:latin typeface="Arial" charset="0"/>
                <a:cs typeface="Arial" charset="0"/>
              </a:rPr>
              <a:t>Proprietary and Confidential</a:t>
            </a:r>
          </a:p>
        </p:txBody>
      </p:sp>
      <p:pic>
        <p:nvPicPr>
          <p:cNvPr id="9" name="Picture 11" descr="Venrock logo white 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233363"/>
            <a:ext cx="1333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None/>
              <a:defRPr sz="1400" b="0" i="0" cap="all">
                <a:solidFill>
                  <a:srgbClr val="376092"/>
                </a:solidFill>
                <a:latin typeface="Georgia"/>
                <a:cs typeface="Georgia"/>
              </a:defRPr>
            </a:lvl1pPr>
            <a:lvl2pPr marL="458788" indent="-228600">
              <a:buClr>
                <a:srgbClr val="CE3F43"/>
              </a:buClr>
              <a:buFont typeface="Arial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688975" indent="-230188">
              <a:buFont typeface="Arial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 marL="917575" indent="-228600">
              <a:buFont typeface="Arial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  <a:lvl5pPr marL="1139825" indent="-222250">
              <a:buFont typeface="Arial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None/>
              <a:defRPr sz="1400" b="0" i="0" cap="all">
                <a:solidFill>
                  <a:srgbClr val="376092"/>
                </a:solidFill>
                <a:latin typeface="Georgia"/>
                <a:cs typeface="Georgia"/>
              </a:defRPr>
            </a:lvl1pPr>
            <a:lvl2pPr>
              <a:buClr>
                <a:srgbClr val="CE3F43"/>
              </a:buClr>
              <a:buFont typeface="Arial"/>
              <a:buChar char="•"/>
              <a:defRPr sz="1400" b="0" i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  <a:lvl3pPr marL="917575" indent="-176213"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400" b="0" i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3pPr>
            <a:lvl4pPr marL="1139825" indent="-222250"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200" b="0" i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4pPr>
            <a:lvl5pPr marL="1370013" indent="-230188">
              <a:buClr>
                <a:schemeClr val="tx1">
                  <a:lumMod val="50000"/>
                  <a:lumOff val="50000"/>
                </a:schemeClr>
              </a:buClr>
              <a:buFont typeface="Arial"/>
              <a:buChar char="•"/>
              <a:defRPr sz="1200" b="0" i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384048" y="246888"/>
            <a:ext cx="8229600" cy="965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9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venrock_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93"/>
          <a:stretch>
            <a:fillRect/>
          </a:stretch>
        </p:blipFill>
        <p:spPr bwMode="auto">
          <a:xfrm>
            <a:off x="0" y="0"/>
            <a:ext cx="91440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42938" y="6434138"/>
            <a:ext cx="1774825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Grand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A6A6A6"/>
                </a:solidFill>
                <a:latin typeface="Arial" charset="0"/>
                <a:cs typeface="Arial" charset="0"/>
              </a:rPr>
              <a:t>Proprietary and Confidential</a:t>
            </a:r>
          </a:p>
        </p:txBody>
      </p:sp>
      <p:pic>
        <p:nvPicPr>
          <p:cNvPr id="5" name="Picture 9" descr="Venrock logo white 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233363"/>
            <a:ext cx="1333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5"/>
          <p:cNvSpPr>
            <a:spLocks noGrp="1"/>
          </p:cNvSpPr>
          <p:nvPr>
            <p:ph type="title"/>
          </p:nvPr>
        </p:nvSpPr>
        <p:spPr>
          <a:xfrm>
            <a:off x="384048" y="246888"/>
            <a:ext cx="8229600" cy="965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2AF6897F-8898-4875-BC58-E0D5244FF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1950E1-0B8B-489C-B62B-A60389A84189}" type="datetime1">
              <a:rPr lang="en-US"/>
              <a:pPr>
                <a:defRPr/>
              </a:pPr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E535D8D-7D02-4C02-A4FE-4283B7385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5"/>
          <p:cNvSpPr txBox="1">
            <a:spLocks/>
          </p:cNvSpPr>
          <p:nvPr userDrawn="1"/>
        </p:nvSpPr>
        <p:spPr>
          <a:xfrm>
            <a:off x="457200" y="88900"/>
            <a:ext cx="8229600" cy="965200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smtClean="0">
                <a:solidFill>
                  <a:schemeClr val="bg1"/>
                </a:solidFill>
                <a:latin typeface="Georgia" charset="0"/>
                <a:cs typeface="Georgia" charset="0"/>
              </a:rPr>
              <a:t>Click to edit Master title style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50" r:id="rId2"/>
    <p:sldLayoutId id="2147484651" r:id="rId3"/>
    <p:sldLayoutId id="2147484652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730" y="2914360"/>
            <a:ext cx="4045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  <a:latin typeface="Arial"/>
                <a:cs typeface="Arial"/>
              </a:rPr>
              <a:t> Great </a:t>
            </a:r>
            <a:r>
              <a:rPr lang="en-US" sz="6000" dirty="0">
                <a:solidFill>
                  <a:schemeClr val="accent6"/>
                </a:solidFill>
                <a:latin typeface="Arial"/>
                <a:cs typeface="Arial"/>
              </a:rPr>
              <a:t>VC</a:t>
            </a:r>
            <a:r>
              <a:rPr lang="en-US" sz="6000" dirty="0" smtClean="0">
                <a:solidFill>
                  <a:schemeClr val="accent6"/>
                </a:solidFill>
                <a:latin typeface="Arial"/>
                <a:cs typeface="Arial"/>
              </a:rPr>
              <a:t>?</a:t>
            </a:r>
            <a:endParaRPr lang="en-US" sz="60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65803" y="1964668"/>
            <a:ext cx="311941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Don Quixote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DonQ_no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56" y="1098994"/>
            <a:ext cx="4609496" cy="56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2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Focus Evolution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166537" y="2353654"/>
            <a:ext cx="13141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26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141741" y="3475451"/>
            <a:ext cx="14275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96%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41742" y="5307867"/>
            <a:ext cx="148665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65%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304" y="1524069"/>
            <a:ext cx="32022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pperplate Gothic Light"/>
                <a:cs typeface="Copperplate Gothic Light"/>
              </a:rPr>
              <a:t>1998 - 2002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pperplate Gothic Light"/>
              <a:cs typeface="Copperplate Gothic Ligh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825529" y="2089165"/>
            <a:ext cx="251460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2469" y="1528789"/>
            <a:ext cx="3401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pperplate Gothic Light"/>
                <a:cs typeface="Copperplate Gothic Light"/>
              </a:rPr>
              <a:t>2008 - Today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pperplate Gothic Light"/>
              <a:cs typeface="Copperplate Gothic Light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551003" y="2210691"/>
            <a:ext cx="13141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+mj-ea"/>
                <a:cs typeface="Arial"/>
              </a:rPr>
              <a:t>20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570505" y="3332488"/>
            <a:ext cx="14275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+mj-ea"/>
                <a:cs typeface="Arial"/>
              </a:rPr>
              <a:t>60%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11442" y="5164904"/>
            <a:ext cx="148665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+mj-ea"/>
                <a:cs typeface="Arial"/>
              </a:rPr>
              <a:t>20%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729835" y="2793661"/>
            <a:ext cx="997726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34572" y="3914926"/>
            <a:ext cx="997726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34573" y="5761580"/>
            <a:ext cx="997726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2201" y="5732689"/>
            <a:ext cx="77246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65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41692" y="3875455"/>
            <a:ext cx="77246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20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6939" y="2759436"/>
            <a:ext cx="77246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57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11898" y="2079114"/>
            <a:ext cx="251460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9631" y="2392084"/>
            <a:ext cx="3202235" cy="52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Investments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24368" y="3513285"/>
            <a:ext cx="3202235" cy="52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Early Stage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9632" y="5356347"/>
            <a:ext cx="3202235" cy="52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Therapeutics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6364" y="4391881"/>
            <a:ext cx="1946554" cy="6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Biotech/Devices</a:t>
            </a:r>
          </a:p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Health 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95477" y="4391286"/>
            <a:ext cx="1946554" cy="6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Early</a:t>
            </a:r>
          </a:p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Late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5432" y="4390691"/>
            <a:ext cx="1946554" cy="6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Late</a:t>
            </a:r>
          </a:p>
          <a:p>
            <a:pPr algn="ctr">
              <a:lnSpc>
                <a:spcPct val="110000"/>
              </a:lnSpc>
            </a:pP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Early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478842" y="4788741"/>
            <a:ext cx="7315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E5DA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861838" y="4788146"/>
            <a:ext cx="72739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039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Georgia"/>
            <a:ea typeface="+mj-ea"/>
            <a:cs typeface="Georgi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28568</TotalTime>
  <Words>345</Words>
  <Application>Microsoft Macintosh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Don Quixote</vt:lpstr>
      <vt:lpstr>Healthcare Focus Evolution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Yvonne Lao</dc:creator>
  <cp:lastModifiedBy>Nicole Pack</cp:lastModifiedBy>
  <cp:revision>2108</cp:revision>
  <cp:lastPrinted>2013-06-11T21:47:47Z</cp:lastPrinted>
  <dcterms:created xsi:type="dcterms:W3CDTF">2011-05-17T19:30:01Z</dcterms:created>
  <dcterms:modified xsi:type="dcterms:W3CDTF">2013-06-27T21:23:53Z</dcterms:modified>
</cp:coreProperties>
</file>