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  <p:embeddedFont>
      <p:font typeface="PT Mono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TMon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fe9878f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4fe9878f7b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dcbf7a1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0dcbf7a1e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dcbf7a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50dcbf7a1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0dcbf7a1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0dcbf7a1e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dcbf7a1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0dcbf7a1e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dcbf7a1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0dcbf7a1e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0dcbf7a1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50dcbf7a1e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dcbf7a1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0dcbf7a1e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dcbf7a1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50dcbf7a1e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0dcbf7a1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50dcbf7a1e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0dcbf7a1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50dcbf7a1e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fe9878f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4fe9878f7b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cbbf090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4cbbf090c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dcbf7a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0dcbf7a1e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dcbf7a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0dcbf7a1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dcbf7a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50dcbf7a1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cbbf09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4cbbf090c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dcbf7a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0dcbf7a1e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0dcbf7a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0dcbf7a1e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лист">
  <p:cSld name="Титульный лист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ul_001.jp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401053" y="2286008"/>
            <a:ext cx="8424895" cy="3318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  <a:defRPr b="1" i="0" sz="7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191689" y="6142307"/>
            <a:ext cx="2634258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C1010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745934" y="1653722"/>
            <a:ext cx="208001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506"/>
              </a:spcBef>
              <a:spcAft>
                <a:spcPts val="0"/>
              </a:spcAft>
              <a:buClr>
                <a:schemeClr val="lt1"/>
              </a:buClr>
              <a:buSzPts val="2531"/>
              <a:buFont typeface="Arial"/>
              <a:buNone/>
              <a:defRPr b="0" i="0" sz="2531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рминология">
  <p:cSld name="Терминологи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одзаголовок и текст">
  <p:cSld name="Заголовок, подзаголовок и текст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2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03" name="Google Shape;10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2" type="body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12" name="Google Shape;11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>
            <p:ph idx="2" type="pic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текст и картинка">
  <p:cSld name="Заголовок, текст и картинка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4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20" name="Google Shape;12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>
            <p:ph idx="2" type="pic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люсы и минусы">
  <p:cSld name="Плюсы и минусы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5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30" name="Google Shape;13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0020D"/>
              </a:buClr>
              <a:buSzPts val="2200"/>
              <a:buFont typeface="Merriweather Sans"/>
              <a:buChar char="+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0020D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5" name="Google Shape;135;p15"/>
          <p:cNvCxnSpPr/>
          <p:nvPr/>
        </p:nvCxnSpPr>
        <p:spPr>
          <a:xfrm>
            <a:off x="4324117" y="1596571"/>
            <a:ext cx="0" cy="4533463"/>
          </a:xfrm>
          <a:prstGeom prst="straightConnector1">
            <a:avLst/>
          </a:prstGeom>
          <a:noFill/>
          <a:ln cap="flat" cmpd="sng" w="19050">
            <a:solidFill>
              <a:srgbClr val="C002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вертикальных объекта">
  <p:cSld name="Два вертикальных объекта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6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41" name="Google Shape;14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2" type="body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>
  <p:cSld name="Пустой слайд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47" name="Google Shape;14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06593" y="209073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мятка к шаблону">
  <p:cSld name="Памятка к шаблону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625972" y="1593014"/>
            <a:ext cx="33509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вашем распоряжении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есть следующие слайды:</a:t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Титульный слайд</a:t>
            </a:r>
            <a:endParaRPr/>
          </a:p>
          <a:p>
            <a:pPr indent="-342891" lvl="0" marL="342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Терминология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Цитата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подзаголовок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текст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Два вертикальных объекта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Только заголовок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Пустой слайд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Контакты</a:t>
            </a:r>
            <a:endParaRPr/>
          </a:p>
          <a:p>
            <a:pPr indent="-234940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" name="Google Shape;23;p3"/>
          <p:cNvCxnSpPr/>
          <p:nvPr/>
        </p:nvCxnSpPr>
        <p:spPr>
          <a:xfrm>
            <a:off x="4721809" y="1638555"/>
            <a:ext cx="0" cy="4796078"/>
          </a:xfrm>
          <a:prstGeom prst="straightConnector1">
            <a:avLst/>
          </a:prstGeom>
          <a:noFill/>
          <a:ln cap="flat" cmpd="sng" w="19050">
            <a:solidFill>
              <a:srgbClr val="C002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"/>
          <p:cNvSpPr txBox="1"/>
          <p:nvPr/>
        </p:nvSpPr>
        <p:spPr>
          <a:xfrm>
            <a:off x="6454588" y="284448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4867097" y="1593014"/>
            <a:ext cx="35101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акцентов в коде и тексте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слайдах в настройках цвета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 вас есть готовая палитра:</a:t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27" name="Google Shape;27;p3"/>
            <p:cNvSpPr/>
            <p:nvPr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rgbClr val="C002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3"/>
          <p:cNvSpPr txBox="1"/>
          <p:nvPr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Используйте готовый набор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иконок</a:t>
            </a: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 элементов для создания ориентиров на слайде: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одержание">
  <p:cSld name="Содержание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41509" y="236938"/>
            <a:ext cx="1164362" cy="11643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/>
        </p:nvSpPr>
        <p:spPr>
          <a:xfrm>
            <a:off x="5452222" y="442503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4400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0" sz="34400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587540" y="2198644"/>
            <a:ext cx="7024688" cy="19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0020D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135135" y="468133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b="0" i="0" sz="14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059543" y="258971"/>
            <a:ext cx="6747329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20D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чего нужен код/формула?</a:t>
            </a:r>
            <a:b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Укажите назначение</a:t>
            </a:r>
            <a:endParaRPr b="1" sz="2812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11.png" id="61" name="Google Shape;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16" y="374922"/>
            <a:ext cx="691853" cy="63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омашнее задание">
  <p:cSld name="Домашнее задание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66" name="Google Shape;6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217354" y="465988"/>
            <a:ext cx="4099199" cy="48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20D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 №</a:t>
            </a:r>
            <a:endParaRPr b="1" sz="2812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C0020D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7"/>
          <p:cNvSpPr/>
          <p:nvPr/>
        </p:nvSpPr>
        <p:spPr>
          <a:xfrm>
            <a:off x="611460" y="5001268"/>
            <a:ext cx="1954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Срок сдачи</a:t>
            </a:r>
            <a:endParaRPr sz="1400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1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инал">
  <p:cSld name="Финал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ul_001.jpg"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/>
          <p:nvPr/>
        </p:nvSpPr>
        <p:spPr>
          <a:xfrm>
            <a:off x="0" y="4922750"/>
            <a:ext cx="9144000" cy="20362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2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8"/>
          <p:cNvSpPr txBox="1"/>
          <p:nvPr/>
        </p:nvSpPr>
        <p:spPr>
          <a:xfrm>
            <a:off x="2298459" y="2598372"/>
            <a:ext cx="6654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Спасибо</a:t>
            </a: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за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внимание!</a:t>
            </a:r>
            <a:endParaRPr b="1"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текст">
  <p:cSld name="Заголовок и текст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90" name="Google Shape;9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lastic.co/downloads/elasticsearch" TargetMode="External"/><Relationship Id="rId4" Type="http://schemas.openxmlformats.org/officeDocument/2006/relationships/hyperlink" Target="http://localhost:9200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lasticsearch-py.readthedocs.io/en/master/api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401053" y="2286008"/>
            <a:ext cx="8424895" cy="3318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</a:pPr>
            <a:r>
              <a:rPr lang="ru-RU"/>
              <a:t>Поисковые движки.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</a:pPr>
            <a:r>
              <a:rPr lang="ru-RU"/>
              <a:t>Elasticsearch</a:t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2428124" y="6142300"/>
            <a:ext cx="6397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400"/>
              <a:buFont typeface="Arial"/>
              <a:buNone/>
            </a:pPr>
            <a:r>
              <a:rPr lang="ru-RU"/>
              <a:t>Найдется всё или хотя бы что-то</a:t>
            </a:r>
            <a:endParaRPr b="0" i="0" sz="2400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6745934" y="1653722"/>
            <a:ext cx="208001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31"/>
              <a:buFont typeface="Arial"/>
              <a:buNone/>
            </a:pPr>
            <a:r>
              <a:rPr lang="ru-RU"/>
              <a:t>Лекция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Установка Elasticsearch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Prerequisites</a:t>
            </a: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иметь установленную Java &gt;= version 7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hlink"/>
                </a:solidFill>
                <a:latin typeface="PT Mono"/>
                <a:ea typeface="PT Mono"/>
                <a:cs typeface="PT Mono"/>
                <a:sym typeface="PT Mono"/>
                <a:hlinkClick r:id="rId3"/>
              </a:rPr>
              <a:t>https://www.elastic.co/downloads/elasticsearch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bin/elasticsearch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hlink"/>
                </a:solidFill>
                <a:latin typeface="PT Mono"/>
                <a:ea typeface="PT Mono"/>
                <a:cs typeface="PT Mono"/>
                <a:sym typeface="PT Mono"/>
                <a:hlinkClick r:id="rId4"/>
              </a:rPr>
              <a:t>http://localhost:9200/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pip install elasticsearch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Mappings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PUT my_index 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"mappings": 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"_doc": { 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"properties": { 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"title":    { "type": "text"  }, 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"name":     { "type": "text"  }, 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"age":      { "type": "integer" },  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"created":  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"type":   "date", 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"format": "strict_date_optional_time||epoch_millis"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Создание и заполнение индекса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55325" y="1582450"/>
            <a:ext cx="7783800" cy="490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PUT http://localhost:9200/blogs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{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"settings" : {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"index" : {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"number_of_shards" : 5, "number_of_replicas" : 3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POST http://localhost:9200/blogs/_bulk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{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"index":{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"_index":"blogs", "_type":"post", "_id":"10"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{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"title":"Test1", "description":"First test description"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Получение результатов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GET http://localhost:9200/schools/school/1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GET</a:t>
            </a: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http://localhost:9200/index1,index2,index3/_search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"query" : 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"match" : { "title": "test" 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GET http://localhost:9200/_search?q=name:central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Синтаксис запросов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+ signifies AND operation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| signifies OR operation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- negates a single token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" wraps a number of tokens to signify a phrase for searching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* at the end of a term signifies a prefix query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( and ) signify precedence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~N after a word signifies edit distance (fuzziness)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~N after a phrase signifies slop amount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Внедряем в приложение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355325" y="1582450"/>
            <a:ext cx="7783800" cy="508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# читаем описание клиента Elasticsearch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hlink"/>
                </a:solidFill>
                <a:latin typeface="PT Mono"/>
                <a:ea typeface="PT Mono"/>
                <a:cs typeface="PT Mono"/>
                <a:sym typeface="PT Mono"/>
                <a:hlinkClick r:id="rId3"/>
              </a:rPr>
              <a:t>https://elasticsearch-py.readthedocs.io/en/master/api.html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Внедряем в приложение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33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355325" y="1582450"/>
            <a:ext cx="7783800" cy="508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from elasticsearch import Elasticsearch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es = Elasticsearch('http://localhost:9200')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def index_instance(obj, index=’index’, doc_type=’default’):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es.index(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index=index,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doc_type=default,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body=serialize_indexable(obj)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)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def search_in_index(text, index=’index’, doc_type=’default’):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	es.search(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index=index,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doc_type=doc_type,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body={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'query': {'match': {'text': text}}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)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Внедряем в приложение. Вариант 1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34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355325" y="1582450"/>
            <a:ext cx="8409600" cy="508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class Interval(db.Model):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id = Column(Integer, primary_key=True)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start = Column(Integer, nullable=False)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end = Column(Integer, nullable=False)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@hybrid_property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def length(self):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return self.end - self.start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@hybrid_method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def contains(self, point):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return (self.start &lt;= point) &amp; (point &lt;= self.end)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Внедряем в приложение. Вариант 2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p35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355325" y="1582450"/>
            <a:ext cx="8409600" cy="508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flask import current_app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def add_to_index(index, model, doc_type):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payload = {}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for field in model.__searchable__: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payload[field] = getattr(model, field)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es.index(index=index, doc_type=doc_type, body=payload)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def query_index(index, 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doc_type,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query, page, per_page):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search = es.search(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index=index, doc_type=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doc_type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,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body={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'query': {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'multi_match': {'query': query, 'fields': ['*']}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},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'from': (page - 1) * per_page, 'size': per_page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ids = [int(hit['_id']) for hit in search['hits']['hits']]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return ids, search['hits']['total']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Миксин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355325" y="1582450"/>
            <a:ext cx="8409600" cy="508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app.search import add_to_index, remove_from_index, query_index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SearchableMixin(object):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@classmethod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search(cls, expression, page, per_page):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ids, total = query_index(cls.__tablename__, expression, page, per_page)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if total == 0: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return cls.query.filter_by(id=0), 0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when = []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for i in range(len(ids)):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when.append((ids[i], i))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return cls.query.filter(cls.id.in_(ids)).order_by(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db.case(when, value=cls.id)), total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@classmethod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before_commit(cls, session):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session._changes = {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'add': list(session.new),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'update': list(session.dirty),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'delete': list(session.deleted)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Поисковые платформы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50" y="1603858"/>
            <a:ext cx="38100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775" y="3162733"/>
            <a:ext cx="42576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75" y="4313775"/>
            <a:ext cx="4213496" cy="22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6250" y="4663183"/>
            <a:ext cx="38862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Миксин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355325" y="1582450"/>
            <a:ext cx="8409600" cy="508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#class SearchableMixin(object):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@classmethod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after_commit(cls, session):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for obj in session._changes['add']: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if isinstance(obj, SearchableMixin):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    add_to_index(obj.__tablename__, obj)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for obj in session._changes['update']: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if isinstance(obj, SearchableMixin):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    add_to_index(obj.__tablename__, obj)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for obj in session._changes['delete']: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if isinstance(obj, SearchableMixin):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    remove_from_index(obj.__tablename__, obj)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session._changes = None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@classmethod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reindex(cls):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for obj in cls.query: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add_to_index(cls.__tablename__, obj)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db.event.listen(db.session, 'before_commit', SearchableMixin.before_commit)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db.event.listen(db.session, 'after_commit', SearchableMixin.after_commit)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Домашнее задание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611461" y="1582445"/>
            <a:ext cx="75276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Написать функцию, которая будет считать расстояние Левенштейна между двумя словами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Развернуть и наполнить тестовыми данными Elasticsearch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Реализовать поиск по пользователям, чатам и сообщениям (прикрутить к фронтенду)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Elasticsearch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Open source (1185 контрибьюторов)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Масштабируемость и отказоустойчивость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Удобный API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Гибкие настройки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Динамический маппинг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Геопоиск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CJK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Много незнакомых слов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Морфорлогия</a:t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Стемминг</a:t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Нечеткий поиск</a:t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Лемматизация</a:t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N-грамма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Elasticsearch концепты сверху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Нода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Кластер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Шард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Реплика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Elasticsearch концепты внутри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Индекс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Тип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Документ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Поле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Отображение (mapping)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Query DSL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Анализаторы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Цель - из входной фразы получить список токенов, которые максимально отражают ее суть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85132"/>
            <a:ext cx="9144000" cy="48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Пример анализатора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PUT /your-index/_settings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"index": 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"analysis": 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"analyzer": 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"customHTMLSnowball": 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"type": "custom",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"char_filter": [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  "html_strip"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],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"tokenizer": "standard",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"filter": [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  "lowercase",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  "stop",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  "snowball"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]  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}}}}}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Расстояние Левенштейна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55325" y="1582450"/>
            <a:ext cx="7783800" cy="503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(редакционное расстояние, дистанция редактирования) — минимальное количество операций вставки одного символа, удаления одного символа и замены одного символа на другой, необходимых для превращения одной строки в другую.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Цены операций могут зависеть от вида операции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w(a, b) — цена замены символа a на символ b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w(ε, b) — цена вставки символа b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w(a, ε) — цена удаления символа a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Частный случай задачи - Расстояние Левенштейна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w(a, а) = 0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w(a, b) = 1 при a≠b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w(ε, b) = 1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w(a, ε) = 1</a:t>
            </a:r>
            <a:endParaRPr sz="1800"/>
          </a:p>
        </p:txBody>
      </p:sp>
      <p:sp>
        <p:nvSpPr>
          <p:cNvPr id="216" name="Google Shape;216;p26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