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PT Mono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TMon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36c719e2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436c719e21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36c719e2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436c719e21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36c719e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36c719e2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36c719e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436c719e21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36c719e2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436c719e21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36c719e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436c719e21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36c719e2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436c719e21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36c719e2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436c719e21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36c719e2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436c719e21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36c719e2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436c719e21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fe9878f7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4fe9878f7b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36c719e2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436c719e21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fe9878f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4fe9878f7b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fe9878f7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4fe9878f7b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fe9878f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4fe9878f7b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fe9878f7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4fe9878f7b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fe9878f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fe9878f7b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e9878f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4fe9878f7b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66970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43669704f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669704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43669704f3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3669704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43669704f3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6c719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36c719e2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36c719e2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436c719e21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лист">
  <p:cSld name="Титульный лист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ul_001.jp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401053" y="2286008"/>
            <a:ext cx="8424895" cy="3318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  <a:defRPr b="1" i="0" sz="7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191689" y="6142307"/>
            <a:ext cx="2634258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C1010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745934" y="1653722"/>
            <a:ext cx="208001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506"/>
              </a:spcBef>
              <a:spcAft>
                <a:spcPts val="0"/>
              </a:spcAft>
              <a:buClr>
                <a:schemeClr val="lt1"/>
              </a:buClr>
              <a:buSzPts val="2531"/>
              <a:buFont typeface="Arial"/>
              <a:buNone/>
              <a:defRPr b="0" i="0" sz="2531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рминология">
  <p:cSld name="Терминологи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96" name="Google Shape;9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611462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подзаголовок и текст">
  <p:cSld name="Заголовок, подзаголовок и текст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2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03" name="Google Shape;10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611460" y="2543455"/>
            <a:ext cx="7527727" cy="361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2" type="body"/>
          </p:nvPr>
        </p:nvSpPr>
        <p:spPr>
          <a:xfrm>
            <a:off x="611460" y="1582017"/>
            <a:ext cx="7527727" cy="78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картинка">
  <p:cSld name="Заголовок и картинка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3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12" name="Google Shape;11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>
            <p:ph idx="2" type="pic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, текст и картинка">
  <p:cSld name="Заголовок, текст и картинка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4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20" name="Google Shape;12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>
            <p:ph idx="2" type="pic"/>
          </p:nvPr>
        </p:nvSpPr>
        <p:spPr>
          <a:xfrm>
            <a:off x="4862077" y="1790707"/>
            <a:ext cx="3447973" cy="4362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647699" y="1808263"/>
            <a:ext cx="4047957" cy="434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люсы и минусы">
  <p:cSld name="Плюсы и минусы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15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30" name="Google Shape;13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611461" y="1596531"/>
            <a:ext cx="3207516" cy="453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0020D"/>
              </a:buClr>
              <a:buSzPts val="2200"/>
              <a:buFont typeface="Merriweather Sans"/>
              <a:buChar char="+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2" type="body"/>
          </p:nvPr>
        </p:nvSpPr>
        <p:spPr>
          <a:xfrm>
            <a:off x="4931671" y="1596531"/>
            <a:ext cx="3207516" cy="4533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0020D"/>
              </a:buClr>
              <a:buSzPts val="2200"/>
              <a:buFont typeface="Merriweather Sans"/>
              <a:buChar char="-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5" name="Google Shape;135;p15"/>
          <p:cNvCxnSpPr/>
          <p:nvPr/>
        </p:nvCxnSpPr>
        <p:spPr>
          <a:xfrm>
            <a:off x="4324117" y="1596571"/>
            <a:ext cx="0" cy="4533463"/>
          </a:xfrm>
          <a:prstGeom prst="straightConnector1">
            <a:avLst/>
          </a:prstGeom>
          <a:noFill/>
          <a:ln cap="flat" cmpd="sng" w="19050">
            <a:solidFill>
              <a:srgbClr val="C002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вертикальных объекта">
  <p:cSld name="Два вертикальных объекта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16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41" name="Google Shape;14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625975" y="1596958"/>
            <a:ext cx="3646174" cy="449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2" type="body"/>
          </p:nvPr>
        </p:nvSpPr>
        <p:spPr>
          <a:xfrm>
            <a:off x="4554397" y="1596958"/>
            <a:ext cx="3646174" cy="449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>
  <p:cSld name="Пустой слайд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147" name="Google Shape;14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06593" y="209073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мятка к шаблону">
  <p:cSld name="Памятка к шаблону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625972" y="1593014"/>
            <a:ext cx="33509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вашем распоряжении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есть следующие слайды:</a:t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656772" y="2297117"/>
            <a:ext cx="4321627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Титульный слайд</a:t>
            </a:r>
            <a:endParaRPr/>
          </a:p>
          <a:p>
            <a:pPr indent="-342891" lvl="0" marL="34289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Содержание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Терминология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Цитата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подзаголовок и текст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Заголовок, текст и картинка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Два вертикальных объекта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Только заголовок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Пустой слайд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</a:t>
            </a:r>
            <a:endParaRPr/>
          </a:p>
          <a:p>
            <a:pPr indent="-342891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b="0" lang="ru-RU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Контакты</a:t>
            </a:r>
            <a:endParaRPr/>
          </a:p>
          <a:p>
            <a:pPr indent="-234940" lvl="0" marL="34289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b="0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" name="Google Shape;23;p3"/>
          <p:cNvCxnSpPr/>
          <p:nvPr/>
        </p:nvCxnSpPr>
        <p:spPr>
          <a:xfrm>
            <a:off x="4721809" y="1638555"/>
            <a:ext cx="0" cy="4796078"/>
          </a:xfrm>
          <a:prstGeom prst="straightConnector1">
            <a:avLst/>
          </a:prstGeom>
          <a:noFill/>
          <a:ln cap="flat" cmpd="sng" w="19050">
            <a:solidFill>
              <a:srgbClr val="C002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"/>
          <p:cNvSpPr txBox="1"/>
          <p:nvPr/>
        </p:nvSpPr>
        <p:spPr>
          <a:xfrm>
            <a:off x="6454588" y="284448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4867097" y="1593014"/>
            <a:ext cx="35101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акцентов в коде и тексте </a:t>
            </a:r>
            <a:b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слайдах в настройках цвета </a:t>
            </a:r>
            <a:b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 вас есть готовая палитра:</a:t>
            </a:r>
            <a:endParaRPr b="1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4978398" y="2598057"/>
            <a:ext cx="3377415" cy="420914"/>
            <a:chOff x="4978399" y="2598057"/>
            <a:chExt cx="2562184" cy="319315"/>
          </a:xfrm>
        </p:grpSpPr>
        <p:sp>
          <p:nvSpPr>
            <p:cNvPr id="27" name="Google Shape;27;p3"/>
            <p:cNvSpPr/>
            <p:nvPr/>
          </p:nvSpPr>
          <p:spPr>
            <a:xfrm>
              <a:off x="4978399" y="2598057"/>
              <a:ext cx="319315" cy="319315"/>
            </a:xfrm>
            <a:prstGeom prst="rect">
              <a:avLst/>
            </a:prstGeom>
            <a:solidFill>
              <a:srgbClr val="C002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427201" y="2598057"/>
              <a:ext cx="319315" cy="319315"/>
            </a:xfrm>
            <a:prstGeom prst="rect">
              <a:avLst/>
            </a:prstGeom>
            <a:solidFill>
              <a:srgbClr val="3185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876003" y="2598057"/>
              <a:ext cx="319315" cy="3193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324805" y="2598057"/>
              <a:ext cx="319315" cy="319315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772466" y="2598057"/>
              <a:ext cx="319315" cy="31931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221268" y="2598057"/>
              <a:ext cx="319315" cy="31931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3"/>
          <p:cNvSpPr txBox="1"/>
          <p:nvPr/>
        </p:nvSpPr>
        <p:spPr>
          <a:xfrm>
            <a:off x="4867097" y="3300262"/>
            <a:ext cx="370315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Используйте готовый набор </a:t>
            </a:r>
            <a:r>
              <a:rPr b="1" i="0" lang="ru-RU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иконок</a:t>
            </a:r>
            <a:r>
              <a:rPr b="1" lang="ru-RU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и элементов для создания ориентиров на слайде: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одержание">
  <p:cSld name="Содержание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11461" y="1582445"/>
            <a:ext cx="7527726" cy="460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1950" lvl="0" marL="4572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41509" y="236938"/>
            <a:ext cx="1164362" cy="11643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/>
        </p:nvSpPr>
        <p:spPr>
          <a:xfrm>
            <a:off x="5452222" y="442503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122957" y="310015"/>
            <a:ext cx="1710763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4400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0" sz="34400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1587540" y="2198644"/>
            <a:ext cx="7024688" cy="19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0020D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3331196" y="4647767"/>
            <a:ext cx="4978854" cy="621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од">
  <p:cSld name="Код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/>
        </p:nvSpPr>
        <p:spPr>
          <a:xfrm>
            <a:off x="3526409" y="391510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6465084" y="516416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4135135" y="4681336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647699" y="2267101"/>
            <a:ext cx="7662351" cy="3955911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47699" y="1474442"/>
            <a:ext cx="7662351" cy="61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895040" y="2409371"/>
            <a:ext cx="7261989" cy="3686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  <a:defRPr b="0" i="0" sz="1400" u="none" cap="none" strike="noStrike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059543" y="258971"/>
            <a:ext cx="6747329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20D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чего нужен код/формула?</a:t>
            </a:r>
            <a:b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Укажите назначение</a:t>
            </a:r>
            <a:endParaRPr b="1" sz="2812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11.png" id="61" name="Google Shape;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16" y="374922"/>
            <a:ext cx="691853" cy="63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омашнее задание">
  <p:cSld name="Домашнее задание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66" name="Google Shape;6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217354" y="465988"/>
            <a:ext cx="4099199" cy="48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20D"/>
              </a:buClr>
              <a:buSzPts val="2812"/>
              <a:buFont typeface="Helvetica Neue"/>
              <a:buNone/>
            </a:pPr>
            <a:r>
              <a:rPr b="1" lang="ru-RU" sz="2812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Домашнее задание №</a:t>
            </a:r>
            <a:endParaRPr b="1" sz="2812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4131177" y="427624"/>
            <a:ext cx="140602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C0020D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2" type="body"/>
          </p:nvPr>
        </p:nvSpPr>
        <p:spPr>
          <a:xfrm>
            <a:off x="611460" y="1582444"/>
            <a:ext cx="7527727" cy="3221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7"/>
          <p:cNvSpPr/>
          <p:nvPr/>
        </p:nvSpPr>
        <p:spPr>
          <a:xfrm>
            <a:off x="611460" y="5001268"/>
            <a:ext cx="19549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C0020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Срок сдачи</a:t>
            </a:r>
            <a:endParaRPr sz="1400">
              <a:solidFill>
                <a:srgbClr val="C002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611460" y="5449050"/>
            <a:ext cx="3397791" cy="519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1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Финал">
  <p:cSld name="Финал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ul_001.jpg"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/>
          <p:nvPr/>
        </p:nvSpPr>
        <p:spPr>
          <a:xfrm>
            <a:off x="0" y="4922750"/>
            <a:ext cx="9144000" cy="20362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2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1639484" y="5122769"/>
            <a:ext cx="5865033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2" type="body"/>
          </p:nvPr>
        </p:nvSpPr>
        <p:spPr>
          <a:xfrm>
            <a:off x="1639484" y="5740358"/>
            <a:ext cx="5865033" cy="99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8"/>
          <p:cNvSpPr txBox="1"/>
          <p:nvPr/>
        </p:nvSpPr>
        <p:spPr>
          <a:xfrm>
            <a:off x="2298459" y="2598372"/>
            <a:ext cx="6654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Спасибо</a:t>
            </a: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за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внимание!</a:t>
            </a:r>
            <a:endParaRPr b="1"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>
  <p:cSld name="Только заголовок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83" name="Google Shape;8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текст">
  <p:cSld name="Заголовок и текст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  <a:defRPr b="1" i="0" sz="2812" u="none" cap="none" strike="noStrike">
                <a:solidFill>
                  <a:srgbClr val="C1010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11460" y="1582444"/>
            <a:ext cx="7527727" cy="4600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/>
          <p:nvPr/>
        </p:nvSpPr>
        <p:spPr>
          <a:xfrm rot="3544514">
            <a:off x="8537472" y="6349893"/>
            <a:ext cx="437058" cy="437058"/>
          </a:xfrm>
          <a:prstGeom prst="ellipse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-53472" y="1243264"/>
            <a:ext cx="8234947" cy="187158"/>
          </a:xfrm>
          <a:prstGeom prst="rect">
            <a:avLst/>
          </a:prstGeom>
          <a:solidFill>
            <a:srgbClr val="C101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logo.png" id="90" name="Google Shape;9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53420" y="859841"/>
            <a:ext cx="899278" cy="8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401053" y="2286008"/>
            <a:ext cx="8424895" cy="3318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</a:pPr>
            <a:r>
              <a:rPr lang="ru-RU"/>
              <a:t>Тестирование Web-приложений</a:t>
            </a:r>
            <a:endParaRPr b="1" i="0" sz="7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2428124" y="6142300"/>
            <a:ext cx="6397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400"/>
              <a:buFont typeface="Arial"/>
              <a:buNone/>
            </a:pPr>
            <a:r>
              <a:rPr lang="ru-RU"/>
              <a:t>Something that is untested is broken.</a:t>
            </a:r>
            <a:endParaRPr b="0" i="0" sz="2400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18"/>
          <p:cNvSpPr txBox="1"/>
          <p:nvPr>
            <p:ph idx="2" type="body"/>
          </p:nvPr>
        </p:nvSpPr>
        <p:spPr>
          <a:xfrm>
            <a:off x="6745934" y="1653722"/>
            <a:ext cx="2080012" cy="476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31"/>
              <a:buFont typeface="Arial"/>
              <a:buNone/>
            </a:pPr>
            <a:r>
              <a:rPr lang="ru-RU"/>
              <a:t>Лекция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pytest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611450" y="1582450"/>
            <a:ext cx="7527600" cy="211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TestClass(object):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test_one(self):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x = "this"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assert 'h' in x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test_two(self):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x = "hello"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assert hasattr(x, 'check')</a:t>
            </a:r>
            <a:endParaRPr sz="1200"/>
          </a:p>
        </p:txBody>
      </p:sp>
      <p:sp>
        <p:nvSpPr>
          <p:cNvPr id="231" name="Google Shape;231;p27"/>
          <p:cNvSpPr txBox="1"/>
          <p:nvPr/>
        </p:nvSpPr>
        <p:spPr>
          <a:xfrm>
            <a:off x="611450" y="3957100"/>
            <a:ext cx="7527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PT Mono"/>
                <a:ea typeface="PT Mono"/>
                <a:cs typeface="PT Mono"/>
                <a:sym typeface="PT Mono"/>
              </a:rPr>
              <a:t>Запуск</a:t>
            </a:r>
            <a:endParaRPr b="1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pytest &lt;file&gt;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611450" y="5851925"/>
            <a:ext cx="7527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</a:rPr>
              <a:t>https://docs.pytest.org/en/latest/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hypothesis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611450" y="1582450"/>
            <a:ext cx="7527600" cy="160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from hypothesis import given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from hypothesis.strategies import text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@given(text())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def test_decode_inverts_encode(s):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assert decode(encode(s)) == s</a:t>
            </a:r>
            <a:endParaRPr sz="1200"/>
          </a:p>
        </p:txBody>
      </p:sp>
      <p:sp>
        <p:nvSpPr>
          <p:cNvPr id="240" name="Google Shape;240;p28"/>
          <p:cNvSpPr txBox="1"/>
          <p:nvPr/>
        </p:nvSpPr>
        <p:spPr>
          <a:xfrm>
            <a:off x="617900" y="5626175"/>
            <a:ext cx="75147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https://hypothesis.readthedocs.io/en/latest/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unittest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611461" y="1582445"/>
            <a:ext cx="75276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PT Mono"/>
                <a:ea typeface="PT Mono"/>
                <a:cs typeface="PT Mono"/>
                <a:sym typeface="PT Mono"/>
              </a:rPr>
              <a:t>import app</a:t>
            </a:r>
            <a:endParaRPr sz="2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2400">
                <a:latin typeface="PT Mono"/>
                <a:ea typeface="PT Mono"/>
                <a:cs typeface="PT Mono"/>
                <a:sym typeface="PT Mono"/>
              </a:rPr>
              <a:t>client = app.test_client()</a:t>
            </a:r>
            <a:endParaRPr sz="2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Тестовый http-клиент. Имитирует работу браузера, может отправлять http-запросы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Запрашивает относительный путь, например /login/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Тестирование в Django. unittest</a:t>
            </a:r>
            <a:endParaRPr/>
          </a:p>
        </p:txBody>
      </p: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940950" y="1472850"/>
            <a:ext cx="7262100" cy="527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import json</a:t>
            </a:r>
            <a:br>
              <a:rPr lang="ru-RU" sz="11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import unittest</a:t>
            </a:r>
            <a:br>
              <a:rPr lang="ru-RU" sz="11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from app import app</a:t>
            </a:r>
            <a:br>
              <a:rPr lang="ru-RU" sz="11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1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from video.models import Category</a:t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t/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class VideoAPITest(unittest.TestCase):</a:t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t/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    def setUp(self):</a:t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        app.config['TESTING'] = True</a:t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        self.client = app.test_client()</a:t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        self.category = Category(name='</a:t>
            </a:r>
            <a:r>
              <a:rPr lang="ru-RU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test category</a:t>
            </a: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')</a:t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        self.response_map = </a:t>
            </a:r>
            <a:r>
              <a:rPr lang="ru-RU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{</a:t>
            </a:r>
            <a:br>
              <a:rPr lang="ru-RU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</a:br>
            <a:r>
              <a:rPr lang="ru-RU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'name': 'test category',</a:t>
            </a:r>
            <a:br>
              <a:rPr lang="ru-RU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</a:br>
            <a:r>
              <a:rPr lang="ru-RU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'video_count': 0</a:t>
            </a:r>
            <a:br>
              <a:rPr lang="ru-RU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</a:br>
            <a:r>
              <a:rPr lang="ru-RU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}</a:t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t/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    def test_category_values(self):</a:t>
            </a:r>
            <a:br>
              <a:rPr lang="ru-RU" sz="11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        response = self.client.get('/api/video_category/')</a:t>
            </a:r>
            <a:br>
              <a:rPr lang="ru-RU" sz="11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        content = json.loads(response.data)</a:t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        self.assertEqual(content[‘data’][‘category’][‘title’], ‘test_category’)</a:t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t/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    def tearDown(self):</a:t>
            </a:r>
            <a:endParaRPr sz="11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100">
                <a:latin typeface="PT Mono"/>
                <a:ea typeface="PT Mono"/>
                <a:cs typeface="PT Mono"/>
                <a:sym typeface="PT Mono"/>
              </a:rPr>
              <a:t>        print (‘I’m done’)</a:t>
            </a:r>
            <a:endParaRPr sz="11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unittest. </a:t>
            </a:r>
            <a:r>
              <a:rPr lang="ru-RU"/>
              <a:t>Расширенный набор проверок assert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940940" y="1995146"/>
            <a:ext cx="7262100" cy="368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38" lvl="0" marL="450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assertEqual(a, b)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61938" lvl="0" marL="450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assertNotEqual(a, b)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61938" lvl="0" marL="450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assertTrue(x)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61938" lvl="0" marL="450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assertFalse(x)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61938" lvl="0" marL="450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assertIs(a, b)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61938" lvl="0" marL="450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assertIsNot(a, b)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61938" lvl="0" marL="450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assertIsNone(x)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61938" lvl="0" marL="450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assertIn(a, b)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61938" lvl="0" marL="450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assertIsInstance(a, b)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61938" lvl="0" marL="450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assertLessEqual(a, b)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61938" lvl="0" marL="450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assertListEqual(a, b)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-361938" lvl="0" marL="45083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assertDictEqual(a, b)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88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lang="ru-RU" sz="1800">
                <a:latin typeface="PT Mono"/>
                <a:ea typeface="PT Mono"/>
                <a:cs typeface="PT Mono"/>
                <a:sym typeface="PT Mono"/>
              </a:rPr>
              <a:t>assertRaises(exc, fun, *args, **kwds)</a:t>
            </a:r>
            <a:endParaRPr sz="1800">
              <a:latin typeface="PT Mono"/>
              <a:ea typeface="PT Mono"/>
              <a:cs typeface="PT Mono"/>
              <a:sym typeface="PT Mono"/>
            </a:endParaRPr>
          </a:p>
          <a:p>
            <a:pPr indent="0" lvl="0" marL="88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t/>
            </a:r>
            <a:endParaRPr sz="18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mock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611450" y="1582446"/>
            <a:ext cx="75276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Mock - подменяет объекты (функции, классы) на так называемые mock-объекты, заглушки.</a:t>
            </a:r>
            <a:br>
              <a:rPr lang="ru-RU"/>
            </a:b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611450" y="2635150"/>
            <a:ext cx="7834500" cy="189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class TestUserSubscription(TestCase): 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    @patch('users.views.get_subscription_status')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        def test_subscription(self, get_subscription_status_mock):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            get_subscription_status_mock.return_value = True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        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            ...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        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mock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611450" y="1582446"/>
            <a:ext cx="75276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Атрибуты объекта Mock с информацией о вызовах</a:t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611450" y="2163300"/>
            <a:ext cx="78345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called — вызывался ли объект вообще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call_count — количество вызовов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call_args — аргументы последнего вызова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call_args_list — список всех аргументов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method_calls — аргументы обращений к вложенным методам и атрибутам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mock_calls — то же самое, но в целом и для самого объекта, и для вложенных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# пример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self.assertEqual(</a:t>
            </a:r>
            <a:r>
              <a:rPr lang="ru-RU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get_subscription_status_mock.call_count, 1)</a:t>
            </a:r>
            <a:endParaRPr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factory_boy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611450" y="1582451"/>
            <a:ext cx="75276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Библиотека factory_boy служит для генерации тестовых объектов (в т.ч. связанных) по заданным параметрам.</a:t>
            </a:r>
            <a:endParaRPr/>
          </a:p>
        </p:txBody>
      </p:sp>
      <p:sp>
        <p:nvSpPr>
          <p:cNvPr id="287" name="Google Shape;287;p34"/>
          <p:cNvSpPr txBox="1"/>
          <p:nvPr/>
        </p:nvSpPr>
        <p:spPr>
          <a:xfrm>
            <a:off x="611450" y="2307150"/>
            <a:ext cx="8283300" cy="212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# объявляем фабрику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class RandomUserFactory(factory.Factory):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    class Meta: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        model = models.User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    first_name = factory.Faker('first_name')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    last_name = factory.Faker('last_name')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    email = factory.Sequence(lambda n: 'person{0}@example.com'.format(n))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611450" y="4637200"/>
            <a:ext cx="7731000" cy="201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# Returns a User instance that's not saved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user = </a:t>
            </a:r>
            <a:r>
              <a:rPr lang="ru-RU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RandomUserFactory</a:t>
            </a:r>
            <a:r>
              <a:rPr lang="ru-RU">
                <a:latin typeface="PT Mono"/>
                <a:ea typeface="PT Mono"/>
                <a:cs typeface="PT Mono"/>
                <a:sym typeface="PT Mono"/>
              </a:rPr>
              <a:t>.build()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# Returns a saved User instance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user = </a:t>
            </a:r>
            <a:r>
              <a:rPr lang="ru-RU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RandomUserFactory</a:t>
            </a:r>
            <a:r>
              <a:rPr lang="ru-RU">
                <a:latin typeface="PT Mono"/>
                <a:ea typeface="PT Mono"/>
                <a:cs typeface="PT Mono"/>
                <a:sym typeface="PT Mono"/>
              </a:rPr>
              <a:t>.create()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# Returns a stub object (just a bunch of attributes)</a:t>
            </a:r>
            <a:br>
              <a:rPr lang="ru-RU">
                <a:latin typeface="PT Mono"/>
                <a:ea typeface="PT Mono"/>
                <a:cs typeface="PT Mono"/>
                <a:sym typeface="PT Mono"/>
              </a:rPr>
            </a:br>
            <a:r>
              <a:rPr lang="ru-RU">
                <a:latin typeface="PT Mono"/>
                <a:ea typeface="PT Mono"/>
                <a:cs typeface="PT Mono"/>
                <a:sym typeface="PT Mono"/>
              </a:rPr>
              <a:t>obj = </a:t>
            </a:r>
            <a:r>
              <a:rPr lang="ru-RU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RandomUserFactory</a:t>
            </a:r>
            <a:r>
              <a:rPr lang="ru-RU">
                <a:latin typeface="PT Mono"/>
                <a:ea typeface="PT Mono"/>
                <a:cs typeface="PT Mono"/>
                <a:sym typeface="PT Mono"/>
              </a:rPr>
              <a:t>.stub()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users = </a:t>
            </a:r>
            <a:r>
              <a:rPr lang="ru-RU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RandomUserFactory</a:t>
            </a:r>
            <a:r>
              <a:rPr lang="ru-RU">
                <a:latin typeface="PT Mono"/>
                <a:ea typeface="PT Mono"/>
                <a:cs typeface="PT Mono"/>
                <a:sym typeface="PT Mono"/>
              </a:rPr>
              <a:t>.build_batch(10, first_name="Joe")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Запуск тестов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35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611450" y="1582470"/>
            <a:ext cx="7527600" cy="255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найти и выполнить все тесты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python -m unittest discover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тесты нескольких модулей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python -m unittest test_module1 test_module2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тестирование одного кейса - набора тестов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python -m unittest tests.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SomeTestCase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тестирование одного метода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python -m unittest tests.SomeTestCase.test_some_method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Оптимизация. Тестовое окружение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6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611450" y="1582470"/>
            <a:ext cx="7527600" cy="255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настроить verbose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python -m unittest --verbose tests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запустить тесты для быстрого обнаружения ошибок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python -m unittest --failfast tests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не запускать миграции при каждом запуске тестов (для Django)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./manage.py test --keepdb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# распараллелить запуск на несколько БД (для Django)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./manage.py test --parallel=2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658550" y="4245975"/>
            <a:ext cx="74334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Можно и</a:t>
            </a:r>
            <a:r>
              <a:rPr lang="ru-RU">
                <a:latin typeface="Helvetica Neue"/>
                <a:ea typeface="Helvetica Neue"/>
                <a:cs typeface="Helvetica Neue"/>
                <a:sym typeface="Helvetica Neue"/>
              </a:rPr>
              <a:t>спользовать легковесную БД при тестировании (если возможно), переопределив настройки в конфиге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292147" y="258971"/>
            <a:ext cx="7514725" cy="86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Виды тестирования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64880" y="6385029"/>
            <a:ext cx="3804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Unit-тестирование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Функциональное тестирование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Интеграционное тестирование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Нагрузочное тестирование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Client side (selenium)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Server side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Оптимизация. Тестовое окружение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37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611450" y="1582478"/>
            <a:ext cx="7527600" cy="4138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Config(object):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DEBUG = False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TESTING = False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DATABASE_URI = 'sqlite:///:memory:'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ProductionConfig(Config):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DATABASE_URI = 'mysql://user@localhost/foo'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DevelopmentConfig(Config):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DEBUG = True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TestingConfig(Config):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TESTING = True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app.config.from_object('configmodule.ProductionConfig')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Фикстуры (для ORM)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Google Shape;316;p38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611450" y="1582478"/>
            <a:ext cx="7527600" cy="402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[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{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"model": "myapp.person",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"pk": 1,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"fields": {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"first_name": "John",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"last_name": "Lennon"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}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},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{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"model": "myapp.person",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"pk": 2,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"fields": {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"first_name": "Paul",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"last_name": "McCartney"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}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}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]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freezegun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611450" y="1582478"/>
            <a:ext cx="7527600" cy="402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from freezegun import freeze_time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from datetime import datetime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import unittest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class TestWithDatetime(unittest.TestCase):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setUp(self):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self.dt = datetime(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year=2018, month=8, day=1, hour=12, minute=00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test_something(self):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meeding_id = 1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data = {‘data’: ‘some_data’}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with freeze_time(self.dt):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update_meeting(meeting_id, data)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Почувствуй себя интерпретатором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4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40"/>
          <p:cNvSpPr txBox="1"/>
          <p:nvPr>
            <p:ph idx="1" type="body"/>
          </p:nvPr>
        </p:nvSpPr>
        <p:spPr>
          <a:xfrm>
            <a:off x="611450" y="1582478"/>
            <a:ext cx="7527600" cy="402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@mock.patch("confroom.notification_helpers.send_templated_email")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@mock.patch("confroom.notification_helpers.send_sms")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def test_create(self, send_email_mock, 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send_sms_mock</a:t>
            </a: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"""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дано: 2 пользователя, у обоих стоит уведомления по смс,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у одного стоит уведомлять по email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"""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self.create_meeting()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self.assertEqual(send_sms_mock.call_count, 2)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self.assertEqual(send_email_mock.call_count, 1)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Почувствуй себя интерпретатором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p4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p41"/>
          <p:cNvSpPr txBox="1"/>
          <p:nvPr>
            <p:ph idx="1" type="body"/>
          </p:nvPr>
        </p:nvSpPr>
        <p:spPr>
          <a:xfrm>
            <a:off x="611450" y="1582478"/>
            <a:ext cx="7527600" cy="402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def test_error1(self):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with self.assertRaises(SyntaxError):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int(b)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test_error2(self):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with self.assertRaises(TypeError):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int('b')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def test_error3(self):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with self.assertRaises(KeyError):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        {}['key']</a:t>
            </a:r>
            <a:endParaRPr sz="1400"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Домашнее задание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4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42"/>
          <p:cNvSpPr txBox="1"/>
          <p:nvPr>
            <p:ph idx="1" type="body"/>
          </p:nvPr>
        </p:nvSpPr>
        <p:spPr>
          <a:xfrm>
            <a:off x="611461" y="1582445"/>
            <a:ext cx="75276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Написать selenium тест (найти элемент + клик на элемент)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Использовать mock-объект при тестировании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Использовать тестовую базу данных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Написать утилиту для сравнения json-объектов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800"/>
              <a:t>Узнать степень покрытия тестами с помощью библиотеки coverage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Виды тестирования. Selenium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55325" y="1582450"/>
            <a:ext cx="7783800" cy="4351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class SeleniumTests(SeleniumTestCase):</a:t>
            </a:r>
            <a:endParaRPr sz="13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def test_main(self):</a:t>
            </a:r>
            <a:endParaRPr sz="13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    self.webdriver.find_element_by_xpath('//a[@href="/blog/"]').click()</a:t>
            </a:r>
            <a:endParaRPr sz="13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    elem = self.webdriver.find_element_by_id('blog-create-blog-button')</a:t>
            </a:r>
            <a:endParaRPr sz="13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    assert elem is not None</a:t>
            </a:r>
            <a:br>
              <a:rPr lang="ru-RU" sz="13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3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    elem = self.webdriver.find_element_by_class_name('blog-post-button')</a:t>
            </a:r>
            <a:br>
              <a:rPr lang="ru-RU" sz="13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    assert elem is not None</a:t>
            </a:r>
            <a:br>
              <a:rPr lang="ru-RU" sz="13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3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    self.webdriver.find_element_by_link_text('Тренинги').click()</a:t>
            </a:r>
            <a:br>
              <a:rPr lang="ru-RU" sz="1300">
                <a:latin typeface="PT Mono"/>
                <a:ea typeface="PT Mono"/>
                <a:cs typeface="PT Mono"/>
                <a:sym typeface="PT Mono"/>
              </a:rPr>
            </a:br>
            <a:br>
              <a:rPr lang="ru-RU" sz="13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    elem = self.webdriver.find_element_by_link_text('Тренеры')</a:t>
            </a:r>
            <a:br>
              <a:rPr lang="ru-RU" sz="13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    assert elem is not None</a:t>
            </a:r>
            <a:endParaRPr sz="1300"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3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    # Создаем запись</a:t>
            </a:r>
            <a:br>
              <a:rPr lang="ru-RU" sz="13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    self.webdriver.find_element_by_id(u'blog-entry-add').click()</a:t>
            </a:r>
            <a:br>
              <a:rPr lang="ru-RU" sz="13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    self.webdriver.find_element_by_name('title').send_keys('Hello')</a:t>
            </a:r>
            <a:br>
              <a:rPr lang="ru-RU" sz="13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300">
                <a:latin typeface="PT Mono"/>
                <a:ea typeface="PT Mono"/>
                <a:cs typeface="PT Mono"/>
                <a:sym typeface="PT Mono"/>
              </a:rPr>
              <a:t>        self.webdriver.find_element_by_id('blog-post_button').click()</a:t>
            </a:r>
            <a:endParaRPr sz="130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55250" y="5855725"/>
            <a:ext cx="7783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PT Mono"/>
                <a:ea typeface="PT Mono"/>
                <a:cs typeface="PT Mono"/>
                <a:sym typeface="PT Mono"/>
              </a:rPr>
              <a:t>XPath (XML Path Language) — язык запросов к элементам XML-документа.</a:t>
            </a:r>
            <a:br>
              <a:rPr b="1" lang="ru-RU">
                <a:latin typeface="PT Mono"/>
                <a:ea typeface="PT Mono"/>
                <a:cs typeface="PT Mono"/>
                <a:sym typeface="PT Mono"/>
              </a:rPr>
            </a:b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Виды тестирования. TDD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611450" y="1582450"/>
            <a:ext cx="7527600" cy="4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/>
              <a:t>TDD - test driven development</a:t>
            </a:r>
            <a:r>
              <a:rPr lang="ru-RU" sz="1800"/>
              <a:t> - техника разработки ПО, основывается на повторении коротких циклов разработки: пишется тест, покрывающий желаемое изменение, затем пишется код, который позволит пройти тест, и под конец проводится рефакторинг нового кода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Цели тестирования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611461" y="1582445"/>
            <a:ext cx="75276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Проверка правильности реализации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Проверка обработки внештатных ситуаций и граничных условий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Минимизация последствий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Цели тестирования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00" y="1718446"/>
            <a:ext cx="47625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292150" y="258975"/>
            <a:ext cx="7991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Степень покрытия тестами (test coverage)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2748778" y="2149625"/>
            <a:ext cx="53808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Лендинговая страница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Web-приложение с бизнес-логикой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Фреймворки и библиотеки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695300" y="2149625"/>
            <a:ext cx="475200" cy="46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1304275" y="2149625"/>
            <a:ext cx="475200" cy="46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1913250" y="2149625"/>
            <a:ext cx="475200" cy="46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695300" y="2767925"/>
            <a:ext cx="475200" cy="46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1304275" y="2767925"/>
            <a:ext cx="475200" cy="46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1913250" y="2767925"/>
            <a:ext cx="475200" cy="46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695300" y="3386225"/>
            <a:ext cx="475200" cy="46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304275" y="3386225"/>
            <a:ext cx="475200" cy="46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1913250" y="3386225"/>
            <a:ext cx="475200" cy="465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695300" y="4622825"/>
            <a:ext cx="77505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coverage</a:t>
            </a:r>
            <a:r>
              <a:rPr lang="ru-RU"/>
              <a:t> - библиотека для проверки покрытия тестами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pip install coverage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coverage run tests.py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coverage report -m</a:t>
            </a:r>
            <a:endParaRPr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coverage html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Инструменты для тестирования в Python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611461" y="1582445"/>
            <a:ext cx="75276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doctest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pytest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hypothesis</a:t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-RU"/>
              <a:t>unittest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292147" y="258971"/>
            <a:ext cx="7514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1010D"/>
              </a:buClr>
              <a:buSzPts val="2812"/>
              <a:buFont typeface="Helvetica Neue"/>
              <a:buNone/>
            </a:pPr>
            <a:r>
              <a:rPr lang="ru-RU"/>
              <a:t>doctest</a:t>
            </a:r>
            <a:endParaRPr b="1" i="0" sz="2812" u="none" cap="none" strike="noStrike">
              <a:solidFill>
                <a:srgbClr val="C1010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564880" y="6385029"/>
            <a:ext cx="3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611450" y="1582449"/>
            <a:ext cx="7527600" cy="4009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'''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Module showing how doctests can be included with source code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Each '&gt;&gt;&gt;' line is run as if in a python shell, and counts as a test.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The next line, if not '&gt;&gt;&gt;' is the expected output of the previous line.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If anything doesn't match exactly (including trailing spaces), the test fails.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'''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def multiply(a, b):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"""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&gt;&gt;&gt; multiply(4, 3)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12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&gt;&gt;&gt; multiply('a', 3)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'aaa'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"""</a:t>
            </a:r>
            <a:br>
              <a:rPr lang="ru-RU" sz="1400">
                <a:latin typeface="PT Mono"/>
                <a:ea typeface="PT Mono"/>
                <a:cs typeface="PT Mono"/>
                <a:sym typeface="PT Mono"/>
              </a:rPr>
            </a:br>
            <a:r>
              <a:rPr lang="ru-RU" sz="1400">
                <a:latin typeface="PT Mono"/>
                <a:ea typeface="PT Mono"/>
                <a:cs typeface="PT Mono"/>
                <a:sym typeface="PT Mono"/>
              </a:rPr>
              <a:t>    return a * b</a:t>
            </a:r>
            <a:br>
              <a:rPr lang="ru-RU" sz="1200"/>
            </a:br>
            <a:endParaRPr sz="1200"/>
          </a:p>
        </p:txBody>
      </p:sp>
      <p:sp>
        <p:nvSpPr>
          <p:cNvPr id="222" name="Google Shape;222;p26"/>
          <p:cNvSpPr txBox="1"/>
          <p:nvPr/>
        </p:nvSpPr>
        <p:spPr>
          <a:xfrm>
            <a:off x="611450" y="5592250"/>
            <a:ext cx="7527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PT Mono"/>
                <a:ea typeface="PT Mono"/>
                <a:cs typeface="PT Mono"/>
                <a:sym typeface="PT Mono"/>
              </a:rPr>
              <a:t>Запуск</a:t>
            </a:r>
            <a:endParaRPr b="1"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PT Mono"/>
                <a:ea typeface="PT Mono"/>
                <a:cs typeface="PT Mono"/>
                <a:sym typeface="PT Mono"/>
              </a:rPr>
              <a:t>python -m doctest &lt;file&gt;</a:t>
            </a:r>
            <a:endParaRPr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611450" y="6242050"/>
            <a:ext cx="7272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https://docs.python.org/2/library/doctest.html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