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Olegreg762/group_project_1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95807" y="-44922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Journey on Price Correlation of Bitcoin</a:t>
            </a:r>
          </a:p>
        </p:txBody>
      </p:sp>
      <p:grpSp>
        <p:nvGrpSpPr>
          <p:cNvPr id="112" name="Btc_price.png"/>
          <p:cNvGrpSpPr/>
          <p:nvPr/>
        </p:nvGrpSpPr>
        <p:grpSpPr>
          <a:xfrm>
            <a:off x="1308100" y="1383592"/>
            <a:ext cx="6532803" cy="3512958"/>
            <a:chOff x="0" y="0"/>
            <a:chExt cx="6532802" cy="3512956"/>
          </a:xfrm>
        </p:grpSpPr>
        <p:pic>
          <p:nvPicPr>
            <p:cNvPr id="111" name="Btc_price.png" descr="Btc_pric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3200" y="215900"/>
              <a:ext cx="6126404" cy="308115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0" name="Btc_price.png" descr="Btc_price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532803" cy="351295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2"/>
      <p:bldP build="whole" bldLvl="1" animBg="1" rev="0" advAuto="0" spid="10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95;p20"/>
          <p:cNvSpPr txBox="1"/>
          <p:nvPr>
            <p:ph type="body" sz="quarter" idx="1"/>
          </p:nvPr>
        </p:nvSpPr>
        <p:spPr>
          <a:xfrm>
            <a:off x="311699" y="301575"/>
            <a:ext cx="8520602" cy="546101"/>
          </a:xfrm>
          <a:prstGeom prst="rect">
            <a:avLst/>
          </a:prstGeom>
        </p:spPr>
        <p:txBody>
          <a:bodyPr/>
          <a:lstStyle>
            <a:lvl1pPr marL="0" indent="0" algn="ctr" defTabSz="557784">
              <a:lnSpc>
                <a:spcPct val="100000"/>
              </a:lnSpc>
              <a:buClrTx/>
              <a:buSzTx/>
              <a:buFontTx/>
              <a:buNone/>
              <a:defRPr sz="2562">
                <a:solidFill>
                  <a:srgbClr val="000000"/>
                </a:solidFill>
              </a:defRPr>
            </a:lvl1pPr>
          </a:lstStyle>
          <a:p>
            <a:pPr/>
            <a:r>
              <a:t>Google Search Trends Overlayed Bitcoin Price</a:t>
            </a:r>
          </a:p>
        </p:txBody>
      </p:sp>
      <p:pic>
        <p:nvPicPr>
          <p:cNvPr id="148" name="BTC_price_search.png" descr="BTC_price_search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565" y="1066800"/>
            <a:ext cx="8940801" cy="396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2"/>
      <p:bldP build="whole" bldLvl="1" animBg="1" rev="0" advAuto="0" spid="14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108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earch_2020-03-09_2020-03-19.png" descr="Search_2020-03-09_2020-03-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957" y="1008563"/>
            <a:ext cx="8250086" cy="3811629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Google Shape;95;p20"/>
          <p:cNvSpPr txBox="1"/>
          <p:nvPr>
            <p:ph type="body" sz="quarter" idx="1"/>
          </p:nvPr>
        </p:nvSpPr>
        <p:spPr>
          <a:xfrm>
            <a:off x="311699" y="301575"/>
            <a:ext cx="8520602" cy="546101"/>
          </a:xfrm>
          <a:prstGeom prst="rect">
            <a:avLst/>
          </a:prstGeom>
        </p:spPr>
        <p:txBody>
          <a:bodyPr/>
          <a:lstStyle>
            <a:lvl1pPr marL="0" indent="0" algn="ctr" defTabSz="557784">
              <a:lnSpc>
                <a:spcPct val="100000"/>
              </a:lnSpc>
              <a:buClrTx/>
              <a:buSzTx/>
              <a:buFontTx/>
              <a:buNone/>
              <a:defRPr sz="2562">
                <a:solidFill>
                  <a:srgbClr val="000000"/>
                </a:solidFill>
              </a:defRPr>
            </a:lvl1pPr>
          </a:lstStyle>
          <a:p>
            <a:pPr/>
            <a:r>
              <a:t>Google Search 2020-03-09 To 2020-03-19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  <p:bldP build="whole" bldLvl="1" animBg="1" rev="0" advAuto="0" spid="150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earch_2021-02-05_2021-02-15.png" descr="Search_2021-02-05_2021-02-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252" y="1012303"/>
            <a:ext cx="8217496" cy="3770529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95;p20"/>
          <p:cNvSpPr txBox="1"/>
          <p:nvPr>
            <p:ph type="body" sz="quarter" idx="1"/>
          </p:nvPr>
        </p:nvSpPr>
        <p:spPr>
          <a:xfrm>
            <a:off x="311699" y="301575"/>
            <a:ext cx="8520602" cy="546101"/>
          </a:xfrm>
          <a:prstGeom prst="rect">
            <a:avLst/>
          </a:prstGeom>
        </p:spPr>
        <p:txBody>
          <a:bodyPr/>
          <a:lstStyle>
            <a:lvl1pPr marL="0" indent="0" algn="ctr" defTabSz="557784">
              <a:lnSpc>
                <a:spcPct val="100000"/>
              </a:lnSpc>
              <a:buClrTx/>
              <a:buSzTx/>
              <a:buFontTx/>
              <a:buNone/>
              <a:defRPr sz="2562">
                <a:solidFill>
                  <a:srgbClr val="000000"/>
                </a:solidFill>
              </a:defRPr>
            </a:lvl1pPr>
          </a:lstStyle>
          <a:p>
            <a:pPr/>
            <a:r>
              <a:t>Google Search 2021-02-05 To 2021-02-15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doors dir="ver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2"/>
      <p:bldP build="whole" bldLvl="1" animBg="1" rev="0" advAuto="0" spid="15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earch_2021-05-10_2021-05-18.png" descr="Search_2021-05-10_2021-05-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597" y="949499"/>
            <a:ext cx="8362806" cy="383720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95;p20"/>
          <p:cNvSpPr txBox="1"/>
          <p:nvPr>
            <p:ph type="body" sz="quarter" idx="1"/>
          </p:nvPr>
        </p:nvSpPr>
        <p:spPr>
          <a:xfrm>
            <a:off x="311699" y="301575"/>
            <a:ext cx="8520602" cy="546101"/>
          </a:xfrm>
          <a:prstGeom prst="rect">
            <a:avLst/>
          </a:prstGeom>
        </p:spPr>
        <p:txBody>
          <a:bodyPr/>
          <a:lstStyle>
            <a:lvl1pPr marL="0" indent="0" algn="ctr" defTabSz="557784">
              <a:lnSpc>
                <a:spcPct val="100000"/>
              </a:lnSpc>
              <a:buClrTx/>
              <a:buSzTx/>
              <a:buFontTx/>
              <a:buNone/>
              <a:defRPr sz="2562">
                <a:solidFill>
                  <a:srgbClr val="000000"/>
                </a:solidFill>
              </a:defRPr>
            </a:lvl1pPr>
          </a:lstStyle>
          <a:p>
            <a:pPr/>
            <a:r>
              <a:t>Google Search 2021-05-10 To 2021-05-18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2"/>
      <p:bldP build="whole" bldLvl="1" animBg="1" rev="0" advAuto="0" spid="15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earch_2021-05-17_2021-05-24.png" descr="Search_2021-05-17_2021-05-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478" y="961212"/>
            <a:ext cx="8165044" cy="374646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Google Shape;95;p20"/>
          <p:cNvSpPr txBox="1"/>
          <p:nvPr>
            <p:ph type="body" sz="quarter" idx="1"/>
          </p:nvPr>
        </p:nvSpPr>
        <p:spPr>
          <a:xfrm>
            <a:off x="311699" y="301575"/>
            <a:ext cx="8520602" cy="546101"/>
          </a:xfrm>
          <a:prstGeom prst="rect">
            <a:avLst/>
          </a:prstGeom>
        </p:spPr>
        <p:txBody>
          <a:bodyPr/>
          <a:lstStyle>
            <a:lvl1pPr marL="0" indent="0" algn="ctr" defTabSz="557784">
              <a:lnSpc>
                <a:spcPct val="100000"/>
              </a:lnSpc>
              <a:buClrTx/>
              <a:buSzTx/>
              <a:buFontTx/>
              <a:buNone/>
              <a:defRPr sz="2562">
                <a:solidFill>
                  <a:srgbClr val="000000"/>
                </a:solidFill>
              </a:defRPr>
            </a:lvl1pPr>
          </a:lstStyle>
          <a:p>
            <a:pPr/>
            <a:r>
              <a:t>Google Search 2021-05-17 To 2021-05-24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2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2"/>
      <p:bldP build="whole" bldLvl="1" animBg="1" rev="0" advAuto="0" spid="16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108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earch_2021-12-02_2021-12-14.png" descr="Search_2021-12-02_2021-12-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229" y="1042145"/>
            <a:ext cx="8161542" cy="374485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Google Shape;95;p20"/>
          <p:cNvSpPr txBox="1"/>
          <p:nvPr>
            <p:ph type="body" sz="quarter" idx="1"/>
          </p:nvPr>
        </p:nvSpPr>
        <p:spPr>
          <a:xfrm>
            <a:off x="311699" y="301575"/>
            <a:ext cx="8520602" cy="546101"/>
          </a:xfrm>
          <a:prstGeom prst="rect">
            <a:avLst/>
          </a:prstGeom>
        </p:spPr>
        <p:txBody>
          <a:bodyPr/>
          <a:lstStyle>
            <a:lvl1pPr marL="0" indent="0" algn="ctr" defTabSz="557784">
              <a:lnSpc>
                <a:spcPct val="100000"/>
              </a:lnSpc>
              <a:buClrTx/>
              <a:buSzTx/>
              <a:buFontTx/>
              <a:buNone/>
              <a:defRPr sz="2562">
                <a:solidFill>
                  <a:srgbClr val="000000"/>
                </a:solidFill>
              </a:defRPr>
            </a:lvl1pPr>
          </a:lstStyle>
          <a:p>
            <a:pPr/>
            <a:r>
              <a:t>Google Search 2021-12-02 To 2021-12-14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2"/>
      <p:bldP build="whole" bldLvl="1" animBg="1" rev="0" advAuto="0" spid="16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earch_2022-06-10_2022-06-19.png" descr="Search_2022-06-10_2022-06-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430" y="1026066"/>
            <a:ext cx="7811140" cy="358407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Google Shape;95;p20"/>
          <p:cNvSpPr txBox="1"/>
          <p:nvPr>
            <p:ph type="body" sz="quarter" idx="1"/>
          </p:nvPr>
        </p:nvSpPr>
        <p:spPr>
          <a:xfrm>
            <a:off x="311699" y="301575"/>
            <a:ext cx="8520602" cy="546101"/>
          </a:xfrm>
          <a:prstGeom prst="rect">
            <a:avLst/>
          </a:prstGeom>
        </p:spPr>
        <p:txBody>
          <a:bodyPr/>
          <a:lstStyle>
            <a:lvl1pPr marL="0" indent="0" algn="ctr" defTabSz="557784">
              <a:lnSpc>
                <a:spcPct val="100000"/>
              </a:lnSpc>
              <a:buClrTx/>
              <a:buSzTx/>
              <a:buFontTx/>
              <a:buNone/>
              <a:defRPr sz="2562">
                <a:solidFill>
                  <a:srgbClr val="000000"/>
                </a:solidFill>
              </a:defRPr>
            </a:lvl1pPr>
          </a:lstStyle>
          <a:p>
            <a:pPr/>
            <a:r>
              <a:t>Google Search 2022-06-10 To 2022-06-19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  <p:bldP build="whole" bldLvl="1" animBg="1" rev="0" advAuto="0" spid="165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95;p20"/>
          <p:cNvSpPr txBox="1"/>
          <p:nvPr>
            <p:ph type="body" sz="quarter" idx="1"/>
          </p:nvPr>
        </p:nvSpPr>
        <p:spPr>
          <a:xfrm>
            <a:off x="311699" y="301575"/>
            <a:ext cx="8520602" cy="546101"/>
          </a:xfrm>
          <a:prstGeom prst="rect">
            <a:avLst/>
          </a:prstGeom>
        </p:spPr>
        <p:txBody>
          <a:bodyPr/>
          <a:lstStyle>
            <a:lvl1pPr marL="0" indent="0" algn="ctr" defTabSz="557784">
              <a:lnSpc>
                <a:spcPct val="100000"/>
              </a:lnSpc>
              <a:buClrTx/>
              <a:buSzTx/>
              <a:buFontTx/>
              <a:buNone/>
              <a:defRPr sz="2562">
                <a:solidFill>
                  <a:srgbClr val="000000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69" name="Only with in the past couple years has a correlation between stocks and Bitcoin begun to be seen"/>
          <p:cNvSpPr txBox="1"/>
          <p:nvPr/>
        </p:nvSpPr>
        <p:spPr>
          <a:xfrm>
            <a:off x="317500" y="1346200"/>
            <a:ext cx="8520601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365760" indent="-274320" defTabSz="73152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  <a:defRPr sz="144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Only with in the past couple years has a correlation between stocks and Bitcoin begun to be seen</a:t>
            </a:r>
          </a:p>
        </p:txBody>
      </p:sp>
      <p:sp>
        <p:nvSpPr>
          <p:cNvPr id="170" name="2021 brought an increase in institutional investment and VC firm investment could be the cause."/>
          <p:cNvSpPr txBox="1"/>
          <p:nvPr/>
        </p:nvSpPr>
        <p:spPr>
          <a:xfrm>
            <a:off x="311699" y="1719523"/>
            <a:ext cx="86103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374904" indent="-281177" defTabSz="749808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  <a:defRPr sz="1476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2021 brought an increase in institutional investment and VC firm investment could be the cause.</a:t>
            </a:r>
          </a:p>
        </p:txBody>
      </p:sp>
      <p:sp>
        <p:nvSpPr>
          <p:cNvPr id="171" name="Using the Pytrends Api we where able to see price movement around searches for Bitcoin."/>
          <p:cNvSpPr txBox="1"/>
          <p:nvPr/>
        </p:nvSpPr>
        <p:spPr>
          <a:xfrm>
            <a:off x="311699" y="2674159"/>
            <a:ext cx="852060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393192" indent="-294894" defTabSz="786384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500"/>
              <a:buFont typeface="Arial"/>
              <a:buChar char="●"/>
              <a:defRPr sz="1548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Using the Pytrends Api we where able to see price movement around searches for Bitcoin.</a:t>
            </a:r>
          </a:p>
        </p:txBody>
      </p:sp>
      <p:sp>
        <p:nvSpPr>
          <p:cNvPr id="172" name="The price movements and search trends can normally be traced back to major events."/>
          <p:cNvSpPr txBox="1"/>
          <p:nvPr/>
        </p:nvSpPr>
        <p:spPr>
          <a:xfrm>
            <a:off x="311699" y="2997066"/>
            <a:ext cx="8520602" cy="645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11479" indent="-308609" defTabSz="822959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600"/>
              <a:buFont typeface="Arial"/>
              <a:buChar char="●"/>
              <a:defRPr sz="1619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The price movements and search trends can normally be traced back to major events. </a:t>
            </a:r>
          </a:p>
        </p:txBody>
      </p:sp>
      <p:sp>
        <p:nvSpPr>
          <p:cNvPr id="173" name="Bitcoin’s correlations tend to move to different industries over time."/>
          <p:cNvSpPr txBox="1"/>
          <p:nvPr/>
        </p:nvSpPr>
        <p:spPr>
          <a:xfrm>
            <a:off x="311699" y="2412866"/>
            <a:ext cx="6261440" cy="645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384047" indent="-288035" defTabSz="768095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500"/>
              <a:buFont typeface="Arial"/>
              <a:buChar char="●"/>
              <a:defRPr sz="1512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Bitcoin’s correlations tend to move to different industries over time.</a:t>
            </a:r>
          </a:p>
        </p:txBody>
      </p:sp>
      <p:sp>
        <p:nvSpPr>
          <p:cNvPr id="174" name="In Oct 2014 there was some correlation with oil but diverged by Jun 2015"/>
          <p:cNvSpPr txBox="1"/>
          <p:nvPr/>
        </p:nvSpPr>
        <p:spPr>
          <a:xfrm>
            <a:off x="311699" y="2071021"/>
            <a:ext cx="7007317" cy="645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393192" indent="-294894" defTabSz="786384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500"/>
              <a:buFont typeface="Arial"/>
              <a:buChar char="●"/>
              <a:defRPr sz="1548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In Oct 2014 there was some correlation with oil but diverged by Jun 2015</a:t>
            </a:r>
          </a:p>
        </p:txBody>
      </p:sp>
      <p:sp>
        <p:nvSpPr>
          <p:cNvPr id="175" name="Google Shape;95;p20"/>
          <p:cNvSpPr txBox="1"/>
          <p:nvPr/>
        </p:nvSpPr>
        <p:spPr>
          <a:xfrm>
            <a:off x="311699" y="3628795"/>
            <a:ext cx="852060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 defTabSz="493776">
              <a:defRPr sz="2268"/>
            </a:pPr>
            <a:r>
              <a:t>Github repository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https://github.com/Olegreg762/group_project_1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9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1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Class="entr" nodeType="after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8" dur="4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3"/>
      <p:bldP build="whole" bldLvl="1" animBg="1" rev="0" advAuto="0" spid="173" grpId="5"/>
      <p:bldP build="whole" bldLvl="1" animBg="1" rev="0" advAuto="0" spid="172" grpId="7"/>
      <p:bldP build="whole" bldLvl="1" animBg="1" rev="0" advAuto="0" spid="169" grpId="2"/>
      <p:bldP build="whole" bldLvl="1" animBg="1" rev="0" advAuto="0" spid="171" grpId="6"/>
      <p:bldP build="whole" bldLvl="1" animBg="1" rev="0" advAuto="0" spid="175" grpId="8"/>
      <p:bldP build="whole" bldLvl="1" animBg="1" rev="0" advAuto="0" spid="168" grpId="1"/>
      <p:bldP build="whole" bldLvl="1" animBg="1" rev="0" advAuto="0" spid="174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108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5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Price Correlates </a:t>
            </a:r>
          </a:p>
        </p:txBody>
      </p:sp>
      <p:sp>
        <p:nvSpPr>
          <p:cNvPr id="115" name="Google Shape;66;p15"/>
          <p:cNvSpPr txBox="1"/>
          <p:nvPr>
            <p:ph type="body" sz="quarter" idx="1"/>
          </p:nvPr>
        </p:nvSpPr>
        <p:spPr>
          <a:xfrm>
            <a:off x="311699" y="1012775"/>
            <a:ext cx="4305301" cy="482601"/>
          </a:xfrm>
          <a:prstGeom prst="rect">
            <a:avLst/>
          </a:prstGeom>
        </p:spPr>
        <p:txBody>
          <a:bodyPr/>
          <a:lstStyle/>
          <a:p>
            <a:pPr/>
            <a:r>
              <a:t>Avocados</a:t>
            </a:r>
          </a:p>
        </p:txBody>
      </p:sp>
      <p:sp>
        <p:nvSpPr>
          <p:cNvPr id="116" name="iShares US Technology ETF (IYW)"/>
          <p:cNvSpPr txBox="1"/>
          <p:nvPr/>
        </p:nvSpPr>
        <p:spPr>
          <a:xfrm>
            <a:off x="317500" y="1270000"/>
            <a:ext cx="42291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iShares US Technology ETF (IYW) </a:t>
            </a:r>
          </a:p>
        </p:txBody>
      </p:sp>
      <p:sp>
        <p:nvSpPr>
          <p:cNvPr id="117" name="West Texas Intermediate (WTI Oil)"/>
          <p:cNvSpPr txBox="1"/>
          <p:nvPr/>
        </p:nvSpPr>
        <p:spPr>
          <a:xfrm>
            <a:off x="317500" y="1524000"/>
            <a:ext cx="41529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West Texas Intermediate (WTI Oil)</a:t>
            </a:r>
          </a:p>
        </p:txBody>
      </p:sp>
      <p:sp>
        <p:nvSpPr>
          <p:cNvPr id="118" name="S&amp;P 500 ETF (SPY)"/>
          <p:cNvSpPr txBox="1"/>
          <p:nvPr/>
        </p:nvSpPr>
        <p:spPr>
          <a:xfrm>
            <a:off x="317500" y="1765300"/>
            <a:ext cx="29083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S&amp;P 500 ETF (SPY)</a:t>
            </a:r>
          </a:p>
        </p:txBody>
      </p:sp>
      <p:sp>
        <p:nvSpPr>
          <p:cNvPr id="119" name="Gold"/>
          <p:cNvSpPr txBox="1"/>
          <p:nvPr/>
        </p:nvSpPr>
        <p:spPr>
          <a:xfrm>
            <a:off x="317500" y="2044700"/>
            <a:ext cx="4241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Gold</a:t>
            </a:r>
          </a:p>
        </p:txBody>
      </p:sp>
      <p:sp>
        <p:nvSpPr>
          <p:cNvPr id="120" name="Google Search Trends"/>
          <p:cNvSpPr txBox="1"/>
          <p:nvPr/>
        </p:nvSpPr>
        <p:spPr>
          <a:xfrm>
            <a:off x="324399" y="2320875"/>
            <a:ext cx="85206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Google Search Trends</a:t>
            </a:r>
          </a:p>
        </p:txBody>
      </p:sp>
      <p:pic>
        <p:nvPicPr>
          <p:cNvPr id="121" name="Avocado_plot.png" descr="Avocado_plot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0400" y="38100"/>
            <a:ext cx="4673600" cy="276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Avo_btc.png" descr="Avo_btc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7" y="2811191"/>
            <a:ext cx="9169401" cy="23677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8" dur="1500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nodeType="with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1" dur="1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Class="entr" nodeType="with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1500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Class="entr" nodeType="with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1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Class="entr" nodeType="withEffect" presetSubtype="1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10" presetID="1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10" presetID="1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9" grpId="6"/>
      <p:bldP build="whole" bldLvl="1" animBg="1" rev="0" advAuto="0" spid="122" grpId="8"/>
      <p:bldP build="whole" bldLvl="1" animBg="1" rev="0" advAuto="0" spid="121" grpId="9"/>
      <p:bldP build="whole" bldLvl="1" animBg="1" rev="0" advAuto="0" spid="114" grpId="1"/>
      <p:bldP build="p" bldLvl="5" animBg="1" rev="0" advAuto="0" spid="116" grpId="3"/>
      <p:bldP build="p" bldLvl="5" animBg="1" rev="0" advAuto="0" spid="117" grpId="4"/>
      <p:bldP build="p" bldLvl="5" animBg="1" rev="0" advAuto="0" spid="118" grpId="5"/>
      <p:bldP build="whole" bldLvl="1" animBg="1" rev="0" advAuto="0" spid="115" grpId="2"/>
      <p:bldP build="whole" bldLvl="1" animBg="1" rev="0" advAuto="0" spid="120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1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The Data Collection Process</a:t>
            </a:r>
          </a:p>
        </p:txBody>
      </p:sp>
      <p:sp>
        <p:nvSpPr>
          <p:cNvPr id="125" name="Google Shape;72;p16"/>
          <p:cNvSpPr txBox="1"/>
          <p:nvPr>
            <p:ph type="body" sz="quarter" idx="1"/>
          </p:nvPr>
        </p:nvSpPr>
        <p:spPr>
          <a:xfrm>
            <a:off x="311699" y="1139774"/>
            <a:ext cx="7917509" cy="622301"/>
          </a:xfrm>
          <a:prstGeom prst="rect">
            <a:avLst/>
          </a:prstGeom>
        </p:spPr>
        <p:txBody>
          <a:bodyPr/>
          <a:lstStyle>
            <a:lvl1pPr marL="429768" indent="-322325" defTabSz="859536">
              <a:buSzPts val="1600"/>
              <a:defRPr sz="1692"/>
            </a:lvl1pPr>
          </a:lstStyle>
          <a:p>
            <a:pPr/>
            <a:r>
              <a:t>Data collecting via Google Sheet with "Yhfinance" add-on, and Pytrends API</a:t>
            </a:r>
          </a:p>
        </p:txBody>
      </p:sp>
      <p:sp>
        <p:nvSpPr>
          <p:cNvPr id="126" name="Reading data and cleaning was done inside a Juypter Notebook using Pandas, Numpy, Python, Hvplot, matplotlib, and plotly.express."/>
          <p:cNvSpPr txBox="1"/>
          <p:nvPr/>
        </p:nvSpPr>
        <p:spPr>
          <a:xfrm>
            <a:off x="311699" y="1431875"/>
            <a:ext cx="88265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16052" indent="-312039" defTabSz="832104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600"/>
              <a:buFont typeface="Arial"/>
              <a:buChar char="●"/>
              <a:defRPr sz="1638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Reading data and cleaning was done inside a Juypter Notebook using Pandas, Numpy, Python, Hvplot, matplotlib, and plotly.express.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fallOve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2"/>
      <p:bldP build="whole" bldLvl="1" animBg="1" rev="0" advAuto="0" spid="124" grpId="1"/>
      <p:bldP build="whole" bldLvl="1" animBg="1" rev="0" advAuto="0" spid="126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77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Data Cleaning</a:t>
            </a:r>
          </a:p>
        </p:txBody>
      </p:sp>
      <p:sp>
        <p:nvSpPr>
          <p:cNvPr id="129" name="Google Shape;78;p17"/>
          <p:cNvSpPr txBox="1"/>
          <p:nvPr>
            <p:ph type="body" sz="quarter" idx="1"/>
          </p:nvPr>
        </p:nvSpPr>
        <p:spPr>
          <a:xfrm>
            <a:off x="311699" y="1152475"/>
            <a:ext cx="8520602" cy="520701"/>
          </a:xfrm>
          <a:prstGeom prst="rect">
            <a:avLst/>
          </a:prstGeom>
        </p:spPr>
        <p:txBody>
          <a:bodyPr/>
          <a:lstStyle/>
          <a:p>
            <a:pPr/>
            <a:r>
              <a:t>Concated all dataframes into a single dataframe </a:t>
            </a:r>
          </a:p>
        </p:txBody>
      </p:sp>
      <p:pic>
        <p:nvPicPr>
          <p:cNvPr id="130" name="Combined_Data.png" descr="Combined_Da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676400"/>
            <a:ext cx="6527800" cy="32639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ageCurlDouble"/>
      </p:transition>
    </mc:Choice>
    <mc:Choice xmlns:p14="http://schemas.microsoft.com/office/powerpoint/2010/main" Requires="p14">
      <p:transition spd="med" advClick="1" p14:dur="1000">
        <p14:prism dir="d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  <p:bldP build="whole" bldLvl="1" animBg="1" rev="0" advAuto="0" spid="130" grpId="3"/>
      <p:bldP build="whole" bldLvl="1" animBg="1" rev="0" advAuto="0" spid="12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alculated Percentage Change"/>
          <p:cNvSpPr txBox="1"/>
          <p:nvPr/>
        </p:nvSpPr>
        <p:spPr>
          <a:xfrm>
            <a:off x="1587500" y="431800"/>
            <a:ext cx="59690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603504" indent="-493775" defTabSz="877823">
              <a:lnSpc>
                <a:spcPct val="110000"/>
              </a:lnSpc>
              <a:buClr>
                <a:schemeClr val="accent2">
                  <a:lumOff val="21764"/>
                </a:schemeClr>
              </a:buClr>
              <a:buSzPts val="2500"/>
              <a:buFont typeface="Arial"/>
              <a:buChar char="●"/>
              <a:defRPr sz="2592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Calculated Percentage Change</a:t>
            </a:r>
          </a:p>
        </p:txBody>
      </p:sp>
      <p:pic>
        <p:nvPicPr>
          <p:cNvPr id="133" name="Combine_pct.png" descr="Combine_pc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136650"/>
            <a:ext cx="7632700" cy="38163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p" bldLvl="5" animBg="1" rev="0" advAuto="0" spid="1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108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lculated Cumulative Returns"/>
          <p:cNvSpPr txBox="1"/>
          <p:nvPr/>
        </p:nvSpPr>
        <p:spPr>
          <a:xfrm>
            <a:off x="1587500" y="431800"/>
            <a:ext cx="59690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603504" indent="-493775" defTabSz="877823">
              <a:lnSpc>
                <a:spcPct val="110000"/>
              </a:lnSpc>
              <a:buClr>
                <a:schemeClr val="accent2">
                  <a:lumOff val="21764"/>
                </a:schemeClr>
              </a:buClr>
              <a:buSzPts val="2500"/>
              <a:buFont typeface="Arial"/>
              <a:buChar char="●"/>
              <a:defRPr sz="2592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Calculated Cumulative Returns</a:t>
            </a:r>
          </a:p>
        </p:txBody>
      </p:sp>
      <p:pic>
        <p:nvPicPr>
          <p:cNvPr id="136" name="Combine_return.png" descr="Combine_retur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300" y="1225550"/>
            <a:ext cx="7124700" cy="35623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  <p:bldP build="whole" bldLvl="1" animBg="1" rev="0" advAuto="0" spid="13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BTC_and_OIL.png" descr="BTC_and_O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175" y="995359"/>
            <a:ext cx="8233650" cy="3804283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Narrowed Timeframe for Oil"/>
          <p:cNvSpPr txBox="1"/>
          <p:nvPr/>
        </p:nvSpPr>
        <p:spPr>
          <a:xfrm>
            <a:off x="2078880" y="317500"/>
            <a:ext cx="498624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603504" indent="-493775" defTabSz="877823">
              <a:lnSpc>
                <a:spcPct val="110000"/>
              </a:lnSpc>
              <a:buClr>
                <a:schemeClr val="accent2">
                  <a:lumOff val="21764"/>
                </a:schemeClr>
              </a:buClr>
              <a:buSzPts val="2500"/>
              <a:buFont typeface="Arial"/>
              <a:buChar char="●"/>
              <a:defRPr sz="2592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Narrowed Timeframe for Oil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Class="entr" nodeType="with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  <p:bldP build="whole" bldLvl="1" animBg="1" rev="0" advAuto="0" spid="13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Narrowed Timeframe For Tech Stock"/>
          <p:cNvSpPr txBox="1"/>
          <p:nvPr/>
        </p:nvSpPr>
        <p:spPr>
          <a:xfrm>
            <a:off x="1686942" y="406400"/>
            <a:ext cx="5770116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559498" indent="-457771" defTabSz="813816">
              <a:lnSpc>
                <a:spcPct val="110000"/>
              </a:lnSpc>
              <a:buClr>
                <a:schemeClr val="accent2">
                  <a:lumOff val="21764"/>
                </a:schemeClr>
              </a:buClr>
              <a:buSzPts val="2400"/>
              <a:buFont typeface="Arial"/>
              <a:buChar char="●"/>
              <a:defRPr sz="2403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Narrowed Timeframe For Tech Stock </a:t>
            </a:r>
          </a:p>
        </p:txBody>
      </p:sp>
      <p:pic>
        <p:nvPicPr>
          <p:cNvPr id="142" name="Combine_Past_year.png" descr="Combine_Past_ye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900" y="1174750"/>
            <a:ext cx="7353300" cy="36766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Class="entr" nodeType="with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2"/>
      <p:bldP build="p" bldLvl="5" animBg="1" rev="0" advAuto="0" spid="1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95;p20"/>
          <p:cNvSpPr txBox="1"/>
          <p:nvPr>
            <p:ph type="body" sz="quarter" idx="1"/>
          </p:nvPr>
        </p:nvSpPr>
        <p:spPr>
          <a:xfrm>
            <a:off x="311699" y="301575"/>
            <a:ext cx="8520602" cy="546101"/>
          </a:xfrm>
          <a:prstGeom prst="rect">
            <a:avLst/>
          </a:prstGeom>
        </p:spPr>
        <p:txBody>
          <a:bodyPr/>
          <a:lstStyle>
            <a:lvl1pPr marL="0" indent="0" algn="ctr" defTabSz="557784">
              <a:lnSpc>
                <a:spcPct val="100000"/>
              </a:lnSpc>
              <a:buClrTx/>
              <a:buSzTx/>
              <a:buFontTx/>
              <a:buNone/>
              <a:defRPr sz="2562">
                <a:solidFill>
                  <a:srgbClr val="000000"/>
                </a:solidFill>
              </a:defRPr>
            </a:lvl1pPr>
          </a:lstStyle>
          <a:p>
            <a:pPr/>
            <a:r>
              <a:t>Google Search Trends</a:t>
            </a:r>
          </a:p>
        </p:txBody>
      </p:sp>
      <p:pic>
        <p:nvPicPr>
          <p:cNvPr id="145" name="Bitcoin_search.png" descr="Bitcoin_sear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48" y="1377094"/>
            <a:ext cx="9047904" cy="255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2"/>
      <p:bldP build="whole" bldLvl="1" animBg="1" rev="0" advAuto="0" spid="14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