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1299845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54" y="-96"/>
      </p:cViewPr>
      <p:guideLst>
        <p:guide orient="horz" pos="2160"/>
        <p:guide pos="4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883" y="1905002"/>
            <a:ext cx="10723722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884" y="4572000"/>
            <a:ext cx="9185571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3877" y="274640"/>
            <a:ext cx="249137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9923" y="274640"/>
            <a:ext cx="855731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789" y="5486400"/>
            <a:ext cx="10888458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789" y="3852863"/>
            <a:ext cx="8722049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923" y="1536192"/>
            <a:ext cx="519938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2585" y="1536192"/>
            <a:ext cx="519938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23" y="1535113"/>
            <a:ext cx="519938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923" y="2174875"/>
            <a:ext cx="51993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2585" y="1535113"/>
            <a:ext cx="519938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2585" y="2174875"/>
            <a:ext cx="51993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83" y="5495544"/>
            <a:ext cx="1104868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281" y="6096000"/>
            <a:ext cx="11048684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33282" y="381000"/>
            <a:ext cx="11048683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948" y="5495278"/>
            <a:ext cx="11048683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023567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948" y="6096000"/>
            <a:ext cx="11048683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24" y="274638"/>
            <a:ext cx="108320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24" y="1600200"/>
            <a:ext cx="10832042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023567" y="0"/>
            <a:ext cx="9748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23567" y="5486400"/>
            <a:ext cx="97488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8175" y="5648960"/>
            <a:ext cx="779907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DAE0C8-EABD-49E0-B66F-A1930CEA3E7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283942" y="3971671"/>
            <a:ext cx="2367281" cy="51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1248383" y="1568831"/>
            <a:ext cx="2438399" cy="51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108A41-232A-4331-B760-326498C4A888}" type="datetimeFigureOut">
              <a:rPr lang="ru-RU" smtClean="0"/>
              <a:t>08.06.2023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0828499.xsph.r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884" y="2852936"/>
            <a:ext cx="11048683" cy="108946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ДИПЛОМНЫЙ ПРОЕКТ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</a:t>
            </a:r>
            <a:r>
              <a:rPr lang="en-US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Разработка тематического форума</a:t>
            </a:r>
            <a:endParaRPr lang="ru-RU" sz="1800" i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76" y="4437112"/>
            <a:ext cx="11464857" cy="1512168"/>
          </a:xfrm>
        </p:spPr>
        <p:txBody>
          <a:bodyPr>
            <a:normAutofit fontScale="85000" lnSpcReduction="20000"/>
          </a:bodyPr>
          <a:lstStyle/>
          <a:p>
            <a:pPr algn="r"/>
            <a:endParaRPr lang="ru-RU" dirty="0" smtClean="0"/>
          </a:p>
          <a:p>
            <a:pPr algn="r"/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Студент-дипломник:</a:t>
            </a:r>
            <a:b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Першин И.С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дипломного проектирования</a:t>
            </a:r>
            <a:r>
              <a:rPr lang="e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Нурмухамитов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О.Р.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7EB582-9870-49FD-837D-5E24E5F61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92" y="434084"/>
            <a:ext cx="2448273" cy="1008112"/>
          </a:xfrm>
          <a:prstGeom prst="rect">
            <a:avLst/>
          </a:prstGeom>
        </p:spPr>
      </p:pic>
      <p:sp>
        <p:nvSpPr>
          <p:cNvPr id="5" name="Заголовок 3">
            <a:extLst>
              <a:ext uri="{FF2B5EF4-FFF2-40B4-BE49-F238E27FC236}">
                <a16:creationId xmlns="" xmlns:a16="http://schemas.microsoft.com/office/drawing/2014/main" id="{BC1A85BB-65E2-4108-8C4E-904CAFBA00EF}"/>
              </a:ext>
            </a:extLst>
          </p:cNvPr>
          <p:cNvSpPr txBox="1">
            <a:spLocks/>
          </p:cNvSpPr>
          <p:nvPr/>
        </p:nvSpPr>
        <p:spPr>
          <a:xfrm>
            <a:off x="234529" y="280262"/>
            <a:ext cx="1299845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eris Black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" sz="1800" b="0" dirty="0">
                <a:latin typeface="Times New Roman" pitchFamily="18" charset="0"/>
                <a:cs typeface="Times New Roman" pitchFamily="18" charset="0"/>
              </a:rPr>
              <a:t>Министерство образования Омской </a:t>
            </a:r>
            <a:r>
              <a:rPr lang="en" sz="1800" b="0" dirty="0" smtClean="0">
                <a:latin typeface="Times New Roman" pitchFamily="18" charset="0"/>
                <a:cs typeface="Times New Roman" pitchFamily="18" charset="0"/>
              </a:rPr>
              <a:t>области</a:t>
            </a:r>
          </a:p>
          <a:p>
            <a:r>
              <a:rPr lang="en" sz="1800" b="0" dirty="0">
                <a:latin typeface="Times New Roman" pitchFamily="18" charset="0"/>
                <a:cs typeface="Times New Roman" pitchFamily="18" charset="0"/>
              </a:rPr>
              <a:t>бюджетное профессиональное образовательное учреждение 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" sz="1800" b="0" dirty="0">
                <a:latin typeface="Times New Roman" pitchFamily="18" charset="0"/>
                <a:cs typeface="Times New Roman" pitchFamily="18" charset="0"/>
              </a:rPr>
              <a:t>Омской области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" sz="1800" b="0" dirty="0">
                <a:latin typeface="Times New Roman" pitchFamily="18" charset="0"/>
                <a:cs typeface="Times New Roman" pitchFamily="18" charset="0"/>
              </a:rPr>
              <a:t>«Омский автотранспортный колледж»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 smtClean="0">
                <a:solidFill>
                  <a:schemeClr val="accent3"/>
                </a:solidFill>
                <a:latin typeface="Neris Black"/>
              </a:rPr>
              <a:t>Демонстрация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a0828499.xsph.ru/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 smtClean="0">
                <a:solidFill>
                  <a:schemeClr val="accent3"/>
                </a:solidFill>
                <a:latin typeface="Neris Black"/>
              </a:rPr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13" y="1556792"/>
            <a:ext cx="12097344" cy="4800600"/>
          </a:xfrm>
        </p:spPr>
        <p:txBody>
          <a:bodyPr>
            <a:normAutofit/>
          </a:bodyPr>
          <a:lstStyle/>
          <a:p>
            <a:r>
              <a:rPr lang="en-US" sz="2000" dirty="0" err="1"/>
              <a:t>Результатом</a:t>
            </a:r>
            <a:r>
              <a:rPr lang="en-US" sz="2000" dirty="0"/>
              <a:t> </a:t>
            </a:r>
            <a:r>
              <a:rPr lang="en-US" sz="2000" dirty="0" err="1"/>
              <a:t>выполнения</a:t>
            </a:r>
            <a:r>
              <a:rPr lang="en-US" sz="2000" dirty="0"/>
              <a:t> </a:t>
            </a:r>
            <a:r>
              <a:rPr lang="en-US" sz="2000" dirty="0" err="1"/>
              <a:t>дипломного</a:t>
            </a:r>
            <a:r>
              <a:rPr lang="en-US" sz="2000" dirty="0"/>
              <a:t> </a:t>
            </a:r>
            <a:r>
              <a:rPr lang="en-US" sz="2000" dirty="0" err="1"/>
              <a:t>проекта</a:t>
            </a:r>
            <a:r>
              <a:rPr lang="en-US" sz="2000" dirty="0"/>
              <a:t> </a:t>
            </a:r>
            <a:r>
              <a:rPr lang="en-US" sz="2000" dirty="0" err="1" smtClean="0"/>
              <a:t>является</a:t>
            </a:r>
            <a:r>
              <a:rPr lang="ru-RU" sz="2000" dirty="0" smtClean="0"/>
              <a:t> </a:t>
            </a:r>
            <a:r>
              <a:rPr lang="ru-RU" sz="2000" dirty="0"/>
              <a:t>разработка форума, который сможет предоставить возможность общения между пользователями, понятный, простой и удобный в использовании.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4849" y="2492896"/>
            <a:ext cx="561662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При разработке были решены следующие задачи:</a:t>
            </a:r>
            <a:endParaRPr lang="ru-RU" dirty="0"/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исследовать предметную область;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проанализировать имеющиеся аналоги;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разработать структуру системы;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разработать серверную часть;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разработать пользовательский интерфейс;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провести тестирование системы.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8585" y="5770716"/>
            <a:ext cx="1087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форум создан, необходимые функции реализованы. </a:t>
            </a:r>
            <a:endParaRPr lang="ru-RU" dirty="0" smtClean="0"/>
          </a:p>
          <a:p>
            <a:r>
              <a:rPr lang="ru-RU" dirty="0" smtClean="0"/>
              <a:t>Цель дипломного проекта достигнута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601" y="2636912"/>
            <a:ext cx="10832042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4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chemeClr val="accent3"/>
                </a:solidFill>
                <a:latin typeface="Neris Black"/>
              </a:rPr>
              <a:t>Актуальность</a:t>
            </a:r>
            <a:endParaRPr lang="ru-RU" sz="4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20021" y="1412776"/>
            <a:ext cx="10485271" cy="2880320"/>
          </a:xfrm>
        </p:spPr>
        <p:txBody>
          <a:bodyPr>
            <a:normAutofit/>
          </a:bodyPr>
          <a:lstStyle/>
          <a:p>
            <a:r>
              <a:rPr lang="ru-RU" sz="2000" dirty="0"/>
              <a:t>Современный человек может очень быстро получать доступ к большим объемам информации, это стало возможным благодаря </a:t>
            </a:r>
            <a:r>
              <a:rPr lang="ru-RU" sz="2000" dirty="0" smtClean="0"/>
              <a:t>интернету.</a:t>
            </a:r>
          </a:p>
          <a:p>
            <a:r>
              <a:rPr lang="ru-RU" sz="2000" dirty="0" smtClean="0"/>
              <a:t>Для </a:t>
            </a:r>
            <a:r>
              <a:rPr lang="ru-RU" sz="2000" dirty="0"/>
              <a:t>многих интернет стал не просто инструментом в поиске информации, но и площадкой, где можно свободно общаться с </a:t>
            </a:r>
            <a:r>
              <a:rPr lang="ru-RU" sz="2000" dirty="0" smtClean="0"/>
              <a:t>людьми с </a:t>
            </a:r>
            <a:r>
              <a:rPr lang="ru-RU" sz="2000" dirty="0"/>
              <a:t>помощью различных социальных сетей и форумов</a:t>
            </a:r>
            <a:r>
              <a:rPr lang="ru-RU" sz="2000" dirty="0" smtClean="0"/>
              <a:t>.</a:t>
            </a:r>
            <a:r>
              <a:rPr lang="ru-RU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676" y="3717032"/>
            <a:ext cx="111360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2000" dirty="0"/>
              <a:t>Актуальность темы заключается в предоставлении пользователям форума, который позволит им искать ответы на возникшие у них вопросы, искать поддержку и проводить время на форуме с пользой и с удовольствием.</a:t>
            </a:r>
          </a:p>
          <a:p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8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chemeClr val="accent3"/>
                </a:solidFill>
                <a:latin typeface="Neris Black"/>
              </a:rPr>
              <a:t>Цель дипломного проекта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923" y="1600200"/>
            <a:ext cx="10268714" cy="1108720"/>
          </a:xfrm>
        </p:spPr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/>
              <a:t>форума</a:t>
            </a:r>
            <a:r>
              <a:rPr lang="ru-RU" dirty="0" smtClean="0"/>
              <a:t>, простого </a:t>
            </a:r>
            <a:r>
              <a:rPr lang="ru-RU" dirty="0"/>
              <a:t>и </a:t>
            </a:r>
            <a:r>
              <a:rPr lang="ru-RU" dirty="0" smtClean="0"/>
              <a:t>удобного в </a:t>
            </a:r>
            <a:r>
              <a:rPr lang="ru-RU" dirty="0"/>
              <a:t>использовании</a:t>
            </a:r>
            <a:r>
              <a:rPr lang="ru-RU" dirty="0" smtClean="0"/>
              <a:t> </a:t>
            </a:r>
            <a:r>
              <a:rPr lang="ru-RU" dirty="0"/>
              <a:t>который </a:t>
            </a:r>
            <a:r>
              <a:rPr lang="ru-RU" dirty="0" smtClean="0"/>
              <a:t>предоставить </a:t>
            </a:r>
            <a:r>
              <a:rPr lang="ru-RU" dirty="0"/>
              <a:t>возможность общения между </a:t>
            </a:r>
            <a:r>
              <a:rPr lang="ru-RU" dirty="0" smtClean="0"/>
              <a:t>пользователями.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6840" y="2607899"/>
            <a:ext cx="72271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Для достижения цели необходимо решить </a:t>
            </a:r>
            <a:r>
              <a:rPr lang="ru-RU" sz="2000" dirty="0" smtClean="0"/>
              <a:t>следующие задачи:</a:t>
            </a:r>
          </a:p>
          <a:p>
            <a:pPr>
              <a:lnSpc>
                <a:spcPct val="150000"/>
              </a:lnSpc>
            </a:pPr>
            <a:endParaRPr lang="ru-RU" sz="2000" dirty="0"/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исследовать предметную область;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проанализировать имеющиеся аналоги;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разработать структуру системы;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разработать серверную часть;</a:t>
            </a:r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разработать пользовательский интерфейс;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провести тестирование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3"/>
                </a:solidFill>
                <a:latin typeface="Neris Black"/>
              </a:rPr>
              <a:t>Обзор аналогов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2551" y="1338505"/>
            <a:ext cx="3522602" cy="4541031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World-forum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Хороший функционал</a:t>
            </a:r>
          </a:p>
          <a:p>
            <a:pPr>
              <a:buFontTx/>
              <a:buChar char="-"/>
            </a:pPr>
            <a:r>
              <a:rPr lang="ru-RU" dirty="0" smtClean="0"/>
              <a:t>Неприятная цветовая палитра</a:t>
            </a:r>
          </a:p>
          <a:p>
            <a:pPr>
              <a:buFontTx/>
              <a:buChar char="-"/>
            </a:pPr>
            <a:r>
              <a:rPr lang="ru-RU" dirty="0" smtClean="0"/>
              <a:t>Неудобная навигация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8" y="1772816"/>
            <a:ext cx="775133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>
                <a:solidFill>
                  <a:schemeClr val="accent3"/>
                </a:solidFill>
                <a:latin typeface="Neris Black"/>
              </a:rPr>
              <a:t>Обзор аналогов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2551" y="1338505"/>
            <a:ext cx="3522602" cy="4541031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Iichan</a:t>
            </a: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Хороший функционал</a:t>
            </a:r>
          </a:p>
          <a:p>
            <a:pPr>
              <a:buFontTx/>
              <a:buChar char="-"/>
            </a:pPr>
            <a:r>
              <a:rPr lang="ru-RU" dirty="0" smtClean="0"/>
              <a:t>Выбор цветовой темы</a:t>
            </a:r>
          </a:p>
          <a:p>
            <a:pPr>
              <a:buFontTx/>
              <a:buChar char="-"/>
            </a:pPr>
            <a:r>
              <a:rPr lang="ru-RU" dirty="0" smtClean="0"/>
              <a:t>Неудобная навигация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6" y="1772816"/>
            <a:ext cx="746330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5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924" y="274638"/>
            <a:ext cx="12175126" cy="1143000"/>
          </a:xfrm>
        </p:spPr>
        <p:txBody>
          <a:bodyPr/>
          <a:lstStyle/>
          <a:p>
            <a:r>
              <a:rPr lang="ru-RU" sz="4000" b="1" dirty="0">
                <a:solidFill>
                  <a:schemeClr val="accent3"/>
                </a:solidFill>
                <a:latin typeface="Neris Black"/>
              </a:rPr>
              <a:t>Т</a:t>
            </a:r>
            <a:r>
              <a:rPr lang="ru-RU" sz="4000" b="1" dirty="0" smtClean="0">
                <a:solidFill>
                  <a:schemeClr val="accent3"/>
                </a:solidFill>
                <a:latin typeface="Neris Black"/>
              </a:rPr>
              <a:t>ехнологии разработки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При разработке проекта использовались :</a:t>
            </a:r>
          </a:p>
          <a:p>
            <a:pPr marL="582930" lvl="1" indent="-285750"/>
            <a:endParaRPr lang="ru-RU" dirty="0" smtClean="0">
              <a:ea typeface="+mn-lt"/>
              <a:cs typeface="+mn-lt"/>
            </a:endParaRPr>
          </a:p>
          <a:p>
            <a:pPr marL="582930" lvl="1" indent="-285750"/>
            <a:r>
              <a:rPr lang="en-US" dirty="0" smtClean="0">
                <a:ea typeface="+mn-lt"/>
                <a:cs typeface="+mn-lt"/>
              </a:rPr>
              <a:t>HTML</a:t>
            </a:r>
            <a:r>
              <a:rPr lang="ru-RU" dirty="0" smtClean="0">
                <a:ea typeface="+mn-lt"/>
                <a:cs typeface="+mn-lt"/>
              </a:rPr>
              <a:t>;</a:t>
            </a:r>
            <a:endParaRPr lang="ru-RU" dirty="0">
              <a:ea typeface="+mn-lt"/>
              <a:cs typeface="+mn-lt"/>
            </a:endParaRPr>
          </a:p>
          <a:p>
            <a:pPr marL="582930" lvl="1" indent="-285750"/>
            <a:r>
              <a:rPr lang="ru-RU" dirty="0" smtClean="0">
                <a:ea typeface="+mn-lt"/>
                <a:cs typeface="+mn-lt"/>
              </a:rPr>
              <a:t>CSS;</a:t>
            </a:r>
            <a:endParaRPr lang="ru-RU" dirty="0">
              <a:ea typeface="+mn-lt"/>
              <a:cs typeface="+mn-lt"/>
            </a:endParaRPr>
          </a:p>
          <a:p>
            <a:pPr marL="582930" lvl="1" indent="-285750"/>
            <a:r>
              <a:rPr lang="ru-RU" dirty="0" err="1" smtClean="0">
                <a:ea typeface="+mn-lt"/>
                <a:cs typeface="+mn-lt"/>
              </a:rPr>
              <a:t>JavaScript</a:t>
            </a:r>
            <a:r>
              <a:rPr lang="ru-RU" dirty="0" smtClean="0">
                <a:ea typeface="+mn-lt"/>
                <a:cs typeface="+mn-lt"/>
              </a:rPr>
              <a:t>;</a:t>
            </a:r>
          </a:p>
          <a:p>
            <a:pPr marL="582930" lvl="1" indent="-285750"/>
            <a:r>
              <a:rPr lang="ru-RU" dirty="0">
                <a:ea typeface="+mn-lt"/>
                <a:cs typeface="+mn-lt"/>
              </a:rPr>
              <a:t>PHP</a:t>
            </a:r>
            <a:r>
              <a:rPr lang="ru-RU" dirty="0" smtClean="0">
                <a:ea typeface="+mn-lt"/>
                <a:cs typeface="+mn-lt"/>
              </a:rPr>
              <a:t>;</a:t>
            </a:r>
            <a:endParaRPr lang="ru-RU" dirty="0">
              <a:ea typeface="+mn-lt"/>
              <a:cs typeface="+mn-lt"/>
            </a:endParaRPr>
          </a:p>
          <a:p>
            <a:pPr marL="582930" lvl="1" indent="-285750"/>
            <a:r>
              <a:rPr lang="ru-RU" dirty="0" smtClean="0">
                <a:ea typeface="+mn-lt"/>
                <a:cs typeface="+mn-lt"/>
              </a:rPr>
              <a:t>SQL;</a:t>
            </a:r>
            <a:endParaRPr lang="en-US" dirty="0" smtClean="0">
              <a:ea typeface="+mn-lt"/>
              <a:cs typeface="+mn-lt"/>
            </a:endParaRPr>
          </a:p>
          <a:p>
            <a:pPr marL="582930" lvl="1" indent="-285750"/>
            <a:r>
              <a:rPr lang="en-US" dirty="0" err="1" smtClean="0">
                <a:ea typeface="+mn-lt"/>
                <a:cs typeface="+mn-lt"/>
              </a:rPr>
              <a:t>PHPMyAdmin</a:t>
            </a:r>
            <a:r>
              <a:rPr lang="ru-RU" dirty="0">
                <a:ea typeface="+mn-lt"/>
                <a:cs typeface="+mn-lt"/>
              </a:rPr>
              <a:t>;</a:t>
            </a:r>
            <a:endParaRPr lang="ru-RU" dirty="0" smtClean="0">
              <a:ea typeface="+mn-lt"/>
              <a:cs typeface="+mn-lt"/>
            </a:endParaRPr>
          </a:p>
          <a:p>
            <a:pPr marL="582930" lvl="1" indent="-285750"/>
            <a:r>
              <a:rPr lang="en-US" dirty="0" err="1" smtClean="0">
                <a:ea typeface="+mn-lt"/>
                <a:cs typeface="+mn-lt"/>
              </a:rPr>
              <a:t>OpenServerPane</a:t>
            </a:r>
            <a:r>
              <a:rPr lang="en-US" dirty="0" err="1">
                <a:ea typeface="+mn-lt"/>
                <a:cs typeface="+mn-lt"/>
              </a:rPr>
              <a:t>l</a:t>
            </a:r>
            <a:r>
              <a:rPr lang="ru-RU" dirty="0" smtClean="0">
                <a:ea typeface="+mn-lt"/>
                <a:cs typeface="+mn-lt"/>
              </a:rPr>
              <a:t>.</a:t>
            </a:r>
            <a:endParaRPr lang="en-US" dirty="0" smtClean="0">
              <a:ea typeface="+mn-lt"/>
              <a:cs typeface="+mn-lt"/>
            </a:endParaRPr>
          </a:p>
          <a:p>
            <a:pPr marL="582930" lvl="1" indent="-285750"/>
            <a:endParaRPr lang="ru-RU" dirty="0"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8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solidFill>
                  <a:schemeClr val="accent3"/>
                </a:solidFill>
                <a:latin typeface="Neris Black"/>
              </a:rPr>
              <a:t>Диаграмма</a:t>
            </a:r>
            <a:r>
              <a:rPr lang="ru-RU" sz="4400" b="1" dirty="0">
                <a:solidFill>
                  <a:schemeClr val="accent3"/>
                </a:solidFill>
                <a:latin typeface="Neris Black"/>
              </a:rPr>
              <a:t> </a:t>
            </a:r>
            <a:r>
              <a:rPr lang="ru-RU" sz="4400" b="1" dirty="0" smtClean="0">
                <a:solidFill>
                  <a:schemeClr val="accent3"/>
                </a:solidFill>
                <a:latin typeface="Neris Black"/>
              </a:rPr>
              <a:t>прецедентов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248" y="1600200"/>
            <a:ext cx="4766717" cy="4800600"/>
          </a:xfrm>
        </p:spPr>
        <p:txBody>
          <a:bodyPr/>
          <a:lstStyle/>
          <a:p>
            <a:r>
              <a:rPr lang="ru-RU" dirty="0" smtClean="0"/>
              <a:t>Это диаграмма</a:t>
            </a:r>
            <a:r>
              <a:rPr lang="ru-RU" dirty="0"/>
              <a:t>, отражающая отношения между актерами и прецедентами и </a:t>
            </a:r>
            <a:r>
              <a:rPr lang="ru-RU" dirty="0" smtClean="0"/>
              <a:t>позволяет </a:t>
            </a:r>
            <a:r>
              <a:rPr lang="ru-RU" dirty="0"/>
              <a:t>описать систему на концептуальном </a:t>
            </a:r>
            <a:r>
              <a:rPr lang="ru-RU" dirty="0" smtClean="0"/>
              <a:t>уровне.</a:t>
            </a:r>
          </a:p>
          <a:p>
            <a:r>
              <a:rPr lang="ru-RU" dirty="0"/>
              <a:t>Прецедент — возможность моделируемой системы (часть её функциональности), благодаря которой пользователь может получить конкретный, измеримый и нужный ему результат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Актер – </a:t>
            </a:r>
            <a:r>
              <a:rPr lang="ru-RU" dirty="0" err="1" smtClean="0"/>
              <a:t>предпологаемый</a:t>
            </a:r>
            <a:r>
              <a:rPr lang="ru-RU" dirty="0" smtClean="0"/>
              <a:t> пользователь.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7652" y="1645011"/>
            <a:ext cx="6048672" cy="47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b="1" dirty="0" smtClean="0">
                <a:solidFill>
                  <a:schemeClr val="accent3"/>
                </a:solidFill>
                <a:latin typeface="Neris Black"/>
              </a:rPr>
              <a:t>Диаграмма</a:t>
            </a:r>
            <a:r>
              <a:rPr lang="ru-RU" sz="4800" b="1" dirty="0" smtClean="0">
                <a:solidFill>
                  <a:schemeClr val="accent3"/>
                </a:solidFill>
                <a:latin typeface="Neris Black"/>
              </a:rPr>
              <a:t> </a:t>
            </a:r>
            <a:r>
              <a:rPr lang="en" sz="4800" b="1" dirty="0" smtClean="0">
                <a:solidFill>
                  <a:schemeClr val="accent3"/>
                </a:solidFill>
                <a:latin typeface="Neris Black"/>
              </a:rPr>
              <a:t>деятельности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8545" y="184482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49924" y="1600200"/>
            <a:ext cx="5561269" cy="4800600"/>
          </a:xfrm>
        </p:spPr>
        <p:txBody>
          <a:bodyPr/>
          <a:lstStyle/>
          <a:p>
            <a:r>
              <a:rPr lang="ru-RU" dirty="0"/>
              <a:t>Диаграммы деятельности используются при моделировании </a:t>
            </a:r>
            <a:r>
              <a:rPr lang="ru-RU" dirty="0" err="1"/>
              <a:t>бизнеспроцессов</a:t>
            </a:r>
            <a:r>
              <a:rPr lang="ru-RU" dirty="0"/>
              <a:t>, технологических процессов, последовательных и параллельных вычислений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Она </a:t>
            </a:r>
            <a:r>
              <a:rPr lang="ru-RU" dirty="0"/>
              <a:t>показывает, как поток управления переходит от одной деятельности к другой, при этом внимание фиксируется на результате деятельности.</a:t>
            </a:r>
          </a:p>
          <a:p>
            <a:endParaRPr lang="ru-RU" dirty="0"/>
          </a:p>
        </p:txBody>
      </p:sp>
      <p:pic>
        <p:nvPicPr>
          <p:cNvPr id="2050" name="Picture 2" descr="C:\Users\Vanus Sranus\Desktop\деятельност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41" y="1268760"/>
            <a:ext cx="4680520" cy="547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smtClean="0">
                <a:solidFill>
                  <a:schemeClr val="accent3"/>
                </a:solidFill>
                <a:latin typeface="Neris Black"/>
              </a:rPr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1313" y="1600200"/>
            <a:ext cx="4176464" cy="4800600"/>
          </a:xfrm>
        </p:spPr>
        <p:txBody>
          <a:bodyPr/>
          <a:lstStyle/>
          <a:p>
            <a:r>
              <a:rPr lang="ru-RU" dirty="0" smtClean="0"/>
              <a:t>Диаграмма классов демонстрирует </a:t>
            </a:r>
            <a:r>
              <a:rPr lang="ru-RU" dirty="0"/>
              <a:t>общую структуру иерархии </a:t>
            </a:r>
            <a:r>
              <a:rPr lang="ru-RU" dirty="0" smtClean="0"/>
              <a:t>классов</a:t>
            </a:r>
            <a:r>
              <a:rPr lang="ru-RU" dirty="0"/>
              <a:t> системы, их коопераций, </a:t>
            </a:r>
            <a:r>
              <a:rPr lang="ru-RU" dirty="0" smtClean="0"/>
              <a:t>атрибутов</a:t>
            </a:r>
            <a:r>
              <a:rPr lang="ru-RU" dirty="0"/>
              <a:t> (полей), </a:t>
            </a:r>
            <a:r>
              <a:rPr lang="ru-RU" dirty="0" smtClean="0"/>
              <a:t>методов, </a:t>
            </a:r>
            <a:r>
              <a:rPr lang="ru-RU" dirty="0"/>
              <a:t>интерфейсов и взаимосвязей (отношений) между ними.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4130" y="1398495"/>
            <a:ext cx="6240777" cy="46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198</TotalTime>
  <Words>329</Words>
  <Application>Microsoft Office PowerPoint</Application>
  <PresentationFormat>Произвольный</PresentationFormat>
  <Paragraphs>67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Соседство</vt:lpstr>
      <vt:lpstr>ДИПЛОМНЫЙ ПРОЕКТ  Темa: Разработка тематического форума</vt:lpstr>
      <vt:lpstr>Актуальность</vt:lpstr>
      <vt:lpstr>Цель дипломного проекта</vt:lpstr>
      <vt:lpstr>Обзор аналогов</vt:lpstr>
      <vt:lpstr>Обзор аналогов</vt:lpstr>
      <vt:lpstr>Технологии разработки</vt:lpstr>
      <vt:lpstr>Диаграмма прецедентов</vt:lpstr>
      <vt:lpstr>Диаграмма деятельности</vt:lpstr>
      <vt:lpstr>Диаграмма классов</vt:lpstr>
      <vt:lpstr>Демонстрация продукта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по теме:  «Разработка тематического форума»</dc:title>
  <dc:creator>Vanus Sranus</dc:creator>
  <cp:lastModifiedBy>Vanus Sranus</cp:lastModifiedBy>
  <cp:revision>13</cp:revision>
  <dcterms:created xsi:type="dcterms:W3CDTF">2023-05-17T14:07:35Z</dcterms:created>
  <dcterms:modified xsi:type="dcterms:W3CDTF">2023-06-08T17:44:30Z</dcterms:modified>
</cp:coreProperties>
</file>