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3"/>
  </p:notesMasterIdLst>
  <p:sldIdLst>
    <p:sldId id="256" r:id="rId2"/>
    <p:sldId id="286" r:id="rId3"/>
    <p:sldId id="282" r:id="rId4"/>
    <p:sldId id="276" r:id="rId5"/>
    <p:sldId id="273" r:id="rId6"/>
    <p:sldId id="278" r:id="rId7"/>
    <p:sldId id="284" r:id="rId8"/>
    <p:sldId id="285" r:id="rId9"/>
    <p:sldId id="287" r:id="rId10"/>
    <p:sldId id="298" r:id="rId11"/>
    <p:sldId id="299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7" r:id="rId20"/>
    <p:sldId id="300" r:id="rId21"/>
    <p:sldId id="271" r:id="rId22"/>
    <p:sldId id="272" r:id="rId23"/>
    <p:sldId id="281" r:id="rId24"/>
    <p:sldId id="301" r:id="rId25"/>
    <p:sldId id="296" r:id="rId26"/>
    <p:sldId id="260" r:id="rId27"/>
    <p:sldId id="266" r:id="rId28"/>
    <p:sldId id="261" r:id="rId29"/>
    <p:sldId id="262" r:id="rId30"/>
    <p:sldId id="263" r:id="rId31"/>
    <p:sldId id="26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715E5-6FB0-4D77-BF27-EA94C0774755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250BD-5F5D-4AA4-9E71-31A6678160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89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50BD-5F5D-4AA4-9E71-31A6678160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393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50BD-5F5D-4AA4-9E71-31A6678160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6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50BD-5F5D-4AA4-9E71-31A6678160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26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50BD-5F5D-4AA4-9E71-31A6678160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517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50BD-5F5D-4AA4-9E71-31A6678160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6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F70E-DB12-49C2-9D7B-C36B5E44FD86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6DDC-C701-49E1-813B-62B17AA59646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C19A-D21D-47A6-BD04-FB67DEADADC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92D8-F553-475E-BF4A-3F2A84B247E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902F-A39C-4CB5-B9E4-2372B8712CE4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5E91-A2C2-4F7F-920F-C02A6B400A78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D3FE-3CFF-4EBD-BB47-FA4F1F2151F2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49A9-D18B-4135-9AC8-4402B0ED733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313-7201-44E9-8DB5-7F596D5599F3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EE66-CB8E-4ABC-BCAF-CA100A47F114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311-B1CD-4C8C-9691-30144A71769E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0615-585B-4805-9B12-3431901D190A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DD07-3C6B-41DB-BA60-1AF4B0075C98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04A0-22CD-47FC-A936-80ADF80A7C6C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AD8D-1C8D-4875-894B-F3C584E2430C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2C80-5CAF-4F0E-9400-DD2782D59435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C1235-B583-4E83-9480-BF12B7697CA1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journal/12182" TargetMode="External"/><Relationship Id="rId3" Type="http://schemas.openxmlformats.org/officeDocument/2006/relationships/hyperlink" Target="https://link.springer.com/article/10.1007/s12182-009-0042-8#auth-Yue-Shen" TargetMode="External"/><Relationship Id="rId7" Type="http://schemas.openxmlformats.org/officeDocument/2006/relationships/hyperlink" Target="https://link.springer.com/article/10.1007/s12182-009-0042-8#auth-Shouceng-Tian" TargetMode="External"/><Relationship Id="rId2" Type="http://schemas.openxmlformats.org/officeDocument/2006/relationships/hyperlink" Target="https://link.springer.com/journal/13202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nk.springer.com/article/10.1007/s12182-009-0042-8#auth-Lin-Li" TargetMode="External"/><Relationship Id="rId5" Type="http://schemas.openxmlformats.org/officeDocument/2006/relationships/hyperlink" Target="https://link.springer.com/article/10.1007/s12182-009-0042-8#auth-Gensheng-Li" TargetMode="External"/><Relationship Id="rId4" Type="http://schemas.openxmlformats.org/officeDocument/2006/relationships/hyperlink" Target="https://link.springer.com/article/10.1007/s12182-009-0042-8#auth-Yinao-Su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.png"/><Relationship Id="rId4" Type="http://schemas.openxmlformats.org/officeDocument/2006/relationships/image" Target="../media/image1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140.png"/><Relationship Id="rId7" Type="http://schemas.openxmlformats.org/officeDocument/2006/relationships/image" Target="../media/image24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19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0493" y="787833"/>
            <a:ext cx="9533744" cy="3690484"/>
          </a:xfrm>
          <a:ln w="19050">
            <a:solidFill>
              <a:schemeClr val="bg1">
                <a:lumMod val="95000"/>
                <a:lumOff val="5000"/>
              </a:schemeClr>
            </a:solidFill>
          </a:ln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Математическая модель гидравлического канала связи, используемого в ходе измерений при бурении скважин</a:t>
            </a:r>
            <a:endParaRPr lang="ru-RU" sz="4800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313" y="5507375"/>
            <a:ext cx="9593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Выполнил: Вальяников О.В., студент 429 группы</a:t>
            </a:r>
          </a:p>
          <a:p>
            <a:r>
              <a:rPr lang="ru-RU" dirty="0"/>
              <a:t>Научный </a:t>
            </a:r>
            <a:r>
              <a:rPr lang="ru-RU" dirty="0" smtClean="0"/>
              <a:t>руководитель: Исаева А.В., доцент</a:t>
            </a:r>
            <a:r>
              <a:rPr lang="ru-RU" dirty="0"/>
              <a:t>, к.ф.-м.н.</a:t>
            </a:r>
          </a:p>
          <a:p>
            <a:r>
              <a:rPr lang="ru-RU" dirty="0" smtClean="0"/>
              <a:t>Консультант: Очеретяный А.Н., старший инженер по бурению в ООО «</a:t>
            </a:r>
            <a:r>
              <a:rPr lang="ru-RU" dirty="0" err="1" smtClean="0"/>
              <a:t>Геона</a:t>
            </a:r>
            <a:r>
              <a:rPr lang="ru-RU" dirty="0" err="1"/>
              <a:t>в</a:t>
            </a:r>
            <a:r>
              <a:rPr lang="ru-RU" dirty="0" err="1" smtClean="0"/>
              <a:t>тех</a:t>
            </a:r>
            <a:r>
              <a:rPr lang="ru-RU" dirty="0" smtClean="0"/>
              <a:t>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3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73410" y="6015483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3600" smtClean="0"/>
              <a:pPr/>
              <a:t>10</a:t>
            </a:fld>
            <a:endParaRPr lang="en-US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6777" y="112685"/>
            <a:ext cx="101676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>
                <a:solidFill>
                  <a:prstClr val="white"/>
                </a:solidFill>
              </a:rPr>
              <a:t>Результаты расчётов АЧХ при различных </a:t>
            </a:r>
            <a:r>
              <a:rPr lang="ru-RU" sz="3200" dirty="0" smtClean="0">
                <a:solidFill>
                  <a:prstClr val="white"/>
                </a:solidFill>
              </a:rPr>
              <a:t>значениях плотности бурового раствора</a:t>
            </a:r>
            <a:endParaRPr lang="ru-RU" sz="3200" dirty="0">
              <a:solidFill>
                <a:prstClr val="white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" r="6178"/>
          <a:stretch/>
        </p:blipFill>
        <p:spPr>
          <a:xfrm>
            <a:off x="448573" y="1189903"/>
            <a:ext cx="7832785" cy="5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smtClean="0"/>
              <a:pPr/>
              <a:t>11</a:t>
            </a:fld>
            <a:endParaRPr lang="en-US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7765" y="112685"/>
            <a:ext cx="93999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>
                <a:solidFill>
                  <a:prstClr val="white"/>
                </a:solidFill>
              </a:rPr>
              <a:t>Результаты расчётов ФЧХ при </a:t>
            </a:r>
            <a:r>
              <a:rPr lang="ru-RU" sz="3200" dirty="0" smtClean="0">
                <a:solidFill>
                  <a:prstClr val="white"/>
                </a:solidFill>
              </a:rPr>
              <a:t>изменении плотности бурового раствора</a:t>
            </a:r>
            <a:endParaRPr lang="ru-RU" sz="3200" dirty="0">
              <a:solidFill>
                <a:prstClr val="white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4"/>
          <a:stretch/>
        </p:blipFill>
        <p:spPr>
          <a:xfrm>
            <a:off x="0" y="1271190"/>
            <a:ext cx="6147760" cy="45564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3"/>
          <a:stretch/>
        </p:blipFill>
        <p:spPr>
          <a:xfrm>
            <a:off x="6238282" y="1271189"/>
            <a:ext cx="5953718" cy="455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smtClean="0"/>
              <a:pPr/>
              <a:t>12</a:t>
            </a:fld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97147" y="448574"/>
            <a:ext cx="91785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Восстановление сигнала</a:t>
            </a:r>
          </a:p>
          <a:p>
            <a:endParaRPr lang="ru-RU" sz="3600" dirty="0" smtClean="0"/>
          </a:p>
          <a:p>
            <a:pPr marL="571500" indent="-571500">
              <a:buFont typeface="+mj-lt"/>
              <a:buAutoNum type="arabicPeriod"/>
            </a:pPr>
            <a:r>
              <a:rPr lang="ru-RU" sz="2400" dirty="0" smtClean="0"/>
              <a:t>Генерация исходного сигнала</a:t>
            </a:r>
          </a:p>
          <a:p>
            <a:pPr marL="571500" indent="-571500">
              <a:buFont typeface="+mj-lt"/>
              <a:buAutoNum type="arabicPeriod"/>
            </a:pPr>
            <a:r>
              <a:rPr lang="ru-RU" sz="2400" dirty="0" smtClean="0"/>
              <a:t>Прямое БПФ и симуляция прохождения сигнала через скважину при помощи передаточной функции (3)</a:t>
            </a:r>
          </a:p>
          <a:p>
            <a:pPr marL="571500" indent="-571500">
              <a:buFont typeface="+mj-lt"/>
              <a:buAutoNum type="arabicPeriod"/>
            </a:pPr>
            <a:r>
              <a:rPr lang="ru-RU" sz="2400" dirty="0" smtClean="0"/>
              <a:t>Постановка обратной задачи: имея некоторый выходной сигнал (п.2) восстановить исходный, зная передаточную функцию гидравлического канала</a:t>
            </a:r>
          </a:p>
          <a:p>
            <a:pPr marL="571500" indent="-571500">
              <a:buFont typeface="+mj-lt"/>
              <a:buAutoNum type="arabicPeriod"/>
            </a:pPr>
            <a:r>
              <a:rPr lang="ru-RU" sz="2400" dirty="0" smtClean="0"/>
              <a:t>Симуляция шумов и последующее восстановление из зашумлённого выходного сигнала</a:t>
            </a:r>
          </a:p>
          <a:p>
            <a:pPr marL="571500" indent="-571500">
              <a:buFont typeface="+mj-lt"/>
              <a:buAutoNum type="arabicPeriod"/>
            </a:pPr>
            <a:r>
              <a:rPr lang="ru-RU" sz="2400" dirty="0" smtClean="0"/>
              <a:t>Изучение качества восстановления сигнала в зависимости от его формы и отношения амплитуды шума к амплитуде сигнала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474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254233" y="630872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3600" smtClean="0"/>
              <a:pPr/>
              <a:t>13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8792" y="94891"/>
            <a:ext cx="6254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Синусоидальный сигнал</a:t>
            </a:r>
            <a:endParaRPr lang="ru-RU" sz="2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04"/>
          <a:stretch/>
        </p:blipFill>
        <p:spPr>
          <a:xfrm>
            <a:off x="552879" y="822327"/>
            <a:ext cx="10078584" cy="274319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93" b="6289"/>
          <a:stretch/>
        </p:blipFill>
        <p:spPr>
          <a:xfrm>
            <a:off x="552879" y="3565526"/>
            <a:ext cx="10078584" cy="26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16211" y="637779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3600" smtClean="0"/>
              <a:pPr/>
              <a:t>14</a:t>
            </a:fld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01924" y="51121"/>
            <a:ext cx="8039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Сигнал с несколькими гармониками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57"/>
          <a:stretch/>
        </p:blipFill>
        <p:spPr>
          <a:xfrm>
            <a:off x="753193" y="669869"/>
            <a:ext cx="9581252" cy="279619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06"/>
          <a:stretch/>
        </p:blipFill>
        <p:spPr>
          <a:xfrm>
            <a:off x="753799" y="3466061"/>
            <a:ext cx="9580646" cy="281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3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533591" y="642092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3600" smtClean="0"/>
              <a:pPr/>
              <a:t>15</a:t>
            </a:fld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63902"/>
            <a:ext cx="6185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Прямоугольные импульсы</a:t>
            </a:r>
            <a:endParaRPr lang="ru-RU" sz="2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" r="5294" b="4277"/>
          <a:stretch/>
        </p:blipFill>
        <p:spPr>
          <a:xfrm>
            <a:off x="4557622" y="46698"/>
            <a:ext cx="7545238" cy="673935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" y="1146325"/>
            <a:ext cx="4279320" cy="371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296700" y="6403671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3600" smtClean="0"/>
              <a:pPr/>
              <a:t>16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91909" y="0"/>
            <a:ext cx="9616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u="sng" dirty="0" smtClean="0"/>
              <a:t>Среднеквадратичная ошибка для синусоидального сигнала</a:t>
            </a:r>
            <a:endParaRPr lang="ru-RU" sz="3200" u="sng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" r="6303"/>
          <a:stretch/>
        </p:blipFill>
        <p:spPr>
          <a:xfrm>
            <a:off x="114271" y="1283672"/>
            <a:ext cx="5831458" cy="50101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r="6148"/>
          <a:stretch/>
        </p:blipFill>
        <p:spPr>
          <a:xfrm>
            <a:off x="6090249" y="1256284"/>
            <a:ext cx="5762446" cy="50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84877" y="630015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3600" smtClean="0"/>
              <a:pPr/>
              <a:t>17</a:t>
            </a:fld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66029" y="0"/>
            <a:ext cx="9616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u="sng" dirty="0" smtClean="0"/>
              <a:t>Среднеквадратичная ошибка для сигнала с несколькими гармониками </a:t>
            </a:r>
            <a:endParaRPr lang="ru-RU" sz="3200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7" r="6057"/>
          <a:stretch/>
        </p:blipFill>
        <p:spPr>
          <a:xfrm>
            <a:off x="166029" y="1183611"/>
            <a:ext cx="5831457" cy="50101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" r="5251"/>
          <a:stretch/>
        </p:blipFill>
        <p:spPr>
          <a:xfrm>
            <a:off x="6184524" y="1183611"/>
            <a:ext cx="5788939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538240" y="6388320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3600" smtClean="0"/>
              <a:pPr/>
              <a:t>18</a:t>
            </a:fld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9616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u="sng" dirty="0" smtClean="0"/>
              <a:t>Среднеквадратичная ошибка для прямоугольных импульсов</a:t>
            </a:r>
            <a:endParaRPr lang="ru-RU" sz="3200" u="sng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3" r="5266"/>
          <a:stretch/>
        </p:blipFill>
        <p:spPr>
          <a:xfrm>
            <a:off x="215660" y="1220992"/>
            <a:ext cx="5762446" cy="50101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" r="5369"/>
          <a:stretch/>
        </p:blipFill>
        <p:spPr>
          <a:xfrm>
            <a:off x="6239774" y="1220992"/>
            <a:ext cx="5699185" cy="502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6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smtClean="0"/>
              <a:pPr/>
              <a:t>19</a:t>
            </a:fld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31321" y="741871"/>
            <a:ext cx="946317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u="sng" dirty="0" smtClean="0"/>
              <a:t>Выводы: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При передаче сигнала от ПГИ на поверхность по давлению и по расходу наблюдается падение амплитуды выходного сигнала с увеличением </a:t>
            </a:r>
            <a:r>
              <a:rPr lang="ru-RU" sz="2400" i="1" u="sng" dirty="0" smtClean="0"/>
              <a:t>глубины скважины</a:t>
            </a:r>
            <a:r>
              <a:rPr lang="ru-RU" sz="2400" dirty="0" smtClean="0"/>
              <a:t> и </a:t>
            </a:r>
            <a:r>
              <a:rPr lang="ru-RU" sz="2400" i="1" u="sng" dirty="0" smtClean="0"/>
              <a:t>плотности бурового раствора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АЧХ передаточной функции по давлению существенно зависит от частоты передаваемого сигнала: качественная передача возможна только на частотах до 1-2 Гц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 случае передачи по расходу не было обнаружено падения АЧХ с увеличением частоты передаваемого сигнала – есть потенциальная </a:t>
            </a:r>
            <a:r>
              <a:rPr lang="ru-RU" sz="2400" dirty="0"/>
              <a:t>возможность передачи сигнала на более высоких частотах</a:t>
            </a:r>
          </a:p>
        </p:txBody>
      </p:sp>
    </p:spTree>
    <p:extLst>
      <p:ext uri="{BB962C8B-B14F-4D97-AF65-F5344CB8AC3E}">
        <p14:creationId xmlns:p14="http://schemas.microsoft.com/office/powerpoint/2010/main" val="23022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4761" y="34206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u="sng" dirty="0" smtClean="0"/>
              <a:t>Актуальность:</a:t>
            </a:r>
            <a:r>
              <a:rPr lang="ru-RU" sz="2400" u="sng" dirty="0"/>
              <a:t/>
            </a:r>
            <a:br>
              <a:rPr lang="ru-RU" sz="2400" u="sng" dirty="0"/>
            </a:br>
            <a:endParaRPr lang="ru-RU" sz="2400" u="sng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4761" y="947127"/>
            <a:ext cx="89948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Широкое использование телеметрических систем (ТМ) при добыче полезных ископаемых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Задача ТМ системы – </a:t>
            </a:r>
            <a:r>
              <a:rPr lang="ru-RU" sz="2400" dirty="0"/>
              <a:t>обеспечить достаточную скорость и точность передачи информации, а также её качественную интерпретацию на </a:t>
            </a:r>
            <a:r>
              <a:rPr lang="ru-RU" sz="2400" dirty="0" smtClean="0"/>
              <a:t>поверхности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Гидравлический канал связи является наиболее актуальным методом: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 smtClean="0"/>
              <a:t>Сравнительно низкая стоимость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 smtClean="0"/>
              <a:t>Высокие качество и скорость передачи информации</a:t>
            </a:r>
            <a:r>
              <a:rPr lang="ru-RU" sz="2400" dirty="0"/>
              <a:t>	</a:t>
            </a:r>
            <a:r>
              <a:rPr lang="ru-RU" sz="2400" dirty="0" smtClean="0"/>
              <a:t>	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smtClean="0"/>
              <a:pPr/>
              <a:t>2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03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smtClean="0"/>
              <a:pPr/>
              <a:t>20</a:t>
            </a:fld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215660"/>
            <a:ext cx="92302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Без </a:t>
            </a:r>
            <a:r>
              <a:rPr lang="ru-RU" sz="2400" dirty="0" smtClean="0"/>
              <a:t>фильтрации: </a:t>
            </a:r>
            <a:r>
              <a:rPr lang="ru-RU" sz="2400" dirty="0"/>
              <a:t>среднеквадратичная ошибка восстановления исходного сигнала </a:t>
            </a:r>
            <a:r>
              <a:rPr lang="ru-RU" sz="2400" dirty="0" smtClean="0"/>
              <a:t>может </a:t>
            </a:r>
            <a:r>
              <a:rPr lang="ru-RU" sz="2400" dirty="0"/>
              <a:t>достигать 100% при уровне шума 4-5% от амплитуды выходного сигнала для сигналов гармонической формы и при уровне шума менее 1% от амплитуды выходного сигнала в случае прямоугольных </a:t>
            </a:r>
            <a:r>
              <a:rPr lang="ru-RU" sz="2400" dirty="0" smtClean="0"/>
              <a:t>импульсов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За счёт использования полосовых фильтров возможно улучшить качество восстановления </a:t>
            </a:r>
            <a:r>
              <a:rPr lang="ru-RU" sz="2400" dirty="0" smtClean="0"/>
              <a:t>на </a:t>
            </a:r>
            <a:r>
              <a:rPr lang="ru-RU" sz="2400" dirty="0"/>
              <a:t>порядок для гармонических сигналов и практически на два порядка для прямоугольных </a:t>
            </a:r>
            <a:r>
              <a:rPr lang="ru-RU" sz="2400" dirty="0" smtClean="0"/>
              <a:t>импульсов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</a:t>
            </a:r>
            <a:r>
              <a:rPr lang="ru-RU" sz="2400" dirty="0" smtClean="0"/>
              <a:t>ри </a:t>
            </a:r>
            <a:r>
              <a:rPr lang="ru-RU" sz="2400" dirty="0"/>
              <a:t>фильтрации выходных сигналов качество восстановления оказывается сопоставимым для всех исследованных </a:t>
            </a:r>
            <a:r>
              <a:rPr lang="ru-RU" sz="2400" dirty="0" smtClean="0"/>
              <a:t>сигналов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Для гармонических импульсов целесообразно использовать фильтрацию при шум/сигнал</a:t>
            </a:r>
            <a:r>
              <a:rPr lang="en-US" sz="2400" dirty="0" smtClean="0"/>
              <a:t>&gt;0.75</a:t>
            </a:r>
            <a:r>
              <a:rPr lang="ru-RU" sz="2400" dirty="0" smtClean="0"/>
              <a:t>%</a:t>
            </a:r>
            <a:r>
              <a:rPr lang="en-US" sz="2400" dirty="0" smtClean="0"/>
              <a:t>; </a:t>
            </a:r>
            <a:r>
              <a:rPr lang="ru-RU" sz="2400" dirty="0" smtClean="0"/>
              <a:t>для прямоугольных импульсов – уже при десятых долях процента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623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124" y="678017"/>
            <a:ext cx="56157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Спасибо за внимание!</a:t>
            </a:r>
            <a:endParaRPr lang="ru-RU" sz="7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366" y="1832179"/>
            <a:ext cx="3674494" cy="456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223" y="660125"/>
            <a:ext cx="590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Приложение</a:t>
            </a:r>
            <a:endParaRPr lang="ru-RU" sz="7200" dirty="0"/>
          </a:p>
        </p:txBody>
      </p:sp>
      <p:cxnSp>
        <p:nvCxnSpPr>
          <p:cNvPr id="4" name="Соединительная линия уступом 3"/>
          <p:cNvCxnSpPr/>
          <p:nvPr/>
        </p:nvCxnSpPr>
        <p:spPr>
          <a:xfrm>
            <a:off x="2113613" y="2368446"/>
            <a:ext cx="6670623" cy="1858780"/>
          </a:xfrm>
          <a:prstGeom prst="bentConnector3">
            <a:avLst/>
          </a:prstGeom>
          <a:ln w="762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083" y="47322"/>
            <a:ext cx="7512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Список литературы</a:t>
            </a:r>
            <a:endParaRPr lang="ru-RU" sz="4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smtClean="0"/>
              <a:pPr/>
              <a:t>23</a:t>
            </a:fld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33083" y="755208"/>
            <a:ext cx="991158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cap="all" dirty="0"/>
              <a:t>[1] </a:t>
            </a:r>
            <a:r>
              <a:rPr lang="ru-RU" dirty="0"/>
              <a:t>Греков, С.В. Исследование помех в гидравлическом канале связи телеметрической системы контроля забойных параметров в процессе бурения / С.В. Греков // Нефтегазовое дело. - 2005. - №2. - С. 1-14</a:t>
            </a:r>
          </a:p>
          <a:p>
            <a:r>
              <a:rPr lang="ru-RU" dirty="0"/>
              <a:t>[2] </a:t>
            </a:r>
            <a:r>
              <a:rPr lang="ru-RU" dirty="0" err="1"/>
              <a:t>Вольгемут</a:t>
            </a:r>
            <a:r>
              <a:rPr lang="ru-RU" dirty="0"/>
              <a:t>, Э.А Разработка основ телеметрической системы контроля забойных параметров в процессе бурения с гидравлическим каналом связи / Э.А. </a:t>
            </a:r>
            <a:r>
              <a:rPr lang="ru-RU" dirty="0" err="1"/>
              <a:t>Вольгемут</a:t>
            </a:r>
            <a:r>
              <a:rPr lang="ru-RU" dirty="0"/>
              <a:t>, С.В Греков // Нефтегазовое дело. - 2005. - том 3. - С.55-69</a:t>
            </a:r>
          </a:p>
          <a:p>
            <a:r>
              <a:rPr lang="ru-RU" cap="all" dirty="0"/>
              <a:t>[3] </a:t>
            </a:r>
            <a:r>
              <a:rPr lang="ru-RU" dirty="0" err="1"/>
              <a:t>Чарный</a:t>
            </a:r>
            <a:r>
              <a:rPr lang="ru-RU" dirty="0"/>
              <a:t>, И.А. Неустановившееся движение реальной жидкости в трубах / И.А. </a:t>
            </a:r>
            <a:r>
              <a:rPr lang="ru-RU" dirty="0" err="1"/>
              <a:t>Чарный</a:t>
            </a:r>
            <a:r>
              <a:rPr lang="ru-RU" dirty="0"/>
              <a:t>. – 2-ое изд., </a:t>
            </a:r>
            <a:r>
              <a:rPr lang="ru-RU" dirty="0" err="1"/>
              <a:t>перераб</a:t>
            </a:r>
            <a:r>
              <a:rPr lang="ru-RU" dirty="0"/>
              <a:t>. и доп. – М: «Недра», 1975. - 296 с.</a:t>
            </a:r>
          </a:p>
          <a:p>
            <a:r>
              <a:rPr lang="ru-RU" cap="all" dirty="0"/>
              <a:t>[4] </a:t>
            </a:r>
            <a:r>
              <a:rPr lang="ru-RU" dirty="0"/>
              <a:t>Греков, С.В. Исследование гидравлического канала связи телеметрической системы контроля забойных параметров в процессе бурения / С.В. Греков // Нефтегазовое дело. - 2005. - №2. - С. 1-15</a:t>
            </a:r>
          </a:p>
          <a:p>
            <a:r>
              <a:rPr lang="ru-RU" dirty="0"/>
              <a:t>[5] Осипов, П.Ф. </a:t>
            </a:r>
            <a:r>
              <a:rPr lang="ru-RU" dirty="0" err="1"/>
              <a:t>Гидроаэромеханика</a:t>
            </a:r>
            <a:r>
              <a:rPr lang="ru-RU" dirty="0"/>
              <a:t> бурения и крепления скважин: учебное пособие / П.Ф. Осипов. - Ухта: УГТУ, 2004. - 204 с. - </a:t>
            </a:r>
            <a:r>
              <a:rPr lang="en-US" dirty="0"/>
              <a:t>ISBN</a:t>
            </a:r>
            <a:r>
              <a:rPr lang="ru-RU" dirty="0"/>
              <a:t> 5-88179-324-2</a:t>
            </a:r>
          </a:p>
          <a:p>
            <a:r>
              <a:rPr lang="ru-RU" dirty="0"/>
              <a:t>[6] </a:t>
            </a:r>
            <a:r>
              <a:rPr lang="ru-RU" dirty="0" err="1"/>
              <a:t>Миннивалеев</a:t>
            </a:r>
            <a:r>
              <a:rPr lang="ru-RU" dirty="0"/>
              <a:t>, Т.Н. Управление вибрационной нагрузкой устьевого и забойного бурового оборудования применением забойного гидромеханического компенсатора в компоновке низа бурильной колонны / Т.Н. </a:t>
            </a:r>
            <a:r>
              <a:rPr lang="ru-RU" dirty="0" err="1"/>
              <a:t>Миннивалеев</a:t>
            </a:r>
            <a:r>
              <a:rPr lang="ru-RU" dirty="0"/>
              <a:t> // Проблемы сбора, подготовки и транспорта нефти и нефтепродуктов. - 2020. - №3. - С. 9-19</a:t>
            </a:r>
          </a:p>
          <a:p>
            <a:r>
              <a:rPr lang="en-US" dirty="0"/>
              <a:t>[7] Drilling engineering / Heriot-Watt Professors. - </a:t>
            </a:r>
            <a:r>
              <a:rPr lang="en-US" dirty="0" err="1"/>
              <a:t>CreateSpace</a:t>
            </a:r>
            <a:r>
              <a:rPr lang="en-US" dirty="0"/>
              <a:t> Independent Publishing Platform, 2017. - 540 p. - ISBN-10 1975790014, ISBN-13 </a:t>
            </a:r>
            <a:r>
              <a:rPr lang="en-US" dirty="0" smtClean="0"/>
              <a:t>978-1975790011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81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smtClean="0"/>
              <a:pPr/>
              <a:t>24</a:t>
            </a:fld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15661" y="353683"/>
            <a:ext cx="95408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[8] </a:t>
            </a:r>
            <a:r>
              <a:rPr lang="en-US" dirty="0" err="1"/>
              <a:t>Rabia</a:t>
            </a:r>
            <a:r>
              <a:rPr lang="en-US" dirty="0"/>
              <a:t>, H. Well engineering and construction / H. </a:t>
            </a:r>
            <a:r>
              <a:rPr lang="en-US" dirty="0" err="1"/>
              <a:t>Rabia</a:t>
            </a:r>
            <a:r>
              <a:rPr lang="en-US" dirty="0"/>
              <a:t>. - London, UK: </a:t>
            </a:r>
            <a:r>
              <a:rPr lang="en-US" dirty="0" err="1"/>
              <a:t>Entrac</a:t>
            </a:r>
            <a:r>
              <a:rPr lang="en-US" dirty="0"/>
              <a:t> Petroleum, 2001. - 650 p. - ISBN-10 0954108701, ISBN-13 978-0954108700</a:t>
            </a:r>
            <a:endParaRPr lang="ru-RU" dirty="0"/>
          </a:p>
          <a:p>
            <a:r>
              <a:rPr lang="en-US" dirty="0"/>
              <a:t>[9] </a:t>
            </a:r>
            <a:r>
              <a:rPr lang="en-US" dirty="0" err="1"/>
              <a:t>Mwachaka</a:t>
            </a:r>
            <a:r>
              <a:rPr lang="en-US" dirty="0"/>
              <a:t>, Saleh M. A review of mud pulse telemetry signal impairments modeling and suppression methods / Saleh M. </a:t>
            </a:r>
            <a:r>
              <a:rPr lang="en-US" dirty="0" err="1"/>
              <a:t>Mwachaka</a:t>
            </a:r>
            <a:r>
              <a:rPr lang="en-US" dirty="0"/>
              <a:t>,  </a:t>
            </a:r>
            <a:r>
              <a:rPr lang="en-US" dirty="0" err="1"/>
              <a:t>Aiping</a:t>
            </a:r>
            <a:r>
              <a:rPr lang="en-US" dirty="0"/>
              <a:t> Wu, </a:t>
            </a:r>
            <a:r>
              <a:rPr lang="en-US" dirty="0" err="1"/>
              <a:t>Qingqing</a:t>
            </a:r>
            <a:r>
              <a:rPr lang="en-US" dirty="0"/>
              <a:t> Fu // </a:t>
            </a:r>
            <a:r>
              <a:rPr lang="en-US" u="sng" dirty="0">
                <a:hlinkClick r:id="rId2"/>
              </a:rPr>
              <a:t>Journal of Petroleum Exploration and Production Technology</a:t>
            </a:r>
            <a:r>
              <a:rPr lang="en-US" u="sng" dirty="0"/>
              <a:t>. - </a:t>
            </a:r>
            <a:r>
              <a:rPr lang="en-US" dirty="0"/>
              <a:t>2019. - vol. 9. - p. 779–792</a:t>
            </a:r>
            <a:endParaRPr lang="ru-RU" dirty="0"/>
          </a:p>
          <a:p>
            <a:r>
              <a:rPr lang="ru-RU" dirty="0"/>
              <a:t>[10] </a:t>
            </a:r>
            <a:r>
              <a:rPr lang="ru-RU" dirty="0" err="1"/>
              <a:t>Балденко</a:t>
            </a:r>
            <a:r>
              <a:rPr lang="ru-RU" dirty="0"/>
              <a:t> Ф.Д. Расчеты бурового оборудования: учебное пособие / Ф.Д. </a:t>
            </a:r>
            <a:r>
              <a:rPr lang="ru-RU" dirty="0" err="1"/>
              <a:t>Балденко</a:t>
            </a:r>
            <a:r>
              <a:rPr lang="ru-RU" dirty="0"/>
              <a:t>. - М.: РГУ нефти и газа имени И.М. Губкина, 2012. – 428 с.</a:t>
            </a:r>
          </a:p>
          <a:p>
            <a:r>
              <a:rPr lang="ru-RU" dirty="0"/>
              <a:t>[11] </a:t>
            </a:r>
            <a:r>
              <a:rPr lang="ru-RU" dirty="0" err="1"/>
              <a:t>Вольгемут</a:t>
            </a:r>
            <a:r>
              <a:rPr lang="ru-RU" dirty="0"/>
              <a:t>, Э.А. Анализ влияния работы телеметрической системы с гидравлическим каналом связи на устойчивость работы гидравлических забойных двигателей и их воздействия на параметры гидравлического сигнала / Э.А. </a:t>
            </a:r>
            <a:r>
              <a:rPr lang="ru-RU" dirty="0" err="1"/>
              <a:t>Вольгемут</a:t>
            </a:r>
            <a:r>
              <a:rPr lang="ru-RU" dirty="0"/>
              <a:t>, С.В. Греков // Нефтегазовое дело. - 2005. - №2. - С. 1-18</a:t>
            </a:r>
          </a:p>
          <a:p>
            <a:r>
              <a:rPr lang="en-US" dirty="0"/>
              <a:t>[12] Shen Y. Numerical modeling of DPSK pressure signals and their transmission characteristics in mud channels / </a:t>
            </a:r>
            <a:r>
              <a:rPr lang="en-US" dirty="0">
                <a:hlinkClick r:id="rId3"/>
              </a:rPr>
              <a:t>Yue Shen</a:t>
            </a:r>
            <a:r>
              <a:rPr lang="en-US" dirty="0"/>
              <a:t>, </a:t>
            </a:r>
            <a:r>
              <a:rPr lang="en-US" dirty="0" err="1">
                <a:hlinkClick r:id="rId4"/>
              </a:rPr>
              <a:t>Yinao</a:t>
            </a:r>
            <a:r>
              <a:rPr lang="en-US" dirty="0">
                <a:hlinkClick r:id="rId4"/>
              </a:rPr>
              <a:t> Su</a:t>
            </a:r>
            <a:r>
              <a:rPr lang="en-US" dirty="0"/>
              <a:t>, </a:t>
            </a:r>
            <a:r>
              <a:rPr lang="en-US" dirty="0" err="1">
                <a:hlinkClick r:id="rId5"/>
              </a:rPr>
              <a:t>Gensheng</a:t>
            </a:r>
            <a:r>
              <a:rPr lang="en-US" dirty="0">
                <a:hlinkClick r:id="rId5"/>
              </a:rPr>
              <a:t> Li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Lin Li</a:t>
            </a:r>
            <a:r>
              <a:rPr lang="en-US" dirty="0"/>
              <a:t>, </a:t>
            </a:r>
            <a:r>
              <a:rPr lang="en-US" dirty="0" err="1">
                <a:hlinkClick r:id="rId7"/>
              </a:rPr>
              <a:t>Shouceng</a:t>
            </a:r>
            <a:r>
              <a:rPr lang="en-US" dirty="0">
                <a:hlinkClick r:id="rId7"/>
              </a:rPr>
              <a:t> Tian</a:t>
            </a:r>
            <a:r>
              <a:rPr lang="en-US" dirty="0"/>
              <a:t> // </a:t>
            </a:r>
            <a:r>
              <a:rPr lang="en-US" dirty="0">
                <a:hlinkClick r:id="rId8"/>
              </a:rPr>
              <a:t>Petroleum Science</a:t>
            </a:r>
            <a:r>
              <a:rPr lang="en-US" dirty="0"/>
              <a:t>. - 2009. - vol. 6. - p. 266-270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8704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79294" y="111623"/>
                <a:ext cx="922468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В системе (1) введём </a:t>
                </a:r>
                <a:r>
                  <a:rPr lang="ru-RU" dirty="0"/>
                  <a:t>понятие объёмного расхода жидкости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ru-RU" dirty="0" smtClean="0"/>
                  <a:t> площадь трубы, а затем преобразуем систему по Лапласу:</a:t>
                </a:r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4" y="111623"/>
                <a:ext cx="922468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28" t="-5660" b="-132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711216" y="1055266"/>
                <a:ext cx="3701911" cy="1757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𝑑𝑥</m:t>
                                  </m:r>
                                </m:den>
                              </m:f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lang="ru-RU" sz="2400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den>
                              </m:f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𝑑𝑥</m:t>
                                  </m:r>
                                </m:den>
                              </m:f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16" y="1055266"/>
                <a:ext cx="3701911" cy="17571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145741" y="1672230"/>
            <a:ext cx="1613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(3)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952564" y="1055266"/>
                <a:ext cx="3917576" cy="1754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Здесь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/>
                        <a:ea typeface="Cambria Math"/>
                      </a:rPr>
                      <m:t>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𝑖𝑐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переменная в преобразовании </a:t>
                </a:r>
                <a:r>
                  <a:rPr lang="ru-RU" dirty="0" smtClean="0"/>
                  <a:t>Лапласа; </a:t>
                </a:r>
              </a:p>
              <a:p>
                <a:endParaRPr lang="ru-RU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𝑄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изображения изменений давления и расхода жидкости соответственно. 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564" y="1055266"/>
                <a:ext cx="3917576" cy="1754904"/>
              </a:xfrm>
              <a:prstGeom prst="rect">
                <a:avLst/>
              </a:prstGeom>
              <a:blipFill rotWithShape="0">
                <a:blip r:embed="rId4"/>
                <a:stretch>
                  <a:fillRect l="-933" t="-2083" r="-2488" b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295537" y="3065275"/>
            <a:ext cx="5917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Получилась система ОДУ, которую нетрудно решить: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2602324" y="3547353"/>
                <a:ext cx="5271956" cy="3247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𝐴𝑐h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𝐵𝑠h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)=−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  <a:ea typeface="Cambria Math"/>
                                        </a:rPr>
                                        <m:t>г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𝐴𝑠h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𝐵𝑐h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  <m:r>
                                <a:rPr lang="ru-RU" sz="2400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den>
                              </m:f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+2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rad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г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den>
                              </m:f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+2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rad>
                            </m:e>
                            <m:e>
                              <m:r>
                                <m:rPr>
                                  <m:nor/>
                                </m:rPr>
                                <a:rPr lang="ru-RU" sz="2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24" y="3547353"/>
                <a:ext cx="5271956" cy="32476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8434504" y="4809205"/>
            <a:ext cx="635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(4)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817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213136" y="542795"/>
                <a:ext cx="4037708" cy="1145763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ru-RU" sz="3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ru-RU" sz="3600" dirty="0"/>
                        <m:t> </m:t>
                      </m:r>
                      <m:f>
                        <m:f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𝑀</m:t>
                          </m:r>
                        </m:num>
                        <m:den>
                          <m:r>
                            <a:rPr lang="ru-RU" sz="3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US" sz="3600" i="1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36" y="542795"/>
                <a:ext cx="4037708" cy="11457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88876" y="110910"/>
            <a:ext cx="9953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Уравнение неразрывности для потока даёт: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12131" y="823288"/>
            <a:ext cx="2252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(1)</a:t>
            </a:r>
            <a:endParaRPr lang="ru-RU" sz="3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098" y="9688"/>
            <a:ext cx="4717901" cy="38182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9228" y="1832916"/>
            <a:ext cx="6595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Из теоремы импульсов для трубопровода произвольного сечения можно получить ещё одно соотношение: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6622" y="3064448"/>
                <a:ext cx="6438278" cy="906915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6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</m:num>
                      <m:den>
                        <m:r>
                          <a:rPr lang="ru-RU" sz="36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en-US" sz="36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ru-RU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</m:num>
                      <m:den>
                        <m:r>
                          <a:rPr lang="ru-RU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sz="3600" b="0" i="1" smtClean="0">
                        <a:latin typeface="Cambria Math"/>
                        <a:ea typeface="Cambria Math"/>
                      </a:rPr>
                      <m:t>=−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𝑓</m:t>
                    </m:r>
                    <m:f>
                      <m:fPr>
                        <m:ctrlPr>
                          <a:rPr lang="ru-RU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num>
                      <m:den>
                        <m:r>
                          <a:rPr lang="ru-RU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sz="36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m:rPr>
                        <m:sty m:val="p"/>
                      </m:rPr>
                      <a:rPr lang="el-GR" sz="3600" b="0" i="1" smtClean="0">
                        <a:latin typeface="Cambria Math"/>
                        <a:ea typeface="Cambria Math"/>
                      </a:rPr>
                      <m:t>χ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𝛾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𝑓𝑠𝑖𝑛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22" y="3064448"/>
                <a:ext cx="6438278" cy="9069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713304" y="3256295"/>
            <a:ext cx="85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(2)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31694" y="4222376"/>
                <a:ext cx="9332259" cy="390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Здесь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𝑀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</m:sup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𝜌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𝑑𝑓</m:t>
                        </m:r>
                      </m:e>
                    </m:nary>
                  </m:oMath>
                </a14:m>
                <a:r>
                  <a:rPr lang="ru-RU" dirty="0"/>
                  <a:t>- массовый расход</a:t>
                </a:r>
                <a:r>
                  <a:rPr lang="ru-RU" dirty="0" smtClean="0"/>
                  <a:t>;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𝐼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</m:sup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𝜌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𝑑𝑓</m:t>
                        </m:r>
                      </m:e>
                    </m:nary>
                  </m:oMath>
                </a14:m>
                <a:r>
                  <a:rPr lang="ru-RU" dirty="0"/>
                  <a:t> - проекция импульса на ось Х</a:t>
                </a:r>
                <a:r>
                  <a:rPr lang="ru-RU" dirty="0" smtClean="0"/>
                  <a:t>;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 −</m:t>
                    </m:r>
                  </m:oMath>
                </a14:m>
                <a:r>
                  <a:rPr lang="ru-RU" sz="2000" dirty="0" smtClean="0"/>
                  <a:t> </a:t>
                </a:r>
                <a:r>
                  <a:rPr lang="ru-RU" sz="2000" dirty="0"/>
                  <a:t>площадь поперечного сечения</a:t>
                </a:r>
                <a:r>
                  <a:rPr lang="ru-RU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ru-RU" sz="20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ru-RU" sz="2000" dirty="0" smtClean="0"/>
                  <a:t> </a:t>
                </a:r>
                <a:r>
                  <a:rPr lang="ru-RU" sz="2000" dirty="0"/>
                  <a:t>проекция </a:t>
                </a:r>
                <a:r>
                  <a:rPr lang="ru-RU" sz="2000" dirty="0" smtClean="0"/>
                  <a:t>касательного </a:t>
                </a:r>
                <a:r>
                  <a:rPr lang="ru-RU" sz="2000" dirty="0"/>
                  <a:t>напряжения на ось </a:t>
                </a:r>
                <a:r>
                  <a:rPr lang="en-US" sz="2000" dirty="0"/>
                  <a:t>X,</a:t>
                </a: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χ</m:t>
                    </m:r>
                    <m:r>
                      <a:rPr lang="ru-RU" sz="20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ru-RU" sz="2000" dirty="0" smtClean="0"/>
                  <a:t> </a:t>
                </a:r>
                <a:r>
                  <a:rPr lang="ru-RU" sz="2000" dirty="0"/>
                  <a:t>смоченный периметр</a:t>
                </a:r>
                <a:r>
                  <a:rPr lang="ru-RU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ru-RU" sz="2000" b="0" i="1" smtClean="0">
                        <a:latin typeface="Cambria Math"/>
                        <a:ea typeface="Cambria Math"/>
                      </a:rPr>
                      <m:t>− </m:t>
                    </m:r>
                  </m:oMath>
                </a14:m>
                <a:r>
                  <a:rPr lang="ru-RU" sz="2000" dirty="0"/>
                  <a:t>угол возвышения</a:t>
                </a:r>
                <a:r>
                  <a:rPr lang="en-US" sz="2000" dirty="0"/>
                  <a:t> </a:t>
                </a:r>
                <a:r>
                  <a:rPr lang="en-US" sz="2000" i="1" dirty="0"/>
                  <a:t>dx</a:t>
                </a:r>
                <a:r>
                  <a:rPr lang="en-US" sz="2000" b="1" i="1" dirty="0"/>
                  <a:t> </a:t>
                </a:r>
                <a:r>
                  <a:rPr lang="ru-RU" sz="2000" dirty="0"/>
                  <a:t>над горизонтом,</a:t>
                </a:r>
                <a:r>
                  <a:rPr lang="ru-RU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ru-RU" sz="2000" b="0" i="1" smtClean="0">
                        <a:latin typeface="Cambria Math"/>
                        <a:ea typeface="Cambria Math"/>
                      </a:rPr>
                      <m:t>− </m:t>
                    </m:r>
                  </m:oMath>
                </a14:m>
                <a:r>
                  <a:rPr lang="ru-RU" sz="2000" dirty="0"/>
                  <a:t>вес единицы объёма.</a:t>
                </a:r>
                <a:endParaRPr lang="ru-RU" sz="2000" i="1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4" y="4222376"/>
                <a:ext cx="9332259" cy="3906903"/>
              </a:xfrm>
              <a:prstGeom prst="rect">
                <a:avLst/>
              </a:prstGeom>
              <a:blipFill rotWithShape="1">
                <a:blip r:embed="rId5"/>
                <a:stretch>
                  <a:fillRect l="-653" t="-18877" r="-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978" y="442538"/>
            <a:ext cx="9998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Далее приведём уравнение (2) к удобному для нас виду, используя знания из гидродинамики: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978" y="1338770"/>
                <a:ext cx="11196000" cy="122400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𝑀</m:t>
                          </m:r>
                        </m:num>
                        <m:den>
                          <m:r>
                            <a:rPr lang="ru-RU" sz="3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sz="3600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𝑓</m:t>
                      </m:r>
                      <m:f>
                        <m:f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num>
                        <m:den>
                          <m:r>
                            <a:rPr lang="ru-RU" sz="3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US" sz="3600" b="0" i="0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/>
                              <a:ea typeface="Cambria Math"/>
                            </a:rPr>
                            <m:t>λ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8</m:t>
                          </m:r>
                        </m:den>
                      </m:f>
                      <m:r>
                        <a:rPr lang="en-US" sz="3600" i="1">
                          <a:latin typeface="Cambria Math"/>
                          <a:ea typeface="Cambria Math"/>
                        </a:rPr>
                        <m:t>𝜌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3600" i="1">
                          <a:latin typeface="Cambria Math"/>
                          <a:ea typeface="Cambria Math"/>
                        </a:rPr>
                        <m:t>χ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𝑓𝑠𝑖𝑛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3600" b="0" i="0" smtClean="0">
                          <a:latin typeface="Cambria Math"/>
                          <a:ea typeface="Cambria Math"/>
                        </a:rPr>
                        <m:t> −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[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1+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sz="3600" i="1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ru-RU" sz="3600" dirty="0"/>
              </a:p>
              <a:p>
                <a:endParaRPr lang="ru-RU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8" y="1338770"/>
                <a:ext cx="11196000" cy="1224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268978" y="1658382"/>
            <a:ext cx="1274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(3)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03569" y="3356580"/>
            <a:ext cx="562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Мы учли, что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95527" y="3132127"/>
                <a:ext cx="1833387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𝜏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/>
                              <a:ea typeface="Cambria Math"/>
                            </a:rPr>
                            <m:t>λ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8</m:t>
                          </m:r>
                        </m:den>
                      </m:f>
                      <m:r>
                        <a:rPr lang="en-US" sz="2800" i="1">
                          <a:latin typeface="Cambria Math"/>
                          <a:ea typeface="Cambria Math"/>
                        </a:rPr>
                        <m:t>𝜌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527" y="3132127"/>
                <a:ext cx="1833387" cy="9105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95527" y="4113135"/>
                <a:ext cx="2635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𝐼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527" y="4113135"/>
                <a:ext cx="2635273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Левая круглая скобка 7"/>
          <p:cNvSpPr/>
          <p:nvPr/>
        </p:nvSpPr>
        <p:spPr>
          <a:xfrm>
            <a:off x="2861239" y="3289452"/>
            <a:ext cx="664559" cy="1479771"/>
          </a:xfrm>
          <a:prstGeom prst="leftBracke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8956" y="5085732"/>
                <a:ext cx="923532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i="1" dirty="0" smtClean="0">
                    <a:latin typeface="Cambria Math"/>
                    <a:ea typeface="Cambria Math"/>
                  </a:rPr>
                  <a:t> p – </a:t>
                </a:r>
                <a:r>
                  <a:rPr lang="ru-RU" sz="2000" dirty="0" smtClean="0">
                    <a:ea typeface="Cambria Math"/>
                  </a:rPr>
                  <a:t>среднее в сечении давление жидкости;</a:t>
                </a:r>
                <a:endParaRPr lang="ru-RU" sz="2000" b="0" i="1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ru-RU" sz="20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– средняя в сечении скорость потока жидкости;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ru-RU" sz="2000" dirty="0" smtClean="0"/>
                  <a:t> – поправка Кориолиса на неравномерное распределение скоростей;</a:t>
                </a:r>
              </a:p>
              <a:p>
                <a:r>
                  <a:rPr lang="el-GR" sz="2000" dirty="0" smtClean="0"/>
                  <a:t>λ</a:t>
                </a:r>
                <a:r>
                  <a:rPr lang="ru-RU" sz="2000" dirty="0"/>
                  <a:t> </a:t>
                </a:r>
                <a:r>
                  <a:rPr lang="ru-RU" sz="2000" dirty="0" smtClean="0"/>
                  <a:t>– коэффициент потерь на трение по длине из формулы Дарси-</a:t>
                </a:r>
                <a:r>
                  <a:rPr lang="ru-RU" sz="2000" dirty="0" err="1" smtClean="0"/>
                  <a:t>Вейсбаха</a:t>
                </a:r>
                <a:r>
                  <a:rPr lang="ru-RU" sz="2000" dirty="0" smtClean="0"/>
                  <a:t>.</a:t>
                </a:r>
                <a:endParaRPr lang="ru-RU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56" y="5085732"/>
                <a:ext cx="9235326" cy="1323439"/>
              </a:xfrm>
              <a:prstGeom prst="rect">
                <a:avLst/>
              </a:prstGeom>
              <a:blipFill rotWithShape="1">
                <a:blip r:embed="rId5"/>
                <a:stretch>
                  <a:fillRect l="-660" t="-2765" b="-69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685" y="143921"/>
            <a:ext cx="923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Рассмотрим произведение </a:t>
            </a:r>
            <a:r>
              <a:rPr lang="en-US" sz="2400" i="1" dirty="0" smtClean="0"/>
              <a:t>f</a:t>
            </a:r>
            <a:r>
              <a:rPr lang="el-GR" sz="2400" i="1" dirty="0" smtClean="0"/>
              <a:t>ρ</a:t>
            </a:r>
            <a:r>
              <a:rPr lang="en-US" sz="2400" i="1" dirty="0" smtClean="0"/>
              <a:t>, </a:t>
            </a:r>
            <a:r>
              <a:rPr lang="ru-RU" sz="2400" dirty="0" smtClean="0"/>
              <a:t>считая, что для стенок трубы и для жидкости справедлив закон Гука: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5431" y="1266668"/>
                <a:ext cx="3456459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(1+</m:t>
                      </m:r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1" y="1266668"/>
                <a:ext cx="3456459" cy="8274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70624" y="1230023"/>
                <a:ext cx="3235629" cy="900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(1+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/>
                                  <a:ea typeface="Cambria Math"/>
                                </a:rPr>
                                <m:t>ж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24" y="1230023"/>
                <a:ext cx="3235629" cy="9007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26431" y="2194071"/>
                <a:ext cx="5946564" cy="972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</a:rPr>
                        <m:t>⇒</m:t>
                      </m:r>
                      <m:r>
                        <a:rPr lang="ru-RU" sz="2800" b="0" i="1" smtClean="0">
                          <a:latin typeface="Cambria Math"/>
                        </a:rPr>
                        <m:t>  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r>
                        <a:rPr lang="ru-RU" sz="2800" i="1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[1+(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/>
                                  <a:ea typeface="Cambria Math"/>
                                </a:rPr>
                                <m:t>ж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)]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431" y="2194071"/>
                <a:ext cx="5946564" cy="972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99751" y="3656008"/>
            <a:ext cx="3327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Тогда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88961" y="3498400"/>
                <a:ext cx="6363326" cy="776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1" smtClean="0">
                            <a:latin typeface="Cambria Math"/>
                            <a:ea typeface="Cambria Math"/>
                          </a:rPr>
                          <m:t>𝜕</m:t>
                        </m:r>
                      </m:num>
                      <m:den>
                        <m:r>
                          <a:rPr lang="ru-RU" sz="28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r>
                          <a:rPr lang="ru-RU" sz="28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  <a:ea typeface="Cambria Math"/>
                              </a:rPr>
                              <m:t>ж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𝑎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𝐸</m:t>
                        </m:r>
                      </m:den>
                    </m:f>
                    <m:r>
                      <a:rPr lang="en-US" sz="2800" i="1">
                        <a:latin typeface="Cambria Math"/>
                        <a:ea typeface="Cambria Math"/>
                      </a:rPr>
                      <m:t>)</m:t>
                    </m:r>
                    <m:f>
                      <m:f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num>
                      <m:den>
                        <m:r>
                          <a:rPr lang="ru-RU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en-US" sz="2800" i="1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</m:den>
                    </m:f>
                    <m:f>
                      <m:f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𝑝</m:t>
                        </m:r>
                      </m:num>
                      <m:den>
                        <m:r>
                          <a:rPr lang="ru-RU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961" y="3498400"/>
                <a:ext cx="6363326" cy="7768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804" y="4474537"/>
                <a:ext cx="1915589" cy="1365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ru-RU" sz="2800" b="0" i="1" smtClean="0"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04" y="4474537"/>
                <a:ext cx="1915589" cy="136537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99713" y="4776262"/>
                <a:ext cx="3762248" cy="10289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/>
                        </a:rPr>
                        <m:t>⇔</m:t>
                      </m:r>
                      <m:r>
                        <a:rPr lang="en-US" sz="3200" b="0" i="1" smtClean="0">
                          <a:latin typeface="Cambria Math"/>
                        </a:rPr>
                        <m:t>  </m:t>
                      </m:r>
                      <m:f>
                        <m:f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ru-RU" sz="32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𝑓</m:t>
                          </m:r>
                          <m:r>
                            <a:rPr lang="ru-RU" sz="32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d>
                      <m:r>
                        <a:rPr lang="ru-RU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ru-RU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ru-RU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num>
                        <m:den>
                          <m:r>
                            <a:rPr lang="ru-RU" sz="32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713" y="4776262"/>
                <a:ext cx="3762248" cy="102893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182797" y="4775623"/>
            <a:ext cx="2506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</a:t>
            </a:r>
            <a:r>
              <a:rPr lang="ru-RU" sz="2000" dirty="0" smtClean="0"/>
              <a:t>корость звука в капельной упругой жидкости.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5430" y="5839911"/>
                <a:ext cx="91119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 – </a:t>
                </a:r>
                <a:r>
                  <a:rPr lang="ru-RU" dirty="0" smtClean="0"/>
                  <a:t>безразмерный коэффициент, зависящий от формы сечения и толщины стенок</a:t>
                </a:r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ru-RU" i="1">
                            <a:latin typeface="Cambria Math"/>
                            <a:ea typeface="Cambria Math"/>
                          </a:rPr>
                          <m:t>ж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модуль объёмного сжатия жидкости</a:t>
                </a:r>
                <a:r>
                  <a:rPr lang="en-US" dirty="0" smtClean="0"/>
                  <a:t>; </a:t>
                </a:r>
                <a:endParaRPr lang="ru-RU" dirty="0" smtClean="0"/>
              </a:p>
              <a:p>
                <a:r>
                  <a:rPr lang="en-US" dirty="0" smtClean="0"/>
                  <a:t>E – </a:t>
                </a:r>
                <a:r>
                  <a:rPr lang="ru-RU" dirty="0" smtClean="0"/>
                  <a:t>модуль упругости 1-ого рода для трубы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0" y="5839911"/>
                <a:ext cx="9111982" cy="923330"/>
              </a:xfrm>
              <a:prstGeom prst="rect">
                <a:avLst/>
              </a:prstGeom>
              <a:blipFill rotWithShape="1">
                <a:blip r:embed="rId8"/>
                <a:stretch>
                  <a:fillRect l="-535" t="-3974" b="-92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045755" y="4991066"/>
            <a:ext cx="1335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(3)</a:t>
            </a:r>
            <a:endParaRPr lang="ru-RU" sz="3200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190647"/>
            <a:ext cx="9728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Таким образом, если рассматривать трубопровод постоянного сечения </a:t>
            </a:r>
            <a:r>
              <a:rPr lang="en-US" sz="2400" i="1" dirty="0" smtClean="0"/>
              <a:t>f</a:t>
            </a:r>
            <a:r>
              <a:rPr lang="ru-RU" sz="2400" i="1" dirty="0" smtClean="0"/>
              <a:t>, </a:t>
            </a:r>
            <a:r>
              <a:rPr lang="ru-RU" sz="2400" dirty="0" smtClean="0"/>
              <a:t>получим следующую систему уравнений:</a:t>
            </a:r>
            <a:endParaRPr lang="ru-RU" sz="2400" dirty="0"/>
          </a:p>
        </p:txBody>
      </p:sp>
      <p:sp>
        <p:nvSpPr>
          <p:cNvPr id="5" name="Правая фигурная скобка 4"/>
          <p:cNvSpPr/>
          <p:nvPr/>
        </p:nvSpPr>
        <p:spPr>
          <a:xfrm rot="5400000">
            <a:off x="5351082" y="1768854"/>
            <a:ext cx="414843" cy="2904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640105" y="3441921"/>
            <a:ext cx="1980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Из уравнения (1)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4017" y="1229457"/>
                <a:ext cx="8783110" cy="1795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  <m:r>
                                        <a:rPr lang="ru-RU" sz="2800" i="1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ru-RU" sz="2800" i="1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latin typeface="Cambria Math"/>
                                      <a:ea typeface="Cambria Math"/>
                                    </a:rPr>
                                    <m:t>λ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8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ru-RU" sz="2800" dirty="0"/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ru-RU" sz="2800">
                                  <a:latin typeface="Cambria Math"/>
                                  <a:ea typeface="Cambria Math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  <m:r>
                                        <a:rPr lang="ru-RU" sz="2800" i="1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ru-RU" sz="2800" i="1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17" y="1229457"/>
                <a:ext cx="8783110" cy="17956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85482" y="3780475"/>
            <a:ext cx="8767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Теперь рассмотрим полученную систему уравнений для случая сжимаемой жидкости: она и закон Гука образуют систему 3-ех ДУ относительно </a:t>
            </a:r>
          </a:p>
          <a:p>
            <a:r>
              <a:rPr lang="en-US" dirty="0" smtClean="0"/>
              <a:t>     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15671" y="4996975"/>
                <a:ext cx="7808258" cy="1967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en-US" sz="2400" dirty="0" smtClean="0">
                    <a:ea typeface="Cambria Math"/>
                  </a:rPr>
                  <a:t> – </a:t>
                </a:r>
                <a:r>
                  <a:rPr lang="ru-RU" sz="2400" dirty="0" smtClean="0">
                    <a:ea typeface="Cambria Math"/>
                  </a:rPr>
                  <a:t>плотность;</a:t>
                </a:r>
                <a:endParaRPr lang="ru-RU" sz="2400" dirty="0">
                  <a:ea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p>
                        <m:r>
                          <a:rPr lang="ru-RU" sz="2400" i="1">
                            <a:latin typeface="Cambria Math"/>
                            <a:ea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ru-RU" sz="2400" dirty="0" smtClean="0"/>
                  <a:t> - средняя скорость </a:t>
                </a:r>
                <a:endParaRPr lang="ru-RU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i="1" dirty="0"/>
                  <a:t>p</a:t>
                </a:r>
                <a:r>
                  <a:rPr lang="ru-RU" sz="2400" i="1" dirty="0" smtClean="0"/>
                  <a:t> – </a:t>
                </a:r>
                <a:r>
                  <a:rPr lang="ru-RU" sz="2400" dirty="0" smtClean="0"/>
                  <a:t>давление</a:t>
                </a:r>
                <a:r>
                  <a:rPr lang="en-US" sz="2400" dirty="0" smtClean="0"/>
                  <a:t>;</a:t>
                </a:r>
              </a:p>
              <a:p>
                <a:r>
                  <a:rPr lang="ru-RU" sz="2400" dirty="0" smtClean="0">
                    <a:ea typeface="Cambria Math"/>
                  </a:rPr>
                  <a:t> Здесь</a:t>
                </a:r>
                <a:r>
                  <a:rPr lang="ru-RU" sz="28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ru-RU" sz="2800" i="1" dirty="0">
                        <a:latin typeface="Cambria Math"/>
                      </a:rPr>
                      <m:t>≡</m:t>
                    </m:r>
                    <m:f>
                      <m:fPr>
                        <m:type m:val="skw"/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800" i="1">
                            <a:latin typeface="Cambria Math"/>
                            <a:ea typeface="Cambria Math"/>
                          </a:rPr>
                          <m:t>χ</m:t>
                        </m:r>
                      </m:den>
                    </m:f>
                  </m:oMath>
                </a14:m>
                <a:r>
                  <a:rPr lang="ru-RU" sz="2400" i="1" dirty="0" smtClean="0"/>
                  <a:t> – </a:t>
                </a:r>
                <a:r>
                  <a:rPr lang="ru-RU" sz="2400" dirty="0" smtClean="0"/>
                  <a:t>гидравлический радиус сечения.</a:t>
                </a:r>
                <a:endParaRPr lang="ru-RU" sz="2400" i="1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671" y="4996975"/>
                <a:ext cx="7808258" cy="1967783"/>
              </a:xfrm>
              <a:prstGeom prst="rect">
                <a:avLst/>
              </a:prstGeom>
              <a:blipFill rotWithShape="1">
                <a:blip r:embed="rId3"/>
                <a:stretch>
                  <a:fillRect l="-1015" t="-24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610067" y="1760530"/>
            <a:ext cx="1120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(3)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4761" y="34206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u="sng" dirty="0" smtClean="0"/>
              <a:t>Цели работы:</a:t>
            </a:r>
            <a:r>
              <a:rPr lang="ru-RU" sz="2400" u="sng" dirty="0"/>
              <a:t/>
            </a:r>
            <a:br>
              <a:rPr lang="ru-RU" sz="2400" u="sng" dirty="0"/>
            </a:br>
            <a:endParaRPr lang="ru-RU" sz="24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4858" y="925641"/>
            <a:ext cx="94987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 основе математической модели гидравлического канала связи телеметрической системы, используемой при бурении скважин, построить </a:t>
            </a:r>
            <a:r>
              <a:rPr lang="ru-RU" sz="2400" dirty="0" smtClean="0"/>
              <a:t>АЧХ и ФЧХ </a:t>
            </a:r>
            <a:r>
              <a:rPr lang="ru-RU" sz="2400" dirty="0"/>
              <a:t>гидравлического канала связи и выявить </a:t>
            </a:r>
            <a:r>
              <a:rPr lang="ru-RU" sz="2400" dirty="0" smtClean="0"/>
              <a:t>их зависимость от </a:t>
            </a:r>
            <a:r>
              <a:rPr lang="ru-RU" sz="2400" dirty="0"/>
              <a:t>параметров </a:t>
            </a:r>
            <a:r>
              <a:rPr lang="ru-RU" sz="2400" dirty="0" smtClean="0"/>
              <a:t>бурения</a:t>
            </a:r>
          </a:p>
          <a:p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Оценить качество </a:t>
            </a:r>
            <a:r>
              <a:rPr lang="ru-RU" sz="2400" dirty="0" smtClean="0"/>
              <a:t>восстановления </a:t>
            </a:r>
            <a:r>
              <a:rPr lang="ru-RU" sz="2400" dirty="0"/>
              <a:t>сигнала от забойной телесистемы, использующей гидравлический канал связи, с помощью прямого численного моделирования передачи сигнала по гидравлическому каналу </a:t>
            </a:r>
            <a:r>
              <a:rPr lang="ru-RU" sz="2400" dirty="0" smtClean="0"/>
              <a:t>связи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Оценить влияние шумов на процесс восстановления для сигналов различной формы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/>
              <a:t>3</a:t>
            </a:fld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756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2030" y="153307"/>
                <a:ext cx="8794376" cy="1045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Проинтегрируем первое уравнение системы (3), обозначив </a:t>
                </a:r>
                <a:r>
                  <a:rPr lang="en-US" i="1" dirty="0" smtClean="0"/>
                  <a:t>sin </a:t>
                </a:r>
                <a:r>
                  <a:rPr lang="el-GR" i="1" dirty="0" smtClean="0"/>
                  <a:t>γ</a:t>
                </a:r>
                <a:r>
                  <a:rPr lang="en-US" i="1" dirty="0"/>
                  <a:t> </a:t>
                </a:r>
                <a:r>
                  <a:rPr lang="en-US" i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𝑑𝑧</m:t>
                    </m:r>
                  </m:oMath>
                </a14:m>
                <a:r>
                  <a:rPr lang="ru-RU" dirty="0" smtClean="0"/>
                  <a:t> есть поднятие центра тяжести трубы над произвольной горизонтальной плоскостью: 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30" y="153307"/>
                <a:ext cx="8794376" cy="1045286"/>
              </a:xfrm>
              <a:prstGeom prst="rect">
                <a:avLst/>
              </a:prstGeom>
              <a:blipFill rotWithShape="1">
                <a:blip r:embed="rId2"/>
                <a:stretch>
                  <a:fillRect l="-624" b="-7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1198593"/>
            <a:ext cx="3774141" cy="30544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188262" y="1198593"/>
                <a:ext cx="8624047" cy="1608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==</m:t>
                      </m:r>
                      <m:nary>
                        <m:naryPr>
                          <m:limLoc m:val="undOvr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  <m:r>
                                    <a:rPr lang="ru-RU" sz="20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sz="2000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𝜌</m:t>
                      </m:r>
                      <m:nary>
                        <m:naryPr>
                          <m:limLoc m:val="undOvr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  <a:ea typeface="Cambria Math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8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𝑑𝑥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ru-RU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ru-RU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262" y="1198593"/>
                <a:ext cx="8624047" cy="16088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1990165" y="2725816"/>
            <a:ext cx="3639670" cy="10752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05318" y="2807431"/>
                <a:ext cx="34245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>
                    <a:solidFill>
                      <a:schemeClr val="bg2">
                        <a:lumMod val="50000"/>
                      </a:schemeClr>
                    </a:solidFill>
                  </a:rPr>
                  <a:t>Здесь учтено, что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≪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  <m:sub>
                          <m:r>
                            <a:rPr lang="ru-RU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ж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318" y="2807431"/>
                <a:ext cx="3424517" cy="738664"/>
              </a:xfrm>
              <a:prstGeom prst="rect">
                <a:avLst/>
              </a:prstGeom>
              <a:blipFill rotWithShape="1">
                <a:blip r:embed="rId5"/>
                <a:stretch>
                  <a:fillRect l="-1601" t="-4959" b="-74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73741" y="4078941"/>
            <a:ext cx="8328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Применим также следующее знание:</a:t>
            </a:r>
          </a:p>
          <a:p>
            <a:r>
              <a:rPr lang="ru-RU" dirty="0" smtClean="0"/>
              <a:t>      </a:t>
            </a:r>
            <a:r>
              <a:rPr lang="ru-RU" i="1" u="sng" dirty="0" smtClean="0"/>
              <a:t>Изменение напора из-за сжимаемости для капельной жидкости     пренебрежимо мало.</a:t>
            </a:r>
          </a:p>
          <a:p>
            <a:r>
              <a:rPr lang="ru-RU" dirty="0" smtClean="0"/>
              <a:t>     Тогда остаются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5181600" y="1532966"/>
            <a:ext cx="2277035" cy="7978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58635" y="1285547"/>
            <a:ext cx="48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48139" y="5279270"/>
                <a:ext cx="7182159" cy="13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ru-RU" sz="20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 sz="2000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ru-RU" sz="2000" dirty="0" smtClean="0"/>
                  <a:t> </a:t>
                </a:r>
                <a:r>
                  <a:rPr lang="ru-RU" dirty="0" smtClean="0"/>
                  <a:t>- изменение давления от </a:t>
                </a:r>
                <a:r>
                  <a:rPr lang="ru-RU" dirty="0" err="1" smtClean="0"/>
                  <a:t>нестационарности</a:t>
                </a:r>
                <a:r>
                  <a:rPr lang="ru-RU" dirty="0" smtClean="0"/>
                  <a:t> потока;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𝜌</m:t>
                    </m:r>
                    <m:nary>
                      <m:naryPr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  <a:ea typeface="Cambria Math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8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den>
                        </m:f>
                      </m:e>
                    </m:nary>
                    <m:r>
                      <a:rPr lang="en-US" sz="2000" i="1">
                        <a:latin typeface="Cambria Math"/>
                        <a:ea typeface="Cambria Math"/>
                      </a:rPr>
                      <m:t>𝑑𝑥</m:t>
                    </m:r>
                  </m:oMath>
                </a14:m>
                <a:r>
                  <a:rPr lang="ru-RU" sz="2000" dirty="0" smtClean="0"/>
                  <a:t> </a:t>
                </a:r>
                <a:r>
                  <a:rPr lang="ru-RU" dirty="0" smtClean="0"/>
                  <a:t>– потеря давления на трение.</a:t>
                </a:r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139" y="5279270"/>
                <a:ext cx="7182159" cy="132831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8588" y="251012"/>
                <a:ext cx="9152965" cy="1078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Для упрощения решения системы уравнений в работе </a:t>
                </a:r>
                <a:r>
                  <a:rPr lang="ru-RU" dirty="0" err="1" smtClean="0"/>
                  <a:t>И.А.Чарного</a:t>
                </a:r>
                <a:r>
                  <a:rPr lang="ru-RU" dirty="0" smtClean="0"/>
                  <a:t> линеаризуется нелинейный член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λ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𝜌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8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den>
                    </m:f>
                  </m:oMath>
                </a14:m>
                <a:r>
                  <a:rPr lang="ru-RU" dirty="0" smtClean="0"/>
                  <a:t>: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8" y="251012"/>
                <a:ext cx="9152965" cy="1078565"/>
              </a:xfrm>
              <a:prstGeom prst="rect">
                <a:avLst/>
              </a:prstGeom>
              <a:blipFill rotWithShape="1">
                <a:blip r:embed="rId2"/>
                <a:stretch>
                  <a:fillRect l="-600" t="-33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25821" y="726968"/>
                <a:ext cx="2967736" cy="791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ru-RU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8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  <m:t>λ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8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ср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821" y="726968"/>
                <a:ext cx="2967736" cy="7918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75129" y="1938295"/>
            <a:ext cx="903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Именно по формуле выше определяется параметр </a:t>
            </a:r>
            <a:r>
              <a:rPr lang="ru-RU" i="1" dirty="0" smtClean="0"/>
              <a:t>2а </a:t>
            </a:r>
            <a:r>
              <a:rPr lang="ru-RU" dirty="0" smtClean="0"/>
              <a:t>для турбулентного потока;</a:t>
            </a:r>
            <a:r>
              <a:rPr lang="en-US" dirty="0" smtClean="0"/>
              <a:t> </a:t>
            </a:r>
            <a:r>
              <a:rPr lang="ru-RU" dirty="0"/>
              <a:t>д</a:t>
            </a:r>
            <a:r>
              <a:rPr lang="ru-RU" dirty="0" smtClean="0"/>
              <a:t>ля ламинарного же данная величина вычисляется вполне точно: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89581" y="2760602"/>
                <a:ext cx="1368708" cy="677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𝑅𝑒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20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𝜗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581" y="2760602"/>
                <a:ext cx="1368708" cy="67749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26828" y="3466165"/>
                <a:ext cx="1828578" cy="672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λ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𝑅𝑒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𝜗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𝜔𝛿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28" y="3466165"/>
                <a:ext cx="1828578" cy="6729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12943" y="2837930"/>
                <a:ext cx="44733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Здесь </a:t>
                </a:r>
                <a:r>
                  <a:rPr lang="en-US" b="1" i="1" dirty="0" smtClean="0"/>
                  <a:t>A</a:t>
                </a:r>
                <a:r>
                  <a:rPr lang="en-US" i="1" dirty="0" smtClean="0"/>
                  <a:t>=</a:t>
                </a:r>
                <a:r>
                  <a:rPr lang="en-US" i="1" dirty="0" err="1" smtClean="0"/>
                  <a:t>const</a:t>
                </a:r>
                <a:r>
                  <a:rPr lang="ru-RU" i="1" dirty="0" smtClean="0"/>
                  <a:t> – </a:t>
                </a:r>
                <a:r>
                  <a:rPr lang="ru-RU" dirty="0" smtClean="0"/>
                  <a:t>постоянный коэффициент пропорциональности</a:t>
                </a:r>
                <a:r>
                  <a:rPr lang="ru-RU" i="1" dirty="0" smtClean="0"/>
                  <a:t>;  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𝝑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киниматический</a:t>
                </a:r>
                <a:r>
                  <a:rPr lang="ru-RU" dirty="0" smtClean="0"/>
                  <a:t> коэффициент вязкости.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943" y="2837930"/>
                <a:ext cx="4473388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1228" t="-3061" b="-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Левая фигурная скобка 7"/>
          <p:cNvSpPr/>
          <p:nvPr/>
        </p:nvSpPr>
        <p:spPr>
          <a:xfrm>
            <a:off x="816456" y="2751719"/>
            <a:ext cx="249675" cy="1565080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18564" y="4634753"/>
            <a:ext cx="362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круглой трубы диаметра </a:t>
            </a:r>
            <a:r>
              <a:rPr lang="en-US" i="1" dirty="0" smtClean="0"/>
              <a:t>d</a:t>
            </a:r>
            <a:endParaRPr lang="ru-RU" dirty="0"/>
          </a:p>
        </p:txBody>
      </p:sp>
      <p:cxnSp>
        <p:nvCxnSpPr>
          <p:cNvPr id="11" name="Соединительная линия уступом 10"/>
          <p:cNvCxnSpPr/>
          <p:nvPr/>
        </p:nvCxnSpPr>
        <p:spPr>
          <a:xfrm flipV="1">
            <a:off x="4141694" y="4329953"/>
            <a:ext cx="950258" cy="489466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4132601" y="4885765"/>
            <a:ext cx="2348753" cy="545068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72634" y="4153443"/>
                <a:ext cx="959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=64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634" y="4153443"/>
                <a:ext cx="95955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79966" y="5125365"/>
                <a:ext cx="99450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966" y="5125365"/>
                <a:ext cx="994503" cy="61093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39906" y="5832431"/>
                <a:ext cx="3010183" cy="7936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→   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/>
                              <a:ea typeface="Cambria Math"/>
                            </a:rPr>
                            <m:t>λ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8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𝛿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32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𝜗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=2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06" y="5832431"/>
                <a:ext cx="3010183" cy="79367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418729" y="799712"/>
            <a:ext cx="273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(Усреднение по длине и по времени)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657163" y="5936881"/>
            <a:ext cx="869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(4)</a:t>
            </a:r>
            <a:endParaRPr lang="ru-RU" sz="3200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0"/>
          <a:stretch/>
        </p:blipFill>
        <p:spPr>
          <a:xfrm>
            <a:off x="644575" y="506730"/>
            <a:ext cx="4211237" cy="58445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684" y="0"/>
            <a:ext cx="2660372" cy="6786282"/>
          </a:xfrm>
          <a:prstGeom prst="rect">
            <a:avLst/>
          </a:prstGeom>
        </p:spPr>
      </p:pic>
      <p:sp>
        <p:nvSpPr>
          <p:cNvPr id="4" name="Стрелка вправо 3"/>
          <p:cNvSpPr/>
          <p:nvPr/>
        </p:nvSpPr>
        <p:spPr>
          <a:xfrm>
            <a:off x="5186597" y="2458387"/>
            <a:ext cx="2968052" cy="1738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471310" y="6289477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3600" smtClean="0"/>
              <a:pPr/>
              <a:t>4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4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387802" y="1336185"/>
                <a:ext cx="4866012" cy="2804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32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32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32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ru-RU" sz="3200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32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3200" i="1"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3200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r>
                                        <a:rPr lang="ru-RU" sz="3200" i="1"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32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ru-RU" sz="32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ru-RU" sz="3200" i="1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e>
                              <m:r>
                                <a:rPr lang="ru-RU" sz="32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32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32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f>
                                <m:f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32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ru-RU" sz="3200" i="1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sz="32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ru-RU" sz="3200" dirty="0"/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802" y="1336185"/>
                <a:ext cx="4866012" cy="28045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851692" y="2415294"/>
            <a:ext cx="82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(1)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645" y="3923116"/>
                <a:ext cx="929390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𝑐</m:t>
                    </m:r>
                    <m:r>
                      <a:rPr lang="en-US" sz="24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скорость звука в жидкости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коэффициент затухания, зависящий от вязкости бурового раствора и диаметра трубопровода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𝜌</m:t>
                    </m:r>
                    <m:r>
                      <a:rPr lang="ru-RU" sz="24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ru-RU" sz="2400" dirty="0" smtClean="0"/>
                  <a:t> плотность бурового раствора</a:t>
                </a:r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 smtClean="0"/>
                  <a:t>давление</a:t>
                </a:r>
                <a:endParaRPr lang="ru-RU" sz="24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</m:e>
                      <m:sup>
                        <m:r>
                          <a:rPr lang="ru-RU" sz="2400" i="1">
                            <a:latin typeface="Cambria Math"/>
                            <a:ea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ru-RU" sz="2400" dirty="0"/>
                  <a:t> </a:t>
                </a:r>
                <a:r>
                  <a:rPr lang="ru-RU" sz="2400" dirty="0" smtClean="0"/>
                  <a:t>средняя в сечении скорость потока</a:t>
                </a:r>
                <a:endParaRPr lang="en-US" sz="2400" dirty="0" smtClean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45" y="3923116"/>
                <a:ext cx="9293901" cy="2677656"/>
              </a:xfrm>
              <a:prstGeom prst="rect">
                <a:avLst/>
              </a:prstGeom>
              <a:blipFill rotWithShape="0">
                <a:blip r:embed="rId4"/>
                <a:stretch>
                  <a:fillRect l="-1050" t="-18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39645" y="205338"/>
            <a:ext cx="8889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гидравлического канала можно получить систему ДУ в частных производных относительно скорости и давления*</a:t>
            </a:r>
            <a:r>
              <a:rPr lang="en-US" sz="2000" dirty="0" smtClean="0"/>
              <a:t>:</a:t>
            </a:r>
            <a:endParaRPr lang="ru-RU" sz="2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smtClean="0"/>
              <a:pPr/>
              <a:t>5</a:t>
            </a:fld>
            <a:endParaRPr lang="en-US" sz="360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30462" y="6418209"/>
            <a:ext cx="6962375" cy="365125"/>
          </a:xfrm>
        </p:spPr>
        <p:txBody>
          <a:bodyPr/>
          <a:lstStyle/>
          <a:p>
            <a:r>
              <a:rPr lang="ru-RU" sz="1100" dirty="0"/>
              <a:t>* </a:t>
            </a:r>
            <a:r>
              <a:rPr lang="ru-RU" sz="1100" dirty="0" err="1"/>
              <a:t>Чарный</a:t>
            </a:r>
            <a:r>
              <a:rPr lang="ru-RU" sz="1100" dirty="0"/>
              <a:t> </a:t>
            </a:r>
            <a:r>
              <a:rPr lang="ru-RU" sz="1100" dirty="0" smtClean="0"/>
              <a:t>И.А. Неустановившееся движение реальной жидкости в трубах. Изд. 2, М., «Недра», 1975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74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889330" y="4549098"/>
                <a:ext cx="3917576" cy="2308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 smtClean="0"/>
                  <a:t>расход бурового раствора;</a:t>
                </a:r>
                <a:endParaRPr lang="ru-RU" dirty="0"/>
              </a:p>
              <a:p>
                <a:endParaRPr lang="ru-RU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/>
                        <a:ea typeface="Cambria Math"/>
                      </a:rPr>
                      <m:t>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𝑖𝑐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переменная в преобразовании </a:t>
                </a:r>
                <a:r>
                  <a:rPr lang="ru-RU" dirty="0" smtClean="0"/>
                  <a:t>Лапласа; </a:t>
                </a:r>
              </a:p>
              <a:p>
                <a:endParaRPr lang="ru-RU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𝑄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изображения изменений давления и расхода жидкости соответственно. 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330" y="4549098"/>
                <a:ext cx="3917576" cy="2308902"/>
              </a:xfrm>
              <a:prstGeom prst="rect">
                <a:avLst/>
              </a:prstGeom>
              <a:blipFill rotWithShape="0">
                <a:blip r:embed="rId2"/>
                <a:stretch>
                  <a:fillRect l="-933" t="-1583" r="-311" b="-29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519826" y="131936"/>
            <a:ext cx="9245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Преобразуя систему (1) по Лапласу и вводя ряд обозначений, можно прийти к системе обыкновенных дифференциальных уравнений, решение которой имеет вид: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18249" y="1238023"/>
                <a:ext cx="5307222" cy="3324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𝐴𝑐h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𝐵𝑠h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)=−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  <a:ea typeface="Cambria Math"/>
                                        </a:rPr>
                                        <m:t>г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𝐴𝑠h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𝐵𝑐h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  <m:r>
                                <a:rPr lang="ru-RU" sz="2400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den>
                              </m:f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+2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rad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г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den>
                              </m:f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+2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rad>
                            </m:e>
                            <m:e>
                              <m:r>
                                <m:rPr>
                                  <m:nor/>
                                </m:rPr>
                                <a:rPr lang="ru-RU" sz="2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9" y="1238023"/>
                <a:ext cx="5307222" cy="33241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7171796" y="2600255"/>
            <a:ext cx="635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(2)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smtClean="0"/>
              <a:pPr/>
              <a:t>6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212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16042" y="67516"/>
                <a:ext cx="909403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dirty="0" smtClean="0"/>
                  <a:t>Подстановка граничных условий в </a:t>
                </a:r>
                <a:r>
                  <a:rPr lang="ru-RU" sz="2000" dirty="0"/>
                  <a:t>начале линии при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2000" dirty="0" smtClean="0"/>
                  <a:t> и в конце линии на забое при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даёт*</a:t>
                </a:r>
                <a:r>
                  <a:rPr lang="en-US" sz="2000" dirty="0" smtClean="0"/>
                  <a:t>: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2" y="67516"/>
                <a:ext cx="9094033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670" t="-5172" b="-137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1478" y="1043631"/>
                <a:ext cx="7822698" cy="924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п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sSub>
                                <m:sSubPr>
                                  <m:ctrlP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  <m:t>г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  <m:t>к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  <a:ea typeface="Cambria Math"/>
                                </a:rPr>
                                <m:t>ν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𝐿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  <m:t>к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  <m:t>г</m:t>
                                  </m:r>
                                </m:sub>
                              </m:s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ru-R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ru-RU" sz="2000" b="0" i="1" smtClean="0">
                                          <a:latin typeface="Cambria Math" panose="02040503050406030204" pitchFamily="18" charset="0"/>
                                        </a:rPr>
                                        <m:t>г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г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1+2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г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к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/>
                              <a:ea typeface="Cambria Math"/>
                            </a:rPr>
                            <m:t>ν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8" y="1043631"/>
                <a:ext cx="7822698" cy="9246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06902" y="2769629"/>
                <a:ext cx="7738342" cy="1017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п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г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к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𝑐h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  <a:ea typeface="Cambria Math"/>
                                </a:rPr>
                                <m:t>ν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𝐿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к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г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г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г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1+2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г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к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𝑠h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/>
                              <a:ea typeface="Cambria Math"/>
                            </a:rPr>
                            <m:t>ν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  <m:t>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02" y="2769629"/>
                <a:ext cx="7738342" cy="10170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581866" y="1140050"/>
            <a:ext cx="1064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ru-RU" sz="2800" dirty="0" smtClean="0"/>
              <a:t>3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581866" y="3005035"/>
            <a:ext cx="1648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ru-RU" sz="2800" dirty="0" smtClean="0"/>
              <a:t>4</a:t>
            </a:r>
            <a:r>
              <a:rPr lang="en-US" sz="2800" dirty="0" smtClean="0"/>
              <a:t>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90423" y="4128619"/>
                <a:ext cx="8967037" cy="1652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К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к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sz="2000" dirty="0"/>
                  <a:t>конструктивный параметр компенсатора</a:t>
                </a: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постоянная </a:t>
                </a:r>
                <a:r>
                  <a:rPr lang="ru-RU" sz="2000" dirty="0" smtClean="0"/>
                  <a:t>времени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/>
                  <a:t> передаточная функция </a:t>
                </a:r>
                <a:r>
                  <a:rPr lang="ru-RU" sz="2000" dirty="0" smtClean="0"/>
                  <a:t>компенсатора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г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г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 smtClean="0"/>
                  <a:t> гидравлическое сопротивление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в начале и в конце скважины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г</m:t>
                        </m:r>
                      </m:sub>
                    </m:sSub>
                  </m:oMath>
                </a14:m>
                <a:r>
                  <a:rPr lang="ru-RU" sz="20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г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г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 smtClean="0"/>
                  <a:t>полное гидравлическое сопротивление линии.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23" y="4128619"/>
                <a:ext cx="8967037" cy="1652247"/>
              </a:xfrm>
              <a:prstGeom prst="rect">
                <a:avLst/>
              </a:prstGeom>
              <a:blipFill rotWithShape="0">
                <a:blip r:embed="rId6"/>
                <a:stretch>
                  <a:fillRect t="-2214" b="-4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65" y="-17930"/>
            <a:ext cx="2660372" cy="678628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90423" y="5370093"/>
            <a:ext cx="8311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smtClean="0"/>
              <a:pPr/>
              <a:t>7</a:t>
            </a:fld>
            <a:endParaRPr lang="en-US" sz="3600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>
          <a:xfrm>
            <a:off x="511478" y="6361038"/>
            <a:ext cx="6297612" cy="365125"/>
          </a:xfrm>
        </p:spPr>
        <p:txBody>
          <a:bodyPr/>
          <a:lstStyle/>
          <a:p>
            <a:r>
              <a:rPr lang="ru-RU" sz="1100" dirty="0"/>
              <a:t>* Греков </a:t>
            </a:r>
            <a:r>
              <a:rPr lang="ru-RU" sz="1100" dirty="0" smtClean="0"/>
              <a:t>С.В. Исследование гидравлического канала связи телеметрической системы контроля забойных параметров в процессе бурения. Нефтегазовое дело, 2005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2172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smtClean="0"/>
              <a:pPr/>
              <a:t>8</a:t>
            </a:fld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8670" y="180223"/>
            <a:ext cx="11964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Результаты расчётов АЧХ при различных глубинах скважины</a:t>
            </a:r>
            <a:endParaRPr lang="ru-RU" sz="32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366784" y="6486972"/>
            <a:ext cx="6297612" cy="365125"/>
          </a:xfrm>
        </p:spPr>
        <p:txBody>
          <a:bodyPr/>
          <a:lstStyle/>
          <a:p>
            <a:r>
              <a:rPr lang="en-US" sz="1200" dirty="0" smtClean="0"/>
              <a:t>https://github.com/OlegusWild/mathematical_model_of_hydraulic_channel.git</a:t>
            </a:r>
            <a:endParaRPr lang="en-US" sz="1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5" r="6592"/>
          <a:stretch/>
        </p:blipFill>
        <p:spPr>
          <a:xfrm>
            <a:off x="200813" y="851262"/>
            <a:ext cx="7712017" cy="56529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974" y="1005605"/>
            <a:ext cx="3755006" cy="46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smtClean="0"/>
              <a:pPr/>
              <a:t>9</a:t>
            </a:fld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2604" y="115931"/>
            <a:ext cx="1216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Результаты расчётов ФЧХ при изменении глубины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0"/>
          <a:stretch/>
        </p:blipFill>
        <p:spPr>
          <a:xfrm>
            <a:off x="0" y="1008750"/>
            <a:ext cx="5978106" cy="46244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6"/>
          <a:stretch/>
        </p:blipFill>
        <p:spPr>
          <a:xfrm>
            <a:off x="6075871" y="1000122"/>
            <a:ext cx="6116129" cy="463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8835</TotalTime>
  <Words>1341</Words>
  <Application>Microsoft Office PowerPoint</Application>
  <PresentationFormat>Широкоэкранный</PresentationFormat>
  <Paragraphs>199</Paragraphs>
  <Slides>31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Bahnschrift Light SemiCondensed</vt:lpstr>
      <vt:lpstr>Calibri</vt:lpstr>
      <vt:lpstr>Cambria Math</vt:lpstr>
      <vt:lpstr>Trebuchet MS</vt:lpstr>
      <vt:lpstr>Wingdings 3</vt:lpstr>
      <vt:lpstr>Грань</vt:lpstr>
      <vt:lpstr>Математическая модель гидравлического канала связи, используемого в ходе измерений при бурении скважин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Выбор оптимальных параметров для канала связи на забое. Фильтрация помех.</dc:title>
  <dc:creator>Олег Вальяников</dc:creator>
  <cp:lastModifiedBy>Олег Вальяников</cp:lastModifiedBy>
  <cp:revision>173</cp:revision>
  <dcterms:created xsi:type="dcterms:W3CDTF">2020-09-21T13:59:57Z</dcterms:created>
  <dcterms:modified xsi:type="dcterms:W3CDTF">2021-05-28T11:33:49Z</dcterms:modified>
</cp:coreProperties>
</file>