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  <p:sldMasterId id="2147483689" r:id="rId2"/>
    <p:sldMasterId id="2147483706" r:id="rId3"/>
  </p:sldMasterIdLst>
  <p:notesMasterIdLst>
    <p:notesMasterId r:id="rId42"/>
  </p:notesMasterIdLst>
  <p:sldIdLst>
    <p:sldId id="292" r:id="rId4"/>
    <p:sldId id="260" r:id="rId5"/>
    <p:sldId id="319" r:id="rId6"/>
    <p:sldId id="320" r:id="rId7"/>
    <p:sldId id="284" r:id="rId8"/>
    <p:sldId id="296" r:id="rId9"/>
    <p:sldId id="297" r:id="rId10"/>
    <p:sldId id="298" r:id="rId11"/>
    <p:sldId id="299" r:id="rId12"/>
    <p:sldId id="300" r:id="rId13"/>
    <p:sldId id="293" r:id="rId14"/>
    <p:sldId id="286" r:id="rId15"/>
    <p:sldId id="287" r:id="rId16"/>
    <p:sldId id="288" r:id="rId17"/>
    <p:sldId id="295" r:id="rId18"/>
    <p:sldId id="301" r:id="rId19"/>
    <p:sldId id="302" r:id="rId20"/>
    <p:sldId id="303" r:id="rId21"/>
    <p:sldId id="290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21" r:id="rId38"/>
    <p:sldId id="322" r:id="rId39"/>
    <p:sldId id="285" r:id="rId40"/>
    <p:sldId id="283" r:id="rId41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A518-D3F4-4283-9878-7613D64AC5EC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A80B7-DA4A-4E15-AA08-2A8B1B80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82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7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6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310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050221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4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8048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24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7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01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>
            <a:lvl1pPr marL="173720" marR="0" indent="-173720" algn="l" defTabSz="45715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876" indent="-28572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01" tIns="34289" rIns="68576" bIns="34289" anchor="ctr" anchorCtr="0">
            <a:normAutofit/>
          </a:bodyPr>
          <a:lstStyle>
            <a:lvl1pPr marL="0" indent="0">
              <a:buNone/>
              <a:defRPr sz="2667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6358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109361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38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14948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59906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590212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49756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30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7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3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1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746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8" r:id="rId4"/>
    <p:sldLayoutId id="2147483711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8111" y="6446705"/>
            <a:ext cx="405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258111" y="6503131"/>
            <a:ext cx="322958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chemeClr val="bg1"/>
                </a:solidFill>
              </a:rPr>
              <a:t>CONFIDENTIAL</a:t>
            </a:r>
            <a:endParaRPr lang="en-GB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12" r:id="rId17"/>
    <p:sldLayoutId id="2147483714" r:id="rId18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dapper-tutorial.net/dapper" TargetMode="External"/><Relationship Id="rId3" Type="http://schemas.openxmlformats.org/officeDocument/2006/relationships/hyperlink" Target="https://www.entityframeworktutorial.net/efcore/entity-framework-core.aspx" TargetMode="External"/><Relationship Id="rId7" Type="http://schemas.openxmlformats.org/officeDocument/2006/relationships/hyperlink" Target="https://metanit.com/sharp/aspnet5/26.1.php" TargetMode="External"/><Relationship Id="rId2" Type="http://schemas.openxmlformats.org/officeDocument/2006/relationships/hyperlink" Target="https://www.learnentityframeworkcore.com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xceptionnotfound.net/using-dapper-asynchronously-in-asp-net-core-2-1/" TargetMode="External"/><Relationship Id="rId5" Type="http://schemas.openxmlformats.org/officeDocument/2006/relationships/hyperlink" Target="https://docs.microsoft.com/en-us/ef/core/saving/transactions" TargetMode="External"/><Relationship Id="rId4" Type="http://schemas.openxmlformats.org/officeDocument/2006/relationships/hyperlink" Target="https://metanit.com/sharp/entityframeworkcore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104" y="3821078"/>
            <a:ext cx="3418762" cy="1895904"/>
          </a:xfrm>
        </p:spPr>
        <p:txBody>
          <a:bodyPr/>
          <a:lstStyle/>
          <a:p>
            <a:r>
              <a:rPr lang="en-US" sz="4267" dirty="0"/>
              <a:t/>
            </a:r>
            <a:br>
              <a:rPr lang="en-US" sz="4267" dirty="0"/>
            </a:br>
            <a:r>
              <a:rPr lang="en-US" sz="2267" dirty="0">
                <a:latin typeface="Roboto" panose="020B0604020202020204" charset="0"/>
                <a:ea typeface="Roboto" panose="020B0604020202020204" charset="0"/>
              </a:rPr>
              <a:t>.NET Lab #9 Lecture </a:t>
            </a:r>
            <a:br>
              <a:rPr lang="en-US" sz="2267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2267" dirty="0">
                <a:latin typeface="Roboto" panose="020B0604020202020204" charset="0"/>
                <a:ea typeface="Roboto" panose="020B0604020202020204" charset="0"/>
              </a:rPr>
              <a:t/>
            </a:r>
            <a:br>
              <a:rPr lang="en-US" sz="2267" dirty="0">
                <a:latin typeface="Roboto" panose="020B0604020202020204" charset="0"/>
                <a:ea typeface="Roboto" panose="020B0604020202020204" charset="0"/>
              </a:rPr>
            </a:br>
            <a:r>
              <a:rPr lang="en-US" sz="1467" dirty="0">
                <a:latin typeface="Roboto" panose="020B0604020202020204" charset="0"/>
                <a:ea typeface="Roboto" panose="020B0604020202020204" charset="0"/>
              </a:rPr>
              <a:t>Kopylets Mykhailo, RD, Lviv</a:t>
            </a:r>
            <a:endParaRPr lang="en-US" sz="2267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784" y="6348134"/>
            <a:ext cx="5754624" cy="418576"/>
          </a:xfrm>
        </p:spPr>
        <p:txBody>
          <a:bodyPr/>
          <a:lstStyle/>
          <a:p>
            <a:pPr>
              <a:defRPr/>
            </a:pPr>
            <a:r>
              <a:rPr lang="en-US" sz="1867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</a:rPr>
              <a:t>May,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A18FB11-7651-427B-AB8E-DC59A38F4FDA}"/>
              </a:ext>
            </a:extLst>
          </p:cNvPr>
          <p:cNvSpPr/>
          <p:nvPr/>
        </p:nvSpPr>
        <p:spPr>
          <a:xfrm>
            <a:off x="431784" y="1643733"/>
            <a:ext cx="606999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Entity </a:t>
            </a:r>
          </a:p>
          <a:p>
            <a:r>
              <a:rPr lang="en-US" sz="6400" dirty="0">
                <a:solidFill>
                  <a:schemeClr val="bg1"/>
                </a:solidFill>
              </a:rPr>
              <a:t>Framework Core  </a:t>
            </a:r>
          </a:p>
          <a:p>
            <a:r>
              <a:rPr lang="en-US" sz="6400" dirty="0">
                <a:solidFill>
                  <a:schemeClr val="bg1"/>
                </a:solidFill>
              </a:rPr>
              <a:t>vs Dapper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"/>
    </mc:Choice>
    <mc:Fallback xmlns="">
      <p:transition spd="slow" advTm="2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Fluent API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0A49787-D3F3-4303-AA84-B5A90F41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47288"/>
            <a:ext cx="8915400" cy="16915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Map entity to table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Code-First will create the database tables with the name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properties in the context class - Students and Standards in this case. You can override this convention and can give a different table name than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properties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1D0A4D67-4A05-48B7-BD00-04694E344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72928"/>
              </p:ext>
            </p:extLst>
          </p:nvPr>
        </p:nvGraphicFramePr>
        <p:xfrm>
          <a:off x="480486" y="2186753"/>
          <a:ext cx="8915400" cy="3718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91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561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SchoolContext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DbContext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public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SchoolDBContext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 base() 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public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DbSet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 Students { get; set;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public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DbSet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&lt;Standard&gt; Standards { get; set; }      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protected override void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OnModelCreating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DbModelBuilder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           //Configure default schema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modelBuilder.HasDefaultSchema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("Admin");         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//Map entity to table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modelBuilder.Entity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&lt;Student&gt;().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ToTable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StudentInfo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modelBuilder.Entity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&lt;Standard&gt;().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ToTable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StandardInfo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","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6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One To One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49F7D9F0-963D-4DB5-9EFE-A1E5E9A01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86" y="777132"/>
            <a:ext cx="8663375" cy="51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One To Many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58BF37C-F00F-406A-B272-FA81CE2CA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49" y="707135"/>
            <a:ext cx="10874494" cy="51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Many To Many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D9B9350-7C33-4723-AFAB-637046A8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49" y="505968"/>
            <a:ext cx="7182900" cy="57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Shadow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D454132-7DAC-4172-9445-59A2396D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6" y="1173803"/>
            <a:ext cx="6699798" cy="4203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C19AAEC-DB11-47CB-841A-B73E5029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469" y="2097248"/>
            <a:ext cx="4232143" cy="1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Migrations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EE19057-D24E-4E9D-85E2-1B333CE0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798818"/>
            <a:ext cx="11235265" cy="2630182"/>
          </a:xfrm>
        </p:spPr>
        <p:txBody>
          <a:bodyPr/>
          <a:lstStyle/>
          <a:p>
            <a:r>
              <a:rPr lang="en-US" sz="2000" dirty="0"/>
              <a:t>add-migration &lt;name of migration&gt;</a:t>
            </a:r>
          </a:p>
          <a:p>
            <a:r>
              <a:rPr lang="en-US" sz="2000" dirty="0"/>
              <a:t>remove-migration</a:t>
            </a:r>
          </a:p>
          <a:p>
            <a:r>
              <a:rPr lang="en-US" sz="2000" dirty="0"/>
              <a:t>update-database</a:t>
            </a:r>
          </a:p>
          <a:p>
            <a:r>
              <a:rPr lang="en-US" sz="2000" dirty="0"/>
              <a:t>update-database &lt;name of migration&gt;</a:t>
            </a:r>
          </a:p>
          <a:p>
            <a:r>
              <a:rPr lang="en-US" sz="2000" dirty="0"/>
              <a:t>script-migration</a:t>
            </a:r>
          </a:p>
        </p:txBody>
      </p:sp>
    </p:spTree>
    <p:extLst>
      <p:ext uri="{BB962C8B-B14F-4D97-AF65-F5344CB8AC3E}">
        <p14:creationId xmlns:p14="http://schemas.microsoft.com/office/powerpoint/2010/main" val="395147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Eager Loading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5701C03-EBDB-41BF-8031-C7C3C14B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72455"/>
            <a:ext cx="8915400" cy="103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Eager loading is the process whereby a query for one type of entity also loads related entities as part of the query. Eager loading is achieved using the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Include()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method.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876515B-1307-485C-8A97-6CD3391FD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87777"/>
              </p:ext>
            </p:extLst>
          </p:nvPr>
        </p:nvGraphicFramePr>
        <p:xfrm>
          <a:off x="480486" y="1660331"/>
          <a:ext cx="11155044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155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3641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using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ctx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SchoolDBEntities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stud1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ctx.Students.Include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(s =&gt;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s.Standard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.Where(s =&gt;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s.StudentName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== "Student1")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.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FirstOrDefault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&lt;Student&gt;();   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Lazy Loading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77C0F02-B8A4-4F1B-B94E-7C3EAEE5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64066"/>
            <a:ext cx="10534259" cy="6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Lazy loading means delaying the loading of related data, until you specifically request for it.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34D71AB8-F40E-46F7-A5C3-39302A42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12368"/>
              </p:ext>
            </p:extLst>
          </p:nvPr>
        </p:nvGraphicFramePr>
        <p:xfrm>
          <a:off x="480486" y="1513374"/>
          <a:ext cx="10953708" cy="448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9537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8414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ctx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SchoolDBEntities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//Loading students only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studList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ctx.Students.ToList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&lt;Student&gt;();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Student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studList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//Loads Student address for particular Student only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seperate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SQL     query)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StudentAddress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add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std.StudentAddress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57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Explicit Loading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2A77D37-72E9-45C6-BE93-A683F94F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946893"/>
            <a:ext cx="11104710" cy="10412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with lazy loading disabled, it is still possible to lazily load related entities, but it must be done with an explicit call.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DBEntityEntry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object to accomplish this.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3A0E4A92-2737-4B50-965E-48CD7161E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67296"/>
              </p:ext>
            </p:extLst>
          </p:nvPr>
        </p:nvGraphicFramePr>
        <p:xfrm>
          <a:off x="480486" y="1865413"/>
          <a:ext cx="11231028" cy="4342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231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24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context = new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SchoolDBEntities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context.Configuration.LazyLoadingEnabled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false;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student = (from s in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context.Students</a:t>
                      </a:r>
                      <a:endParaRPr 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    where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s.StudentName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== "Bill"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    select s).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FirstOrDefault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&lt;Student&gt;();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context.Entry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(student).Collection(s =&gt;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s.Courses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).Load();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6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Transactions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79F375F-A9B0-43A4-BC0E-C28DA0A48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85" y="777132"/>
            <a:ext cx="9653415" cy="53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1" y="125055"/>
            <a:ext cx="10757079" cy="83120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Mapping</a:t>
            </a:r>
          </a:p>
        </p:txBody>
      </p:sp>
      <p:pic>
        <p:nvPicPr>
          <p:cNvPr id="1026" name="Picture 2" descr="Результат пошуку зображень за запитом &quot;orm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40" y="1258808"/>
            <a:ext cx="6444672" cy="17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59940" y="3429000"/>
            <a:ext cx="6662156" cy="247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defTabSz="914400">
              <a:buFont typeface="Arial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Generates code for you to map your Relational data model into object-oriented classes (entities) that are strongly typed (concrete).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B808693-7F4A-4DC8-AC03-169D228C5959}"/>
              </a:ext>
            </a:extLst>
          </p:cNvPr>
          <p:cNvSpPr txBox="1">
            <a:spLocks/>
          </p:cNvSpPr>
          <p:nvPr/>
        </p:nvSpPr>
        <p:spPr>
          <a:xfrm>
            <a:off x="135538" y="1974821"/>
            <a:ext cx="4924402" cy="335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ORM is a programming technique for converting data between incompatible type systems in object-oriented programming languages </a:t>
            </a:r>
          </a:p>
        </p:txBody>
      </p:sp>
    </p:spTree>
    <p:extLst>
      <p:ext uri="{BB962C8B-B14F-4D97-AF65-F5344CB8AC3E}">
        <p14:creationId xmlns:p14="http://schemas.microsoft.com/office/powerpoint/2010/main" val="55100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Stored Procedure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5B1ED78-F7AA-4DA0-92C2-462563E18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31235"/>
              </p:ext>
            </p:extLst>
          </p:nvPr>
        </p:nvGraphicFramePr>
        <p:xfrm>
          <a:off x="480486" y="917456"/>
          <a:ext cx="11498993" cy="44263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98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2633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context = new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SchoolDBEntities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var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"exec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spTestSp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@ParamIn1, @ParamIn2, @ParamOut1 OUT, @ParamOut2 OUT";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var result =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db.Database.ExecuteSqlCommand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in1, in2, out1, out2);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var out1Value = (long) out1.Value;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var out2Value = (string) out2.Value;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2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Dapper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="" xmlns:a16="http://schemas.microsoft.com/office/drawing/2014/main" id="{3AA3FD5D-8374-4E03-9DAD-980E8EFF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69" y="4230177"/>
            <a:ext cx="3313913" cy="165695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27E6836-8D3B-450B-9766-F244B56D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1174459"/>
            <a:ext cx="10811096" cy="302842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Dapper is a simple object mapper for .NET and own the title of King of Micro ORM in terms of speed and is virtually as fast as using a raw ADO.NET data reader. An ORM is an Object Relational Mapper, which is responsible for mapping between database and programming language.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Dapper extend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IDbConnection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providing useful extension methods to query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107318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Annotations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27E6836-8D3B-450B-9766-F244B56D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85" y="917456"/>
            <a:ext cx="9135610" cy="65128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Possible attributes: Key,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ExplicitKey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Table, Write, Computed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17805"/>
              </p:ext>
            </p:extLst>
          </p:nvPr>
        </p:nvGraphicFramePr>
        <p:xfrm>
          <a:off x="404984" y="1568742"/>
          <a:ext cx="9863142" cy="457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8631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375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[Table("Invoice")]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InvoiceContrib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[Key]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public int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 get; set; 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public string Code { get; set;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public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Kind { get; set; 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[Write(false)]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[Computed]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public string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FakeProperty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 get; set;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identity =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connection.Insert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InvoiceContrib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{Kind =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InvoiceKind.WebInvoice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Code = "Insert_Single_1"});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5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27E6836-8D3B-450B-9766-F244B56D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18" y="897621"/>
            <a:ext cx="2665386" cy="273481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QueryFirst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QueryFirstOrDefault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QuerySingle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QuerySingleOrDefault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QueryMultiple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595410-DF53-4008-8991-702F3625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8" y="3695700"/>
            <a:ext cx="9058275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585085B-65A8-4591-ABBE-6F8D39CD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56" y="571500"/>
            <a:ext cx="63055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Multi-Mapping (One to One)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86766"/>
              </p:ext>
            </p:extLst>
          </p:nvPr>
        </p:nvGraphicFramePr>
        <p:xfrm>
          <a:off x="480485" y="897623"/>
          <a:ext cx="11012431" cy="51088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0124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08894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"SELECT * FROM Invoice AS A INNER JOIN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InvoiceDetail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AS B ON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A.InvoiceID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B.InvoiceID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invoices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connection.Query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&lt;Invoice,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InvoiceDetail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Invoice&gt;(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(invoice,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invoiceDetail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invoice.InvoiceDetail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invoiceDetail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return invoice;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splitOn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.Distinct()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.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ToList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80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Multi-Mapping (One to Many)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03552"/>
              </p:ext>
            </p:extLst>
          </p:nvPr>
        </p:nvGraphicFramePr>
        <p:xfrm>
          <a:off x="480486" y="780177"/>
          <a:ext cx="10660095" cy="5455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0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39779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"SELECT TOP 10 * FROM Orders AS A INNER JOIN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AS B ON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A.OrderID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B.OrderID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;";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new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SqlConnection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(FiddleHelper.GetConnectionStringSqlServerW3Schools()))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			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orderDictionary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Dictionary&lt;int, Order&gt;();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list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connection.Query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&lt;Order,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Order&gt;(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(order,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Order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if (!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orderDictionary.TryGetValue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order.OrderID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out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order;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orderEntry.OrderDetails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new List&lt;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orderDictionary.Add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orderEntry.OrderID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}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orderEntry.OrderDetails.Add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return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orderEntry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},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splitOn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"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OrderID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.Distinct()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.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ToList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list.Count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FiddleHelper.WriteTable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(list);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FiddleHelper.WriteTable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list.First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7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Multi-Type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6097"/>
              </p:ext>
            </p:extLst>
          </p:nvPr>
        </p:nvGraphicFramePr>
        <p:xfrm>
          <a:off x="402672" y="780178"/>
          <a:ext cx="5478011" cy="39235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78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2358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"SELECT * FROM Invoice;";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invoices = new List&lt;Invoice&gt;();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using (var reader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connection.ExecuteReader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var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storeInvoiceParser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reader.GetRowParser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StoreInvoice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var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webInvoiceParser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reader.GetRowParser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WebInvoice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&gt;();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while 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reader.Read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Invoice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66DE67C-B2B3-422C-9813-0E095248D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23707"/>
              </p:ext>
            </p:extLst>
          </p:nvPr>
        </p:nvGraphicFramePr>
        <p:xfrm>
          <a:off x="6096000" y="780178"/>
          <a:ext cx="5984147" cy="39235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9841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23587"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switch ((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reader.GetInt32(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reader.GetOrdinal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("Kind")))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{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case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InvoiceKind.StoreInvoice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invoice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storeInvoiceParser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(reader);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break;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case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InvoiceKind.WebInvoice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invoice =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webInvoiceParser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(reader);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break;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default: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throw new Exception(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ExceptionMessage.GeneralException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}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invoices.Add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(invoice);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}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My.Result.Show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(invoices);</a:t>
                      </a:r>
                    </a:p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35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QueryMultiple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43032"/>
              </p:ext>
            </p:extLst>
          </p:nvPr>
        </p:nvGraphicFramePr>
        <p:xfrm>
          <a:off x="480486" y="889235"/>
          <a:ext cx="10660095" cy="43790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0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"SELECT * FROM Invoice WHERE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SELECT * FROM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InvoiceItem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using (var multi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connection.QueryMultiple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1}))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var invoice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multi.Read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&lt;Invoice&gt;().First();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invoiceItems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multi.Read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InvoiceItem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&gt;().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ToList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40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6A1254-3D8C-416C-8BE1-996D5876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707135"/>
            <a:ext cx="9523428" cy="52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4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INSERT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68091"/>
              </p:ext>
            </p:extLst>
          </p:nvPr>
        </p:nvGraphicFramePr>
        <p:xfrm>
          <a:off x="480486" y="889235"/>
          <a:ext cx="10660095" cy="475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0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"INSERT INTO Customers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Values (@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new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SqlConnection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(FiddleHelper.GetConnectionStringSqlServerW3Schools()))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new[]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"John"},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"Andy"},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"Allan"}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8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3D7AE-931B-438C-BE57-F5746AE6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Entity Framework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BAFE6E-A4FF-46DC-AC07-14D41C4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D27F6DCE-3603-4F05-84BD-93E39758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70" y="3848809"/>
            <a:ext cx="4509300" cy="2208637"/>
          </a:xfr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8FCDA2A-8AFD-4C98-B317-0E5234A505BC}"/>
              </a:ext>
            </a:extLst>
          </p:cNvPr>
          <p:cNvSpPr txBox="1">
            <a:spLocks/>
          </p:cNvSpPr>
          <p:nvPr/>
        </p:nvSpPr>
        <p:spPr>
          <a:xfrm>
            <a:off x="476249" y="707136"/>
            <a:ext cx="11587120" cy="148239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Entity Framework is an Object/Relational Mapping (O/RM) framework. It is an enhancement to ADO.NET that gives developers an automated mechanism for accessing &amp; storing the data in the database.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B7AE087-B586-4046-B751-A1D3943C1D46}"/>
              </a:ext>
            </a:extLst>
          </p:cNvPr>
          <p:cNvSpPr txBox="1">
            <a:spLocks/>
          </p:cNvSpPr>
          <p:nvPr/>
        </p:nvSpPr>
        <p:spPr>
          <a:xfrm>
            <a:off x="471285" y="2212237"/>
            <a:ext cx="9413303" cy="255207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generates strongly-typed entity objects that can be customized beyond 1-1 mapping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generates mapping/plumbing code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translates LINQ queries to database queries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materializes objects from data store calls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tracks changes, generating updates/inserts</a:t>
            </a:r>
          </a:p>
        </p:txBody>
      </p:sp>
    </p:spTree>
    <p:extLst>
      <p:ext uri="{BB962C8B-B14F-4D97-AF65-F5344CB8AC3E}">
        <p14:creationId xmlns:p14="http://schemas.microsoft.com/office/powerpoint/2010/main" val="1075203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UPDATE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35413"/>
              </p:ext>
            </p:extLst>
          </p:nvPr>
        </p:nvGraphicFramePr>
        <p:xfrm>
          <a:off x="480486" y="889235"/>
          <a:ext cx="10660095" cy="448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0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"UPDATE Categories SET Description = @Description WHERE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new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SqlConnection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(FiddleHelper.GetConnectionStringSqlServerW3Schools()))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	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new[]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1, Description = "Soft drinks, coffees, teas, beers, mixed drinks, and ales"},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CategoryID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4, Description = "Cheeses and butters etc."}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71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DELETE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58334"/>
              </p:ext>
            </p:extLst>
          </p:nvPr>
        </p:nvGraphicFramePr>
        <p:xfrm>
          <a:off x="480486" y="889235"/>
          <a:ext cx="10660095" cy="43790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660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"DELETE FROM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new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SqlConnection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(FiddleHelper.GetConnectionStringSqlServerW3Schools()))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			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new[]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1},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2},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OrderDetailID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3}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60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99841"/>
              </p:ext>
            </p:extLst>
          </p:nvPr>
        </p:nvGraphicFramePr>
        <p:xfrm>
          <a:off x="480486" y="889235"/>
          <a:ext cx="11457048" cy="475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57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"INSERT INTO Customers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Values (@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new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SqlConnection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(FiddleHelper.GetConnectionStringSqlServerW3Schools()))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using (var transaction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connection.BeginTransaction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     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new {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CustomerName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"Mark"}, transaction: transaction);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 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transaction.Commit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Console.WriteLine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72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+mn-lt"/>
              </a:rPr>
              <a:t>TransactionScope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B225FB2-EE07-4476-85EB-C3615D56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39828"/>
              </p:ext>
            </p:extLst>
          </p:nvPr>
        </p:nvGraphicFramePr>
        <p:xfrm>
          <a:off x="480486" y="889235"/>
          <a:ext cx="11314435" cy="4754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314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9052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// using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System.Transactions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transaction = new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TransactionScope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"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Invoice_Insert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";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using (var connection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{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  var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affectedRows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connection.Execute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             new {Kind =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InvoiceKind.WebInvoice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Code = "Single_Insert_1"},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	  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commandType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CommandType.StoredProcedure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transaction.Complete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7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1BE2-4A2E-49A5-A7A4-55F0566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Alternative methods: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GetAll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Insert, Update, Delete,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DeleteAll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1BCD324-D905-4802-B576-ADAE4B08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45944"/>
              </p:ext>
            </p:extLst>
          </p:nvPr>
        </p:nvGraphicFramePr>
        <p:xfrm>
          <a:off x="480485" y="864068"/>
          <a:ext cx="10718818" cy="33975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718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9753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using (var connection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My.ConnectionFactory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connection.Open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invoice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connection.Get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&lt;Invoice&gt;(1); //by ID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invoices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connection.GetAll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&lt;Invoice&gt;().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ToList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identity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connection.Insert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(new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InvoiceContrib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                Kind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InvoiceKind.WebInvoice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                 Code = "Insert_Single_1"});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isSuccess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connection.Update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(new Invoice {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1, Code = "Update_Single_1"});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isSuccessRemoved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connection.Delete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(new Invoice {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InvoiceID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1});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var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isSuccessAllRemoved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connection.DeleteAll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&lt;Invoice&gt;();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6206ACA-D931-4043-B531-BFD840365AD7}"/>
              </a:ext>
            </a:extLst>
          </p:cNvPr>
          <p:cNvSpPr/>
          <p:nvPr/>
        </p:nvSpPr>
        <p:spPr>
          <a:xfrm>
            <a:off x="5325853" y="3278959"/>
            <a:ext cx="15402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FMono-Regular"/>
              </a:rPr>
              <a:t>Scaffold-</a:t>
            </a:r>
            <a:r>
              <a:rPr lang="en-US" dirty="0" err="1">
                <a:solidFill>
                  <a:srgbClr val="000000"/>
                </a:solidFill>
                <a:latin typeface="SFMono-Regular"/>
              </a:rPr>
              <a:t>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31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B77B1-3C74-40DF-9215-16CC50F4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560ABA-42FC-44E8-B8E6-CAEE61A9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810159"/>
            <a:ext cx="11235265" cy="55151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uk-UA" dirty="0"/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Налаштувати моделі використовуючи </a:t>
            </a:r>
            <a:r>
              <a:rPr lang="en-US" dirty="0" err="1"/>
              <a:t>DataAnnotations</a:t>
            </a:r>
            <a:r>
              <a:rPr lang="en-US" dirty="0"/>
              <a:t> </a:t>
            </a:r>
            <a:r>
              <a:rPr lang="uk-UA" dirty="0"/>
              <a:t>або </a:t>
            </a:r>
            <a:r>
              <a:rPr lang="en-US" dirty="0"/>
              <a:t>Fluent API</a:t>
            </a:r>
            <a:r>
              <a:rPr lang="uk-UA" dirty="0"/>
              <a:t> відповідно до малюнка схеми.</a:t>
            </a:r>
          </a:p>
          <a:p>
            <a:pPr lvl="1"/>
            <a:r>
              <a:rPr lang="uk-UA" dirty="0"/>
              <a:t>Обовязкові поправки: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uk-UA" dirty="0"/>
              <a:t>Таблиця </a:t>
            </a:r>
            <a:r>
              <a:rPr lang="en-US" dirty="0"/>
              <a:t>Customers </a:t>
            </a:r>
            <a:r>
              <a:rPr lang="uk-UA" dirty="0"/>
              <a:t>колонка </a:t>
            </a:r>
            <a:r>
              <a:rPr lang="en-US" dirty="0"/>
              <a:t>Location</a:t>
            </a:r>
            <a:r>
              <a:rPr lang="uk-UA" dirty="0"/>
              <a:t> повинна мати довжине максимальну 20 символів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uk-UA" dirty="0"/>
              <a:t>Таблиця </a:t>
            </a:r>
            <a:r>
              <a:rPr lang="en-US" dirty="0"/>
              <a:t>Customers </a:t>
            </a:r>
            <a:r>
              <a:rPr lang="uk-UA" dirty="0"/>
              <a:t>колонка </a:t>
            </a:r>
            <a:r>
              <a:rPr lang="en-US" dirty="0" err="1"/>
              <a:t>LicenseId</a:t>
            </a:r>
            <a:r>
              <a:rPr lang="en-US" dirty="0"/>
              <a:t> </a:t>
            </a:r>
            <a:r>
              <a:rPr lang="uk-UA" dirty="0"/>
              <a:t>є не обвязковою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uk-UA" dirty="0"/>
              <a:t>Таблиця </a:t>
            </a:r>
            <a:r>
              <a:rPr lang="en-US" dirty="0"/>
              <a:t>Orders </a:t>
            </a:r>
            <a:r>
              <a:rPr lang="uk-UA" dirty="0"/>
              <a:t>колонка</a:t>
            </a:r>
            <a:r>
              <a:rPr lang="en-US" dirty="0"/>
              <a:t> Status </a:t>
            </a:r>
            <a:r>
              <a:rPr lang="uk-UA" dirty="0"/>
              <a:t>є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uk-UA" dirty="0"/>
              <a:t>і повинна бути </a:t>
            </a:r>
            <a:r>
              <a:rPr lang="en-US" dirty="0"/>
              <a:t>string </a:t>
            </a:r>
            <a:r>
              <a:rPr lang="uk-UA" dirty="0"/>
              <a:t>в базі даних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uk-UA" dirty="0"/>
              <a:t>Таблиця </a:t>
            </a:r>
            <a:r>
              <a:rPr lang="en-US" dirty="0"/>
              <a:t>Orders </a:t>
            </a:r>
            <a:r>
              <a:rPr lang="uk-UA" dirty="0"/>
              <a:t>колонка</a:t>
            </a:r>
            <a:r>
              <a:rPr lang="en-US" dirty="0"/>
              <a:t> </a:t>
            </a:r>
            <a:r>
              <a:rPr lang="en-US" dirty="0" err="1"/>
              <a:t>LastChanged</a:t>
            </a:r>
            <a:r>
              <a:rPr lang="en-US" dirty="0"/>
              <a:t>  </a:t>
            </a:r>
            <a:r>
              <a:rPr lang="uk-UA" dirty="0"/>
              <a:t>є прихованою(</a:t>
            </a:r>
            <a:r>
              <a:rPr lang="en-US" dirty="0"/>
              <a:t>Shadow property</a:t>
            </a:r>
            <a:r>
              <a:rPr lang="uk-UA" dirty="0"/>
              <a:t>)</a:t>
            </a: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uk-UA" dirty="0"/>
              <a:t>Таблиця </a:t>
            </a:r>
            <a:r>
              <a:rPr lang="en-US" dirty="0"/>
              <a:t>Orders </a:t>
            </a:r>
            <a:r>
              <a:rPr lang="uk-UA" dirty="0"/>
              <a:t>колонка</a:t>
            </a:r>
            <a:r>
              <a:rPr lang="en-US" dirty="0"/>
              <a:t> </a:t>
            </a:r>
            <a:r>
              <a:rPr lang="en-US" dirty="0" err="1"/>
              <a:t>CreatedDate</a:t>
            </a:r>
            <a:r>
              <a:rPr lang="uk-UA" dirty="0"/>
              <a:t> повинна мати значення за замовчунням – сьогоднішня дата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Створити міграцію і оновити базу даних. Запустити </a:t>
            </a:r>
            <a:r>
              <a:rPr lang="en-US" dirty="0" err="1"/>
              <a:t>TestDataScript.sql</a:t>
            </a:r>
            <a:r>
              <a:rPr lang="uk-UA" dirty="0"/>
              <a:t> з тестовими даними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Створити </a:t>
            </a:r>
            <a:r>
              <a:rPr lang="uk-UA" dirty="0"/>
              <a:t>методи які вирішують наступні проблеми:</a:t>
            </a:r>
          </a:p>
          <a:p>
            <a:pPr lvl="1"/>
            <a:r>
              <a:rPr lang="uk-UA" dirty="0"/>
              <a:t>Створити сторед процедуру як перерахує </a:t>
            </a:r>
            <a:r>
              <a:rPr lang="en-US" dirty="0"/>
              <a:t>Total Prices</a:t>
            </a:r>
            <a:r>
              <a:rPr lang="uk-UA" dirty="0"/>
              <a:t> для заданого </a:t>
            </a:r>
            <a:r>
              <a:rPr lang="en-US" dirty="0" err="1"/>
              <a:t>CustomerID</a:t>
            </a:r>
            <a:r>
              <a:rPr lang="en-US" dirty="0"/>
              <a:t>. </a:t>
            </a:r>
            <a:r>
              <a:rPr lang="uk-UA" dirty="0"/>
              <a:t>Імплементувати таким чином, щоб перепахунок відбувався тільки замовлень в яких статус </a:t>
            </a:r>
            <a:r>
              <a:rPr lang="en-US" dirty="0"/>
              <a:t>Created.</a:t>
            </a:r>
          </a:p>
          <a:p>
            <a:pPr lvl="1"/>
            <a:r>
              <a:rPr lang="uk-UA" dirty="0"/>
              <a:t>Створити вхідну модель (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LicenseId</a:t>
            </a:r>
            <a:r>
              <a:rPr lang="en-US" dirty="0"/>
              <a:t>, </a:t>
            </a:r>
            <a:r>
              <a:rPr lang="en-US" dirty="0" err="1"/>
              <a:t>LicenseCreatedBy</a:t>
            </a:r>
            <a:r>
              <a:rPr lang="en-US" dirty="0"/>
              <a:t>, List of product ids and count </a:t>
            </a:r>
            <a:r>
              <a:rPr lang="uk-UA" dirty="0"/>
              <a:t>). Реалізувати метод який створить нову ліцензію, додасть її до кастомера, створить замовлення. Всі дії потрібно зроибити в транзакції.</a:t>
            </a:r>
          </a:p>
          <a:p>
            <a:pPr lvl="1"/>
            <a:r>
              <a:rPr lang="uk-UA" dirty="0"/>
              <a:t>Вивести список продуктів які замовляв кожен </a:t>
            </a:r>
            <a:r>
              <a:rPr lang="uk-UA" dirty="0" smtClean="0"/>
              <a:t>замовник.</a:t>
            </a:r>
            <a:endParaRPr lang="uk-UA" dirty="0"/>
          </a:p>
          <a:p>
            <a:pPr lvl="1"/>
            <a:r>
              <a:rPr lang="uk-UA" dirty="0"/>
              <a:t>Вивести замовників в яких є ліцензії, та де ця ліцензія була видана</a:t>
            </a:r>
          </a:p>
          <a:p>
            <a:pPr lvl="1"/>
            <a:r>
              <a:rPr lang="uk-UA" dirty="0"/>
              <a:t>Підрахувати скільки замовлень здійснено для кожної локації. (Вивести навіть якщо не було замовлень в даній локації)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Повторити попередній крок З використанням </a:t>
            </a:r>
            <a:r>
              <a:rPr lang="en-US" dirty="0"/>
              <a:t>Dapper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Переглянути тестовий поект і додати свої методи для тестування.</a:t>
            </a:r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endParaRPr lang="uk-UA" dirty="0"/>
          </a:p>
          <a:p>
            <a:pPr marL="1562070" lvl="2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1D7C21-D396-45B8-BD9C-0A0CF7BB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76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DB77B1-3C74-40DF-9215-16CC50F4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1D7C21-D396-45B8-BD9C-0A0CF7BB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FB11AAF-86CB-45E8-B5C5-57E63B437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420" y="304800"/>
            <a:ext cx="8240351" cy="6072224"/>
          </a:xfrm>
        </p:spPr>
      </p:pic>
    </p:spTree>
    <p:extLst>
      <p:ext uri="{BB962C8B-B14F-4D97-AF65-F5344CB8AC3E}">
        <p14:creationId xmlns:p14="http://schemas.microsoft.com/office/powerpoint/2010/main" val="167330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52" y="317041"/>
            <a:ext cx="9163560" cy="640445"/>
          </a:xfrm>
        </p:spPr>
        <p:txBody>
          <a:bodyPr>
            <a:normAutofit/>
          </a:bodyPr>
          <a:lstStyle/>
          <a:p>
            <a:r>
              <a:rPr lang="en-US" b="1" dirty="0"/>
              <a:t>Links EF 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7DD98-AB18-4048-8D2D-1038C352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52" y="1012885"/>
            <a:ext cx="8915400" cy="21028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https://www.learnentityframeworkcore.com/</a:t>
            </a:r>
            <a:endParaRPr lang="en-US" dirty="0"/>
          </a:p>
          <a:p>
            <a:r>
              <a:rPr lang="en-US" dirty="0">
                <a:hlinkClick r:id="rId3"/>
              </a:rPr>
              <a:t>https://www.entityframeworktutorial.net/efcore/entity-framework-core.aspx</a:t>
            </a:r>
            <a:endParaRPr lang="en-US" dirty="0"/>
          </a:p>
          <a:p>
            <a:r>
              <a:rPr lang="en-US" dirty="0">
                <a:hlinkClick r:id="rId4"/>
              </a:rPr>
              <a:t>https://metanit.com/sharp/entityframeworkcore/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https://docs.microsoft.com/en-us/ef/core/saving/transactions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CA5EC74-D213-473B-B630-3F79ECE57771}"/>
              </a:ext>
            </a:extLst>
          </p:cNvPr>
          <p:cNvSpPr txBox="1">
            <a:spLocks/>
          </p:cNvSpPr>
          <p:nvPr/>
        </p:nvSpPr>
        <p:spPr>
          <a:xfrm>
            <a:off x="185285" y="3101831"/>
            <a:ext cx="8911687" cy="64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Links Dapper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8C57B25-5B48-423C-B9EC-47BC85A18459}"/>
              </a:ext>
            </a:extLst>
          </p:cNvPr>
          <p:cNvSpPr txBox="1">
            <a:spLocks/>
          </p:cNvSpPr>
          <p:nvPr/>
        </p:nvSpPr>
        <p:spPr>
          <a:xfrm>
            <a:off x="349352" y="3848449"/>
            <a:ext cx="8915400" cy="175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https://exceptionnotfound.net/using-dapper-asynchronously-in-asp-net-core-2-1/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https://metanit.com/sharp/aspnet5/26.1.php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https://dapper-tutorial.net/dapper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74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81" y="2561431"/>
            <a:ext cx="4953000" cy="2286000"/>
          </a:xfr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9C4CB7C-2BBF-420E-A0D6-F2A7392E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script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-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migration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33D7AE-931B-438C-BE57-F5746AE6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Entity Framework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BAFE6E-A4FF-46DC-AC07-14D41C4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8FCDA2A-8AFD-4C98-B317-0E5234A505BC}"/>
              </a:ext>
            </a:extLst>
          </p:cNvPr>
          <p:cNvSpPr txBox="1">
            <a:spLocks/>
          </p:cNvSpPr>
          <p:nvPr/>
        </p:nvSpPr>
        <p:spPr>
          <a:xfrm>
            <a:off x="480486" y="796953"/>
            <a:ext cx="5425364" cy="376665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Entity Framework Core supports two different development approaches to use entity framework in your application.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 first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 first(Scaffold-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50B4BC5-0D96-4B68-9190-76D0D83CD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2122"/>
            <a:ext cx="5086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439024"/>
            <a:ext cx="11235265" cy="40233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Conventions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DAD4B26-91DE-47BF-BE78-79B92AF1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9" y="707136"/>
            <a:ext cx="89154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 was able to create a DB based on the model because it uses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Convention is a set of default rules to automatically configure a conceptual model based on domain class definitions when working with Code-First.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 Convention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If a property on a class is named “ID” or ID: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alibri" panose="020F0502020204030204" pitchFamily="34" charset="0"/>
              </a:rPr>
              <a:t>DepartmentID</a:t>
            </a: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 { get; set; } </a:t>
            </a:r>
          </a:p>
          <a:p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Type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Code-First includes types defined as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 in context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Code-First includes reference types included in entity types even if they are defined in different assembly.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Code-First includes derived classes even if only the base class is defined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property.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0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274189E-5FAA-4E31-80A0-10879F8B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35472"/>
            <a:ext cx="11235264" cy="521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your classes do not follow any kind of EF conventions, you can use attributes called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simple attribute based configuration, which you can apply to your domain classes and its properties.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coolest thing about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that it’s shared between other frameworks like ASP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MVC!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set as property as required: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b="1" dirty="0">
                <a:latin typeface="Consolas" panose="020B0609020204030204" pitchFamily="49" charset="0"/>
              </a:rPr>
              <a:t>[Required]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	public string Title { get; set; }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DB column will be set as “not null” and the MVC application will perform client side validation, even dynamically building a message using the property and annotation names</a:t>
            </a:r>
          </a:p>
        </p:txBody>
      </p:sp>
    </p:spTree>
    <p:extLst>
      <p:ext uri="{BB962C8B-B14F-4D97-AF65-F5344CB8AC3E}">
        <p14:creationId xmlns:p14="http://schemas.microsoft.com/office/powerpoint/2010/main" val="19104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440E1A8-C833-4230-8046-BA1F570C4102}"/>
              </a:ext>
            </a:extLst>
          </p:cNvPr>
          <p:cNvSpPr txBox="1">
            <a:spLocks/>
          </p:cNvSpPr>
          <p:nvPr/>
        </p:nvSpPr>
        <p:spPr>
          <a:xfrm>
            <a:off x="476249" y="707136"/>
            <a:ext cx="10924390" cy="550071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Here’s the list of the most common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Primary key 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Not null 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MinLength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Obvious ;-)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NotMapped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Not need to be stored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ComplexType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Entity without primary key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ConcurrencyCheck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If someone has modified the data in the meantime, it will fail and throw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DbUpdateConcurrencyException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Concurrency based on Timestamp 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change the name of the tables and columns </a:t>
            </a:r>
          </a:p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DatabaseGenerated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computed properties </a:t>
            </a:r>
          </a:p>
        </p:txBody>
      </p:sp>
    </p:spTree>
    <p:extLst>
      <p:ext uri="{BB962C8B-B14F-4D97-AF65-F5344CB8AC3E}">
        <p14:creationId xmlns:p14="http://schemas.microsoft.com/office/powerpoint/2010/main" val="320928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Fluent API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4634AC6-1641-4562-B10F-0BAC10CE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64066"/>
            <a:ext cx="10548267" cy="137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Fluent API is another way to configure your domain classes. Fluent API provides more functionality for configuration than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DataAnnotations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Fluent API supports the following types of mappings: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4E62B25C-7B57-49D3-881C-EA84F056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62982"/>
              </p:ext>
            </p:extLst>
          </p:nvPr>
        </p:nvGraphicFramePr>
        <p:xfrm>
          <a:off x="480486" y="1830439"/>
          <a:ext cx="8128000" cy="44017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4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Mappings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Database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Model-wide Mapping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 default Schema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 Custom Conversion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Entity Mapping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Single or Multiple Tables and Schema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Complex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Inheritance Hierarchies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Property Mapping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Column, Column Name, Column Type,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Nullable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or Not Null Column, Column size, Columns Order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Foreign key column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configure relationships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4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EE76E-26B2-47F7-8582-11314A6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Fluent API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DC0475A-783B-4EBC-AF70-87FF8B0E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6" y="822120"/>
            <a:ext cx="8915400" cy="146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configuration code using Fluent API should be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OnModelCreating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method.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DbModelBuilder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main class on which you can configure all your domain classes because at this point, all your domain classes would have initialized.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D0FA226-06AA-4F72-8E97-EB0ABE790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18010"/>
              </p:ext>
            </p:extLst>
          </p:nvPr>
        </p:nvGraphicFramePr>
        <p:xfrm>
          <a:off x="480485" y="1849106"/>
          <a:ext cx="9401745" cy="418677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401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86773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public class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SchoolContext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DbContext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public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SchoolDBContext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 base()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public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DbSet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&lt;Student&gt; Students { get; set;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public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DbSet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&lt;Standard&gt; Standards { get; set;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protected override void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OnModelCreating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DbModelBuilder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//Configure domain classes using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modelBuilder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here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base.OnModelCreating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modelBuilder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5457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C567D34-0AB7-4B1A-B123-3427B3B5F26F}" vid="{01052530-C246-45DC-8B38-281B42819F84}"/>
    </a:ext>
  </a:extLst>
</a:theme>
</file>

<file path=ppt/theme/theme2.xml><?xml version="1.0" encoding="utf-8"?>
<a:theme xmlns:a="http://schemas.openxmlformats.org/drawingml/2006/main" name="General">
  <a:themeElements>
    <a:clrScheme name="Custom 3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5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3992</TotalTime>
  <Words>1830</Words>
  <Application>Microsoft Office PowerPoint</Application>
  <PresentationFormat>Широкоэкранный</PresentationFormat>
  <Paragraphs>419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Consolas</vt:lpstr>
      <vt:lpstr>Lucida Grande</vt:lpstr>
      <vt:lpstr>Menlo</vt:lpstr>
      <vt:lpstr>Roboto</vt:lpstr>
      <vt:lpstr>SFMono-Regular</vt:lpstr>
      <vt:lpstr>Wingdings</vt:lpstr>
      <vt:lpstr>Theme1</vt:lpstr>
      <vt:lpstr>General</vt:lpstr>
      <vt:lpstr>Breakers</vt:lpstr>
      <vt:lpstr> .NET Lab #9 Lecture   Kopylets Mykhailo, RD, Lviv</vt:lpstr>
      <vt:lpstr>Object Relational Mapping</vt:lpstr>
      <vt:lpstr>Entity Framework Core</vt:lpstr>
      <vt:lpstr>Entity Framework approaches</vt:lpstr>
      <vt:lpstr>Conventions </vt:lpstr>
      <vt:lpstr>DataAnnotations</vt:lpstr>
      <vt:lpstr>DataAnnotations</vt:lpstr>
      <vt:lpstr>Fluent API</vt:lpstr>
      <vt:lpstr>Fluent API</vt:lpstr>
      <vt:lpstr>Fluent API</vt:lpstr>
      <vt:lpstr>Relationship One To One </vt:lpstr>
      <vt:lpstr>Relationship One To Many </vt:lpstr>
      <vt:lpstr>Relationship Many To Many </vt:lpstr>
      <vt:lpstr>Shadow Properties </vt:lpstr>
      <vt:lpstr>Migrations</vt:lpstr>
      <vt:lpstr>Eager Loading</vt:lpstr>
      <vt:lpstr>Lazy Loading</vt:lpstr>
      <vt:lpstr>Explicit Loading</vt:lpstr>
      <vt:lpstr>Transactions</vt:lpstr>
      <vt:lpstr>Stored Procedure</vt:lpstr>
      <vt:lpstr>Dapper</vt:lpstr>
      <vt:lpstr>Data Annotations</vt:lpstr>
      <vt:lpstr>Methods</vt:lpstr>
      <vt:lpstr>Query Multi-Mapping (One to One)</vt:lpstr>
      <vt:lpstr>Query Multi-Mapping (One to Many)</vt:lpstr>
      <vt:lpstr>Query Multi-Type</vt:lpstr>
      <vt:lpstr>QueryMultiple</vt:lpstr>
      <vt:lpstr>Execute Stored Procedure</vt:lpstr>
      <vt:lpstr>Execute INSERT</vt:lpstr>
      <vt:lpstr>Execute UPDATE</vt:lpstr>
      <vt:lpstr>Execute DELETE</vt:lpstr>
      <vt:lpstr>Transaction</vt:lpstr>
      <vt:lpstr>TransactionScope</vt:lpstr>
      <vt:lpstr>Alternative methods: Get, GetAll, Insert, Update, Delete, DeleteAll</vt:lpstr>
      <vt:lpstr>Tasks</vt:lpstr>
      <vt:lpstr>Schema</vt:lpstr>
      <vt:lpstr>Links EF Core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 Romaniv</dc:creator>
  <cp:lastModifiedBy>Олег Куц</cp:lastModifiedBy>
  <cp:revision>100</cp:revision>
  <dcterms:created xsi:type="dcterms:W3CDTF">2017-04-28T19:17:16Z</dcterms:created>
  <dcterms:modified xsi:type="dcterms:W3CDTF">2019-05-25T12:59:43Z</dcterms:modified>
</cp:coreProperties>
</file>