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8602-0DCA-44BB-8A9E-3B8FAA7655D7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0E6B0-2347-4AF7-BA9F-DC75F0A6D4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3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09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90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4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6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64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4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5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5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0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2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2219" y="6093296"/>
            <a:ext cx="6400800" cy="1752600"/>
          </a:xfrm>
        </p:spPr>
        <p:txBody>
          <a:bodyPr>
            <a:normAutofit/>
          </a:bodyPr>
          <a:lstStyle/>
          <a:p>
            <a:r>
              <a:rPr lang="pl-PL" sz="2000" dirty="0"/>
              <a:t>Opracowanie Karol Adamczyk</a:t>
            </a:r>
          </a:p>
        </p:txBody>
      </p:sp>
    </p:spTree>
    <p:extLst>
      <p:ext uri="{BB962C8B-B14F-4D97-AF65-F5344CB8AC3E}">
        <p14:creationId xmlns:p14="http://schemas.microsoft.com/office/powerpoint/2010/main" val="22384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Klasy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Istnieją także klasy predefiniowane: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04542"/>
              </p:ext>
            </p:extLst>
          </p:nvPr>
        </p:nvGraphicFramePr>
        <p:xfrm>
          <a:off x="179512" y="1844824"/>
          <a:ext cx="8229600" cy="3200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Cyfra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inny niż cyfra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wyrazu (litery, cyfry oraz podkreślenie)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inny niż znak wyrazu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Odstęp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Znak inny niż odstęp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Dowolny znak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Negacja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Powtórzenia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wyrażeniach regularnych istnieją konstrukcje pozwalające na określenie liczby powtórzeń danego elementu.</a:t>
            </a:r>
          </a:p>
          <a:p>
            <a:r>
              <a:rPr lang="pl-PL" dirty="0"/>
              <a:t>{</a:t>
            </a:r>
            <a:r>
              <a:rPr lang="pl-PL" dirty="0" err="1"/>
              <a:t>n,x</a:t>
            </a:r>
            <a:r>
              <a:rPr lang="pl-PL" dirty="0"/>
              <a:t>} – Co najmniej n powtórzeń, jednak nie więcej niż x.</a:t>
            </a:r>
          </a:p>
          <a:p>
            <a:r>
              <a:rPr lang="pl-PL" dirty="0"/>
              <a:t>{n,} – Co najmniej n powtórzeń.</a:t>
            </a:r>
          </a:p>
          <a:p>
            <a:r>
              <a:rPr lang="pl-PL" dirty="0"/>
              <a:t>{n} – Dokładnie n powtórzeń.</a:t>
            </a:r>
          </a:p>
          <a:p>
            <a:r>
              <a:rPr lang="pl-PL" dirty="0"/>
              <a:t>? – Zero lub jedno powtórzenie.</a:t>
            </a:r>
          </a:p>
          <a:p>
            <a:r>
              <a:rPr lang="pl-PL" dirty="0"/>
              <a:t>+ - Co najmniej jedno powtórzenie.</a:t>
            </a:r>
          </a:p>
          <a:p>
            <a:r>
              <a:rPr lang="pl-PL" dirty="0"/>
              <a:t>* - Zero lub więcej powtórzeń.</a:t>
            </a:r>
          </a:p>
        </p:txBody>
      </p:sp>
    </p:spTree>
    <p:extLst>
      <p:ext uri="{BB962C8B-B14F-4D97-AF65-F5344CB8AC3E}">
        <p14:creationId xmlns:p14="http://schemas.microsoft.com/office/powerpoint/2010/main" val="263273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Pozycje 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Standardowo, mechanizm dopasowywania wzorców dopasuje wzorzec do tekstu niezależnie od położenia tego ostatniego. Czasem chcielibyśmy mieć możliwość konkretnie interesującego nas miejsca np. początku lub końca tekstu.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7007"/>
              </p:ext>
            </p:extLst>
          </p:nvPr>
        </p:nvGraphicFramePr>
        <p:xfrm>
          <a:off x="395536" y="4077072"/>
          <a:ext cx="8229600" cy="23774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Symbol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Co znaczy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Początek linii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$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Koniec linii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wyrazu pomiędzy znakiem wyrazu a pomiędzy znakiem niewyrazu, czyli pomiędzy \w\W lub \W\w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Wszystko to, czego nie dopasowuje 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49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Grupowanie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Grupowanie to traktowanie fragmentu ciągu jako całości, tak jakby był pojedynczym elementem. Używamy w tym celu znaków nawiasu okrągłego. Jeśli np. zastosujemy wzorzec:</a:t>
            </a:r>
          </a:p>
          <a:p>
            <a:pPr marL="0" indent="0">
              <a:buNone/>
            </a:pPr>
            <a:r>
              <a:rPr lang="pl-PL" dirty="0"/>
              <a:t>/(</a:t>
            </a:r>
            <a:r>
              <a:rPr lang="pl-PL" dirty="0" err="1"/>
              <a:t>xy</a:t>
            </a:r>
            <a:r>
              <a:rPr lang="pl-PL" dirty="0"/>
              <a:t>)+/</a:t>
            </a:r>
          </a:p>
          <a:p>
            <a:pPr marL="0" indent="0">
              <a:buNone/>
            </a:pPr>
            <a:r>
              <a:rPr lang="pl-PL" dirty="0"/>
              <a:t>Będzie pasował do każdego ciągu typu </a:t>
            </a:r>
            <a:r>
              <a:rPr lang="pl-PL" dirty="0" err="1"/>
              <a:t>xy</a:t>
            </a:r>
            <a:r>
              <a:rPr lang="pl-PL" dirty="0"/>
              <a:t>, </a:t>
            </a:r>
            <a:r>
              <a:rPr lang="pl-PL" dirty="0" err="1"/>
              <a:t>xyxy</a:t>
            </a:r>
            <a:r>
              <a:rPr lang="pl-PL" dirty="0"/>
              <a:t>, </a:t>
            </a:r>
            <a:r>
              <a:rPr lang="pl-PL" dirty="0" err="1"/>
              <a:t>xyxyxy</a:t>
            </a:r>
            <a:r>
              <a:rPr lang="pl-PL" dirty="0"/>
              <a:t> itd.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4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Alternatywa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Alternatywa jest określona przez znak | i działa analogicznie do operatora sumy logicznej. Jeśli zapiszemy:</a:t>
            </a:r>
          </a:p>
          <a:p>
            <a:pPr marL="0" indent="0">
              <a:buNone/>
            </a:pPr>
            <a:r>
              <a:rPr lang="pl-PL" dirty="0"/>
              <a:t>/</a:t>
            </a:r>
            <a:r>
              <a:rPr lang="pl-PL" dirty="0" err="1"/>
              <a:t>a|b</a:t>
            </a:r>
            <a:r>
              <a:rPr lang="pl-PL" dirty="0"/>
              <a:t>/</a:t>
            </a:r>
          </a:p>
          <a:p>
            <a:pPr marL="0" indent="0">
              <a:buNone/>
            </a:pPr>
            <a:r>
              <a:rPr lang="pl-PL" dirty="0"/>
              <a:t>określimy w ten sposób ciąg składający się z litery a lub litery b.</a:t>
            </a:r>
          </a:p>
        </p:txBody>
      </p:sp>
    </p:spTree>
    <p:extLst>
      <p:ext uri="{BB962C8B-B14F-4D97-AF65-F5344CB8AC3E}">
        <p14:creationId xmlns:p14="http://schemas.microsoft.com/office/powerpoint/2010/main" val="10897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Wyrażenia regularne (z ang. </a:t>
            </a:r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expressions</a:t>
            </a:r>
            <a:r>
              <a:rPr lang="pl-PL" dirty="0"/>
              <a:t>) pozwalają na budowanie wzorców tekstowych. Dzięki nim można badać, czy dany wzorzec znajduje się w jakimś ciągu, lub też wyszukiwać wystąpienia wzorca w ciągu.</a:t>
            </a:r>
          </a:p>
        </p:txBody>
      </p:sp>
    </p:spTree>
    <p:extLst>
      <p:ext uri="{BB962C8B-B14F-4D97-AF65-F5344CB8AC3E}">
        <p14:creationId xmlns:p14="http://schemas.microsoft.com/office/powerpoint/2010/main" val="408934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RegExp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dirty="0"/>
              <a:t>Obiekt </a:t>
            </a:r>
            <a:r>
              <a:rPr lang="pl-PL" altLang="pl-PL" dirty="0" err="1"/>
              <a:t>RegExp</a:t>
            </a:r>
            <a:r>
              <a:rPr lang="pl-PL" altLang="pl-PL" dirty="0"/>
              <a:t> służy do przechowywania wzorca znakowego, który wykorzystuje się w zaawansowanych funkcjach przeszukiwania lub podmiany łańcuchów znakowych</a:t>
            </a:r>
          </a:p>
        </p:txBody>
      </p:sp>
    </p:spTree>
    <p:extLst>
      <p:ext uri="{BB962C8B-B14F-4D97-AF65-F5344CB8AC3E}">
        <p14:creationId xmlns:p14="http://schemas.microsoft.com/office/powerpoint/2010/main" val="19321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l-PL" altLang="pl-PL"/>
              <a:t>Składnia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2" y="908720"/>
            <a:ext cx="8458200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zmienna = </a:t>
            </a:r>
            <a:r>
              <a:rPr lang="pl-PL" altLang="pl-PL" sz="2800" dirty="0" err="1"/>
              <a:t>new</a:t>
            </a:r>
            <a:r>
              <a:rPr lang="pl-PL" altLang="pl-PL" sz="2800" dirty="0"/>
              <a:t> </a:t>
            </a:r>
            <a:r>
              <a:rPr lang="pl-PL" altLang="pl-PL" sz="2800" dirty="0" err="1"/>
              <a:t>RegExp</a:t>
            </a:r>
            <a:r>
              <a:rPr lang="pl-PL" altLang="pl-PL" sz="2800" dirty="0"/>
              <a:t>("</a:t>
            </a:r>
            <a:r>
              <a:rPr lang="pl-PL" altLang="pl-PL" sz="2800" dirty="0" err="1"/>
              <a:t>wzorzec","opcja</a:t>
            </a:r>
            <a:r>
              <a:rPr lang="pl-PL" altLang="pl-PL" sz="2800" dirty="0"/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lub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zmienna = /wzorzec/opcja;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Opcja może przyjąć trzy wartości: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i (oznacza ignorowanie wielkości liter)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g (oznacza przeszukiwanie globalne dla wszystkich wystąpień wzorca w łańcuchu)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 err="1"/>
              <a:t>gi</a:t>
            </a:r>
            <a:r>
              <a:rPr lang="pl-PL" altLang="pl-PL" sz="2800" dirty="0"/>
              <a:t> (przeszukiwanie globalne i ignorowanie wielkości liter)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m (oznacza, że przetwarzanie ma dotyczyć ciągu zawierającego wiele wierszy)</a:t>
            </a:r>
          </a:p>
        </p:txBody>
      </p:sp>
    </p:spTree>
    <p:extLst>
      <p:ext uri="{BB962C8B-B14F-4D97-AF65-F5344CB8AC3E}">
        <p14:creationId xmlns:p14="http://schemas.microsoft.com/office/powerpoint/2010/main" val="14535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l-PL" altLang="pl-PL"/>
              <a:t>Przykład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str = "Tramwaj stoi na przystanku tramwajowym";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re = /tramwaj/gi;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a = str.replace(re, "autobus");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/* a równe "autobus stoi na przystanku autobusowym"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/>
              <a:t>gdyby opcją było "i" to a byłoby równe "autobus stoi na przystanku tramwajowym", ponieważ brak przeszukiwania globalnego spowodowałby podmianę tylko pierwszego słowa.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/>
              <a:t>gdyby opcją było "g" to a byłoby równe "Tramwaj stoi na przystanku autobusowym", ponieważ brak ignorowania wielkości liter spowodowałaby pominięcie pierwszego słowa. */</a:t>
            </a:r>
          </a:p>
        </p:txBody>
      </p:sp>
    </p:spTree>
    <p:extLst>
      <p:ext uri="{BB962C8B-B14F-4D97-AF65-F5344CB8AC3E}">
        <p14:creationId xmlns:p14="http://schemas.microsoft.com/office/powerpoint/2010/main" val="39942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Metody obiektu </a:t>
            </a:r>
            <a:r>
              <a:rPr lang="pl-PL" b="1" dirty="0" err="1"/>
              <a:t>RegExp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pl-PL" b="1" cap="all" dirty="0"/>
              <a:t>METODA COMPILE</a:t>
            </a:r>
          </a:p>
          <a:p>
            <a:pPr marL="0" indent="0">
              <a:buNone/>
            </a:pPr>
            <a:r>
              <a:rPr lang="pl-PL" dirty="0"/>
              <a:t>Składnia: </a:t>
            </a:r>
            <a:r>
              <a:rPr lang="pl-PL" dirty="0" err="1"/>
              <a:t>regexp.compile</a:t>
            </a:r>
            <a:r>
              <a:rPr lang="pl-PL" dirty="0"/>
              <a:t>(wyrażenie[, flagi]) Metoda </a:t>
            </a:r>
            <a:r>
              <a:rPr lang="pl-PL" dirty="0" err="1"/>
              <a:t>compile</a:t>
            </a:r>
            <a:r>
              <a:rPr lang="pl-PL" dirty="0"/>
              <a:t> dokonuje kompilacji wyrażenia wyrażenie i zwraca nowy obiekt typu </a:t>
            </a:r>
            <a:r>
              <a:rPr lang="pl-PL" dirty="0" err="1"/>
              <a:t>RegExp</a:t>
            </a:r>
            <a:r>
              <a:rPr lang="pl-PL" dirty="0"/>
              <a:t> odpowiadający temu wyrażeniu. Wyrażenie może zawierać flagi i, g, m.</a:t>
            </a:r>
          </a:p>
          <a:p>
            <a:r>
              <a:rPr lang="pl-PL" b="1" cap="all" dirty="0"/>
              <a:t>METODA EXEC</a:t>
            </a:r>
          </a:p>
          <a:p>
            <a:pPr marL="0" indent="0">
              <a:buNone/>
            </a:pPr>
            <a:r>
              <a:rPr lang="pl-PL" dirty="0"/>
              <a:t>Składnia: </a:t>
            </a:r>
            <a:r>
              <a:rPr lang="pl-PL" dirty="0" err="1"/>
              <a:t>regexp.exec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Metoda </a:t>
            </a:r>
            <a:r>
              <a:rPr lang="pl-PL" dirty="0" err="1"/>
              <a:t>exec</a:t>
            </a:r>
            <a:r>
              <a:rPr lang="pl-PL" dirty="0"/>
              <a:t> wykonuje przeszukanie ciągu </a:t>
            </a:r>
            <a:r>
              <a:rPr lang="pl-PL" dirty="0" err="1"/>
              <a:t>str</a:t>
            </a:r>
            <a:r>
              <a:rPr lang="pl-PL" dirty="0"/>
              <a:t>, wykorzystując wzorzec zawarty w wyrażeniu reprezentowanym przez obiekt </a:t>
            </a:r>
            <a:r>
              <a:rPr lang="pl-PL" dirty="0" err="1"/>
              <a:t>regexp</a:t>
            </a:r>
            <a:r>
              <a:rPr lang="pl-PL" dirty="0"/>
              <a:t>. Zwraca tablicę wynikową.</a:t>
            </a:r>
          </a:p>
        </p:txBody>
      </p:sp>
    </p:spTree>
    <p:extLst>
      <p:ext uri="{BB962C8B-B14F-4D97-AF65-F5344CB8AC3E}">
        <p14:creationId xmlns:p14="http://schemas.microsoft.com/office/powerpoint/2010/main" val="19985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Metody obiektu </a:t>
            </a:r>
            <a:r>
              <a:rPr lang="pl-PL" b="1" dirty="0" err="1"/>
              <a:t>RegExp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b="1" cap="all" dirty="0"/>
              <a:t>METODA TEST</a:t>
            </a:r>
          </a:p>
          <a:p>
            <a:r>
              <a:rPr lang="pl-PL" dirty="0"/>
              <a:t>Składnia: </a:t>
            </a:r>
            <a:r>
              <a:rPr lang="pl-PL" dirty="0" err="1"/>
              <a:t>regexp.test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) </a:t>
            </a:r>
            <a:br>
              <a:rPr lang="pl-PL" dirty="0"/>
            </a:br>
            <a:r>
              <a:rPr lang="pl-PL" dirty="0"/>
              <a:t>Metoda test sprawdza, czy w ciągu </a:t>
            </a:r>
            <a:r>
              <a:rPr lang="pl-PL" dirty="0" err="1"/>
              <a:t>str</a:t>
            </a:r>
            <a:r>
              <a:rPr lang="pl-PL" dirty="0"/>
              <a:t> jest zawarty wzorzec reprezentowany przez obiekt </a:t>
            </a:r>
            <a:r>
              <a:rPr lang="pl-PL" dirty="0" err="1"/>
              <a:t>regexp</a:t>
            </a:r>
            <a:r>
              <a:rPr lang="pl-PL" dirty="0"/>
              <a:t>. Jeśli tak, zwraca wartość </a:t>
            </a:r>
            <a:r>
              <a:rPr lang="pl-PL" dirty="0" err="1"/>
              <a:t>true</a:t>
            </a:r>
            <a:r>
              <a:rPr lang="pl-PL" dirty="0"/>
              <a:t>; jeśli nie, zwraca wartość </a:t>
            </a:r>
            <a:r>
              <a:rPr lang="pl-PL" dirty="0" err="1"/>
              <a:t>false</a:t>
            </a:r>
            <a:r>
              <a:rPr lang="pl-PL" dirty="0"/>
              <a:t>. Przykładowe wywołanie:</a:t>
            </a:r>
          </a:p>
          <a:p>
            <a:pPr marL="0" indent="0">
              <a:buNone/>
            </a:pPr>
            <a:r>
              <a:rPr lang="pl-PL" dirty="0"/>
              <a:t>/</a:t>
            </a:r>
            <a:r>
              <a:rPr lang="pl-PL" dirty="0" err="1"/>
              <a:t>ala</a:t>
            </a:r>
            <a:r>
              <a:rPr lang="pl-PL" dirty="0"/>
              <a:t>/</a:t>
            </a:r>
            <a:r>
              <a:rPr lang="pl-PL" dirty="0" err="1"/>
              <a:t>i.test</a:t>
            </a:r>
            <a:r>
              <a:rPr lang="pl-PL" dirty="0"/>
              <a:t>("Ola ma kota, a Ala ma psa.")</a:t>
            </a:r>
          </a:p>
          <a:p>
            <a:pPr marL="0" indent="0">
              <a:buNone/>
            </a:pPr>
            <a:r>
              <a:rPr lang="pl-PL" dirty="0"/>
              <a:t>da w wyniku wartość </a:t>
            </a:r>
            <a:r>
              <a:rPr lang="pl-PL" dirty="0" err="1"/>
              <a:t>true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9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wyrażeń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Znaki i </a:t>
            </a:r>
            <a:r>
              <a:rPr lang="pl-PL" b="1" dirty="0" err="1"/>
              <a:t>metaznaki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Wyrażenia regularne budowane są ze znaków zwykłych oraz znaków specjalnych. Zwykłe znaki mają znaczenie dosłowne. </a:t>
            </a:r>
            <a:r>
              <a:rPr lang="pl-PL" dirty="0" err="1"/>
              <a:t>Metaznaki</a:t>
            </a:r>
            <a:r>
              <a:rPr lang="pl-PL" dirty="0"/>
              <a:t> mają znaczenie dodatkowe.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8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Klasy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Znaki można pogrupować w klasy, przy czym taka klasa odpowiada dowolnemu zna­kowi do niej należącemu. Klasę znaków zamyka się nawiasami kwadratowymi. Używa­jąc kreski - można wskazać zakres znaków.</a:t>
            </a:r>
          </a:p>
          <a:p>
            <a:pPr marL="0" indent="0">
              <a:buNone/>
            </a:pPr>
            <a:r>
              <a:rPr lang="pl-PL" dirty="0"/>
              <a:t>Przykłady:</a:t>
            </a:r>
          </a:p>
          <a:p>
            <a:r>
              <a:rPr lang="pl-PL" dirty="0"/>
              <a:t>[abc] - oznacza jedną z liter a, b lub c </a:t>
            </a:r>
          </a:p>
          <a:p>
            <a:r>
              <a:rPr lang="pl-PL" dirty="0"/>
              <a:t>[a-z] - dowolna mała litera </a:t>
            </a:r>
          </a:p>
          <a:p>
            <a:r>
              <a:rPr lang="pl-PL" dirty="0"/>
              <a:t>[a-</a:t>
            </a:r>
            <a:r>
              <a:rPr lang="pl-PL" dirty="0" err="1"/>
              <a:t>zA</a:t>
            </a:r>
            <a:r>
              <a:rPr lang="pl-PL" dirty="0"/>
              <a:t>-Z] - dowolna litera </a:t>
            </a:r>
          </a:p>
          <a:p>
            <a:r>
              <a:rPr lang="pl-PL" dirty="0"/>
              <a:t>[</a:t>
            </a:r>
            <a:r>
              <a:rPr lang="pl-PL" dirty="0" err="1"/>
              <a:t>ąćęłńóśżź</a:t>
            </a:r>
            <a:r>
              <a:rPr lang="pl-PL" dirty="0"/>
              <a:t>] - dowolna mała polska litera </a:t>
            </a:r>
          </a:p>
          <a:p>
            <a:r>
              <a:rPr lang="pl-PL" dirty="0"/>
              <a:t>[0-9] - dowolna </a:t>
            </a:r>
            <a:r>
              <a:rPr lang="pl-PL"/>
              <a:t>cyfra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414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4C6F32D0C24E4293DE635FEBDFCB41" ma:contentTypeVersion="3" ma:contentTypeDescription="Utwórz nowy dokument." ma:contentTypeScope="" ma:versionID="fc8e33759288ded9b50128fd5a94d5fb">
  <xsd:schema xmlns:xsd="http://www.w3.org/2001/XMLSchema" xmlns:xs="http://www.w3.org/2001/XMLSchema" xmlns:p="http://schemas.microsoft.com/office/2006/metadata/properties" xmlns:ns2="5f96b79c-0e2a-4645-bc8d-328eb2131ed0" targetNamespace="http://schemas.microsoft.com/office/2006/metadata/properties" ma:root="true" ma:fieldsID="1efc981b9b62945e88215307e5302529" ns2:_="">
    <xsd:import namespace="5f96b79c-0e2a-4645-bc8d-328eb2131ed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6b79c-0e2a-4645-bc8d-328eb2131ed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96b79c-0e2a-4645-bc8d-328eb2131ed0" xsi:nil="true"/>
  </documentManagement>
</p:properties>
</file>

<file path=customXml/itemProps1.xml><?xml version="1.0" encoding="utf-8"?>
<ds:datastoreItem xmlns:ds="http://schemas.openxmlformats.org/officeDocument/2006/customXml" ds:itemID="{282828C3-023E-422C-88B8-B8F92AC90467}"/>
</file>

<file path=customXml/itemProps2.xml><?xml version="1.0" encoding="utf-8"?>
<ds:datastoreItem xmlns:ds="http://schemas.openxmlformats.org/officeDocument/2006/customXml" ds:itemID="{F38DE4B4-C057-4457-9E9B-56E129713A50}"/>
</file>

<file path=customXml/itemProps3.xml><?xml version="1.0" encoding="utf-8"?>
<ds:datastoreItem xmlns:ds="http://schemas.openxmlformats.org/officeDocument/2006/customXml" ds:itemID="{A0F68F59-7F76-4294-88B5-25CCF8E5D572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749</Words>
  <Application>Microsoft Office PowerPoint</Application>
  <PresentationFormat>Pokaz na ekranie (4:3)</PresentationFormat>
  <Paragraphs>94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Wyrażenia regularne</vt:lpstr>
      <vt:lpstr>Wyrażenia regularne</vt:lpstr>
      <vt:lpstr>RegExp</vt:lpstr>
      <vt:lpstr>Składnia</vt:lpstr>
      <vt:lpstr>Przykład</vt:lpstr>
      <vt:lpstr>Metody obiektu RegExp</vt:lpstr>
      <vt:lpstr>Metody obiektu RegExp</vt:lpstr>
      <vt:lpstr>Budowanie wyrażeń</vt:lpstr>
      <vt:lpstr>Klasy znaków</vt:lpstr>
      <vt:lpstr>Klasy znaków</vt:lpstr>
      <vt:lpstr>Powtórzenia</vt:lpstr>
      <vt:lpstr>Pozycje  </vt:lpstr>
      <vt:lpstr>Grupowanie</vt:lpstr>
      <vt:lpstr>Alternatywa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KAROLAD</dc:creator>
  <cp:lastModifiedBy>Karol Adamczyk</cp:lastModifiedBy>
  <cp:revision>18</cp:revision>
  <dcterms:created xsi:type="dcterms:W3CDTF">2015-02-15T13:36:24Z</dcterms:created>
  <dcterms:modified xsi:type="dcterms:W3CDTF">2021-05-11T16:09:25Z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0x010100404C6F32D0C24E4293DE635FEBDFCB41</vt:lpwstr>
  </property>
  <property fmtid="{D5CDD505-2E9C-101B-9397-08002B2CF9AE}" pid="3" name="Order">
    <vt:r8>7600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