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2" r:id="rId9"/>
    <p:sldId id="275" r:id="rId10"/>
    <p:sldId id="273" r:id="rId11"/>
    <p:sldId id="274" r:id="rId12"/>
    <p:sldId id="276" r:id="rId13"/>
    <p:sldId id="265" r:id="rId14"/>
    <p:sldId id="266" r:id="rId15"/>
    <p:sldId id="267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FFFF"/>
    <a:srgbClr val="C757FF"/>
    <a:srgbClr val="1CB03F"/>
    <a:srgbClr val="009999"/>
    <a:srgbClr val="413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580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6" y="0"/>
            <a:ext cx="9263084" cy="68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79758"/>
            <a:ext cx="9484637" cy="6970806"/>
          </a:xfrm>
          <a:prstGeom prst="rect">
            <a:avLst/>
          </a:prstGeom>
        </p:spPr>
      </p:pic>
      <p:sp>
        <p:nvSpPr>
          <p:cNvPr id="5" name="Прямокутник 4"/>
          <p:cNvSpPr/>
          <p:nvPr/>
        </p:nvSpPr>
        <p:spPr>
          <a:xfrm>
            <a:off x="251520" y="274639"/>
            <a:ext cx="6606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sz="3600" dirty="0">
                <a:solidFill>
                  <a:srgbClr val="FF9999"/>
                </a:solidFill>
              </a:rPr>
              <a:t>If sums are not equal we simply get the number of distorted bit and refine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251520" y="1340768"/>
                <a:ext cx="8772686" cy="3586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0 0 1 1 1 1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0 1 1 0 0 1 1 0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1 0 1 0 1 0 1 0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0 0 0 0 0 0 0 1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3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772686" cy="3586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кутник 6"/>
          <p:cNvSpPr/>
          <p:nvPr/>
        </p:nvSpPr>
        <p:spPr>
          <a:xfrm>
            <a:off x="1619672" y="4084869"/>
            <a:ext cx="3672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FFFF"/>
                </a:solidFill>
              </a:rPr>
              <a:t>Checker matrix</a:t>
            </a:r>
          </a:p>
        </p:txBody>
      </p:sp>
      <p:sp>
        <p:nvSpPr>
          <p:cNvPr id="8" name="Прямокутник 7"/>
          <p:cNvSpPr/>
          <p:nvPr/>
        </p:nvSpPr>
        <p:spPr>
          <a:xfrm>
            <a:off x="6029808" y="4084869"/>
            <a:ext cx="2805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66FFFF"/>
                </a:solidFill>
              </a:rPr>
              <a:t>Binary number of distorted bit</a:t>
            </a:r>
          </a:p>
        </p:txBody>
      </p:sp>
    </p:spTree>
    <p:extLst>
      <p:ext uri="{BB962C8B-B14F-4D97-AF65-F5344CB8AC3E}">
        <p14:creationId xmlns:p14="http://schemas.microsoft.com/office/powerpoint/2010/main" val="303320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361040" cy="6863752"/>
          </a:xfrm>
          <a:prstGeom prst="rect">
            <a:avLst/>
          </a:prstGeom>
        </p:spPr>
      </p:pic>
      <p:sp>
        <p:nvSpPr>
          <p:cNvPr id="5" name="Прямокутник 4"/>
          <p:cNvSpPr/>
          <p:nvPr/>
        </p:nvSpPr>
        <p:spPr>
          <a:xfrm>
            <a:off x="467544" y="1496044"/>
            <a:ext cx="593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757FF"/>
                </a:solidFill>
              </a:rPr>
              <a:t>If not, now we need to check if the number of distorted bit is Zero.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1835696" y="2648818"/>
                <a:ext cx="6696744" cy="402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0 0 1 1 1 1</m:t>
                                </m:r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0 1 1 0 0 1 1 0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1 0 1 0 1 0 1 0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3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sz="3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648818"/>
                <a:ext cx="6696744" cy="40261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кутник 7"/>
          <p:cNvSpPr/>
          <p:nvPr/>
        </p:nvSpPr>
        <p:spPr>
          <a:xfrm>
            <a:off x="7164288" y="2648818"/>
            <a:ext cx="1584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1CB03F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311736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361040" cy="6863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1331640" y="2924944"/>
                <a:ext cx="5809988" cy="3586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0 0 1 1 1 1</m:t>
                                </m:r>
                                <m: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0 1 1 0 0 1 1 0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1 0 1 0 1 0 1 0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4944"/>
                <a:ext cx="5809988" cy="3586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кутник 5"/>
          <p:cNvSpPr/>
          <p:nvPr/>
        </p:nvSpPr>
        <p:spPr>
          <a:xfrm>
            <a:off x="107504" y="1600200"/>
            <a:ext cx="7992888" cy="183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757FF"/>
                </a:solidFill>
              </a:rPr>
              <a:t>Else, we make the conclusion that package have 2 mistakes, so we make the request to repeat sending packages. Then we return to step 6 (Adding distortion and resending this package).</a:t>
            </a:r>
            <a:endParaRPr lang="en-US" sz="28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024842" y="2924944"/>
            <a:ext cx="16533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= (</a:t>
            </a:r>
          </a:p>
        </p:txBody>
      </p:sp>
    </p:spTree>
    <p:extLst>
      <p:ext uri="{BB962C8B-B14F-4D97-AF65-F5344CB8AC3E}">
        <p14:creationId xmlns:p14="http://schemas.microsoft.com/office/powerpoint/2010/main" val="165480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361040" cy="68637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3052" y="1484781"/>
            <a:ext cx="6832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99"/>
                </a:solidFill>
              </a:rPr>
              <a:t>8)</a:t>
            </a:r>
            <a:endParaRPr lang="uk-UA" sz="4800" dirty="0">
              <a:solidFill>
                <a:srgbClr val="0099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432" y="1453224"/>
            <a:ext cx="8029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9999"/>
                </a:solidFill>
              </a:rPr>
              <a:t>Inverting to nibbles  </a:t>
            </a:r>
            <a:endParaRPr lang="uk-UA" sz="6000" dirty="0">
              <a:solidFill>
                <a:srgbClr val="009999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16262" y="2360587"/>
            <a:ext cx="52132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&lt;8 x N&gt; -&gt;  &lt;4 x N&gt;</a:t>
            </a:r>
            <a:r>
              <a:rPr lang="uk-UA" sz="48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4800" dirty="0">
              <a:solidFill>
                <a:srgbClr val="1CB03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2478962"/>
            <a:ext cx="23517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9999"/>
                </a:solidFill>
              </a:rPr>
              <a:t>Here we use</a:t>
            </a:r>
            <a:r>
              <a:rPr lang="en-US" sz="3200" dirty="0">
                <a:solidFill>
                  <a:srgbClr val="C757FF"/>
                </a:solidFill>
              </a:rPr>
              <a:t> </a:t>
            </a:r>
            <a:r>
              <a:rPr lang="en-US" sz="3200" b="1" dirty="0">
                <a:solidFill>
                  <a:srgbClr val="C757FF"/>
                </a:solidFill>
              </a:rPr>
              <a:t>recovery</a:t>
            </a:r>
            <a:r>
              <a:rPr lang="en-US" sz="3200" dirty="0">
                <a:solidFill>
                  <a:srgbClr val="C757FF"/>
                </a:solidFill>
              </a:rPr>
              <a:t> </a:t>
            </a:r>
            <a:r>
              <a:rPr lang="en-US" sz="3200" dirty="0">
                <a:solidFill>
                  <a:srgbClr val="FF9999"/>
                </a:solidFill>
              </a:rPr>
              <a:t>matrix to transform 8 x N matrix into 4 x N.</a:t>
            </a:r>
            <a:endParaRPr lang="uk-UA" sz="3200" dirty="0">
              <a:solidFill>
                <a:srgbClr val="FF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кутник 9"/>
              <p:cNvSpPr/>
              <p:nvPr/>
            </p:nvSpPr>
            <p:spPr>
              <a:xfrm>
                <a:off x="2123726" y="3068960"/>
                <a:ext cx="7020273" cy="2714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rgbClr val="1CB03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rgbClr val="1CB03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0 0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1 1 0 1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1 0 1 1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0 0 0 1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1 1 1 1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0 0 1 1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400" i="1">
                                              <a:solidFill>
                                                <a:srgbClr val="1CB03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rgbClr val="1CB03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1 0 1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0 0 0 0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-&gt;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1⋯</m:t>
                                    </m:r>
                                    <m:r>
                                      <a:rPr lang="en-GB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 1 1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1 1 1 1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Прямокут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6" y="3068960"/>
                <a:ext cx="7020273" cy="2714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68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58" y="0"/>
            <a:ext cx="9376117" cy="68910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9512" y="209111"/>
            <a:ext cx="6832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C757FF"/>
                </a:solidFill>
              </a:rPr>
              <a:t>9)</a:t>
            </a:r>
            <a:endParaRPr lang="uk-UA" sz="4800" dirty="0">
              <a:solidFill>
                <a:srgbClr val="C757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100" y="4636586"/>
            <a:ext cx="468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9999"/>
                </a:solidFill>
              </a:rPr>
              <a:t>And the last one…</a:t>
            </a:r>
            <a:endParaRPr lang="uk-UA" sz="4800" dirty="0">
              <a:solidFill>
                <a:srgbClr val="FF99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3686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757FF"/>
                </a:solidFill>
              </a:rPr>
              <a:t>Transforming nibbles into text</a:t>
            </a:r>
            <a:r>
              <a:rPr lang="en-US" dirty="0">
                <a:solidFill>
                  <a:srgbClr val="C757FF"/>
                </a:solidFill>
              </a:rPr>
              <a:t>	</a:t>
            </a:r>
            <a:endParaRPr lang="uk-UA" dirty="0">
              <a:solidFill>
                <a:srgbClr val="C757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38519" y="1107016"/>
            <a:ext cx="53783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&lt;4 x N&gt; -&gt;  &lt;String&gt;</a:t>
            </a:r>
            <a:r>
              <a:rPr lang="uk-UA" sz="48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4800" dirty="0">
              <a:solidFill>
                <a:srgbClr val="1CB0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кутник 8"/>
              <p:cNvSpPr/>
              <p:nvPr/>
            </p:nvSpPr>
            <p:spPr>
              <a:xfrm>
                <a:off x="1016696" y="1989127"/>
                <a:ext cx="7272808" cy="2621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1⋯</m:t>
                                    </m:r>
                                    <m:r>
                                      <a:rPr lang="en-GB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 1 1</m:t>
                                    </m:r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1 1 1 1</m:t>
                              </m:r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4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4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кут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96" y="1989127"/>
                <a:ext cx="7272808" cy="2621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345321" cy="6926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2442467"/>
            <a:ext cx="72891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Output the text</a:t>
            </a:r>
            <a:endParaRPr lang="uk-UA" sz="10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0539" y="4015136"/>
            <a:ext cx="632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all the information about correction.</a:t>
            </a:r>
            <a:endParaRPr lang="uk-UA" sz="2800" b="1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4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00"/>
            <a:ext cx="9144000" cy="7128792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32"/>
            <a:ext cx="91440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5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345321" cy="6926784"/>
          </a:xfrm>
        </p:spPr>
      </p:pic>
      <p:sp>
        <p:nvSpPr>
          <p:cNvPr id="5" name="TextBox 4"/>
          <p:cNvSpPr txBox="1"/>
          <p:nvPr/>
        </p:nvSpPr>
        <p:spPr>
          <a:xfrm>
            <a:off x="115301" y="1805369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divided our task in</a:t>
            </a:r>
            <a:endParaRPr lang="uk-UA" sz="6000" i="1" dirty="0">
              <a:solidFill>
                <a:srgbClr val="1CB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636912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96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010</a:t>
            </a:r>
            <a:endParaRPr lang="uk-UA" sz="9600" dirty="0">
              <a:solidFill>
                <a:srgbClr val="00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3859144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96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96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3211009"/>
            <a:ext cx="5976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i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uk-UA" sz="10000" i="1" dirty="0">
              <a:solidFill>
                <a:srgbClr val="1CB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6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117" y="-33048"/>
            <a:ext cx="9511352" cy="6990440"/>
          </a:xfrm>
        </p:spPr>
      </p:pic>
      <p:sp>
        <p:nvSpPr>
          <p:cNvPr id="5" name="TextBox 4"/>
          <p:cNvSpPr txBox="1"/>
          <p:nvPr/>
        </p:nvSpPr>
        <p:spPr>
          <a:xfrm>
            <a:off x="179512" y="154704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solidFill>
                  <a:srgbClr val="C757FF"/>
                </a:solidFill>
              </a:rPr>
              <a:t>1) </a:t>
            </a:r>
            <a:r>
              <a:rPr lang="en-US" sz="6000" dirty="0">
                <a:solidFill>
                  <a:srgbClr val="C75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the input (String)</a:t>
            </a:r>
            <a:endParaRPr lang="uk-UA" dirty="0">
              <a:solidFill>
                <a:srgbClr val="C757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84251"/>
            <a:ext cx="9145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dirty="0">
                <a:solidFill>
                  <a:srgbClr val="413490"/>
                </a:solidFill>
              </a:rPr>
              <a:t>2) </a:t>
            </a:r>
            <a:r>
              <a:rPr lang="en-US" sz="4800" dirty="0">
                <a:solidFill>
                  <a:srgbClr val="4134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Transforming data in byte view</a:t>
            </a:r>
            <a:endParaRPr lang="uk-UA" sz="4800" dirty="0">
              <a:solidFill>
                <a:srgbClr val="4134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6915" y="2015248"/>
            <a:ext cx="4922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134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&lt;text&gt; -&gt;  &lt;N bits&gt;</a:t>
            </a:r>
            <a:r>
              <a:rPr lang="uk-UA" sz="4000" b="1" dirty="0">
                <a:solidFill>
                  <a:srgbClr val="4134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723134"/>
                <a:ext cx="7931224" cy="2606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400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4000">
                          <a:solidFill>
                            <a:schemeClr val="bg1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GB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GB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GB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GB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GB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GB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23134"/>
                <a:ext cx="7931224" cy="2606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4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361040" cy="6863752"/>
          </a:xfrm>
        </p:spPr>
      </p:pic>
      <p:sp>
        <p:nvSpPr>
          <p:cNvPr id="5" name="TextBox 4"/>
          <p:cNvSpPr txBox="1"/>
          <p:nvPr/>
        </p:nvSpPr>
        <p:spPr>
          <a:xfrm>
            <a:off x="-68960" y="1412776"/>
            <a:ext cx="910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solidFill>
                  <a:srgbClr val="009999"/>
                </a:solidFill>
              </a:rPr>
              <a:t> </a:t>
            </a:r>
            <a:r>
              <a:rPr lang="en-US" sz="4800" dirty="0">
                <a:solidFill>
                  <a:srgbClr val="009999"/>
                </a:solidFill>
              </a:rPr>
              <a:t>3</a:t>
            </a:r>
            <a:r>
              <a:rPr lang="uk-UA" sz="4800" dirty="0">
                <a:solidFill>
                  <a:srgbClr val="009999"/>
                </a:solidFill>
              </a:rPr>
              <a:t>)</a:t>
            </a:r>
            <a:r>
              <a:rPr lang="en-US" sz="4800" dirty="0">
                <a:solidFill>
                  <a:srgbClr val="009999"/>
                </a:solidFill>
              </a:rPr>
              <a:t> </a:t>
            </a:r>
            <a:r>
              <a:rPr lang="en-US" sz="48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Dividing bits into nibbles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326" y="2953962"/>
            <a:ext cx="8680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&lt;N bits&gt; -&gt;  &lt;4 x N&gt;</a:t>
            </a:r>
            <a:r>
              <a:rPr lang="uk-UA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4000" b="1" dirty="0">
              <a:solidFill>
                <a:srgbClr val="1CB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06071" y="2119409"/>
            <a:ext cx="52717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Byte matrix </a:t>
            </a:r>
            <a:r>
              <a:rPr lang="en-US" sz="54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x N </a:t>
            </a:r>
            <a:r>
              <a:rPr lang="en-US" sz="48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uk-UA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06071" y="3850401"/>
                <a:ext cx="6562273" cy="303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360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schemeClr val="bg1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1⋯</m:t>
                                      </m:r>
                                      <m:r>
                                        <a:rPr lang="en-GB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1 1 1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1 1 1 1</m:t>
                                </m:r>
                                <m:r>
                                  <a:rPr lang="en-US" sz="3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  <a:p>
                <a:endParaRPr lang="en-US" sz="3600" dirty="0">
                  <a:solidFill>
                    <a:schemeClr val="bg1"/>
                  </a:solidFill>
                </a:endParaRP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71" y="3850401"/>
                <a:ext cx="6562273" cy="303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0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58" y="0"/>
            <a:ext cx="9376117" cy="689104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27584" y="50284"/>
            <a:ext cx="7884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code encoding</a:t>
            </a:r>
            <a:endParaRPr lang="uk-UA" sz="600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079" y="142618"/>
            <a:ext cx="9621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dirty="0">
                <a:solidFill>
                  <a:srgbClr val="66FFFF"/>
                </a:solidFill>
              </a:rPr>
              <a:t> </a:t>
            </a:r>
            <a:r>
              <a:rPr lang="en-US" sz="4800" dirty="0">
                <a:solidFill>
                  <a:srgbClr val="66FFFF"/>
                </a:solidFill>
              </a:rPr>
              <a:t>4</a:t>
            </a:r>
            <a:r>
              <a:rPr lang="uk-UA" sz="4800" dirty="0">
                <a:solidFill>
                  <a:srgbClr val="66FFFF"/>
                </a:solidFill>
              </a:rPr>
              <a:t>)</a:t>
            </a:r>
            <a:r>
              <a:rPr lang="en-US" sz="4800" dirty="0">
                <a:solidFill>
                  <a:srgbClr val="66FFFF"/>
                </a:solidFill>
              </a:rPr>
              <a:t> </a:t>
            </a:r>
            <a:endParaRPr lang="uk-UA" sz="4800" dirty="0">
              <a:solidFill>
                <a:srgbClr val="66FFFF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13932" y="1068646"/>
            <a:ext cx="5630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&lt;4 x N&gt; -&gt;  &lt;7 x N + “0”&gt;</a:t>
            </a:r>
            <a:r>
              <a:rPr lang="uk-UA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4000" dirty="0">
              <a:solidFill>
                <a:srgbClr val="1CB03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6140" y="2108730"/>
                <a:ext cx="7848872" cy="3773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 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0 0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1 1 1 0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0 1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0 1 0 0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3200" b="0" i="1" smtClean="0">
                                              <a:solidFill>
                                                <a:srgbClr val="1CB03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3200" b="0" i="1" smtClean="0">
                                              <a:solidFill>
                                                <a:srgbClr val="1CB03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0 0 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3200" b="0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0 0 0 0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1⋯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 1 1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GB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1 1 1 1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3200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sz="3200">
                        <a:solidFill>
                          <a:schemeClr val="bg1"/>
                        </a:solidFill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 0 1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0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32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32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3200" i="1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solidFill>
                                          <a:srgbClr val="1CB03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3200" b="0" i="1" smtClean="0">
                                              <a:solidFill>
                                                <a:srgbClr val="1CB03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3200" i="1">
                                              <a:solidFill>
                                                <a:srgbClr val="1CB03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sz="3200" b="0" i="1" smtClean="0">
                                              <a:solidFill>
                                                <a:srgbClr val="1CB03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3200" i="1">
                                              <a:solidFill>
                                                <a:srgbClr val="1CB03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0 </m:t>
                                          </m:r>
                                          <m:r>
                                            <a:rPr lang="en-GB" sz="3200" b="0" i="1" smtClean="0">
                                              <a:solidFill>
                                                <a:srgbClr val="1CB03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3200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0 0 0 0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0" y="2108730"/>
                <a:ext cx="7848872" cy="37739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34958" y="1065947"/>
            <a:ext cx="34104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9999"/>
                </a:solidFill>
              </a:rPr>
              <a:t> </a:t>
            </a:r>
            <a:r>
              <a:rPr lang="en-GB" sz="3200" dirty="0" smtClean="0">
                <a:solidFill>
                  <a:srgbClr val="FF9999"/>
                </a:solidFill>
              </a:rPr>
              <a:t>   Hamming </a:t>
            </a:r>
            <a:r>
              <a:rPr lang="en-GB" sz="3200" dirty="0">
                <a:solidFill>
                  <a:srgbClr val="FF9999"/>
                </a:solidFill>
              </a:rPr>
              <a:t>code </a:t>
            </a:r>
          </a:p>
          <a:p>
            <a:r>
              <a:rPr lang="en-GB" sz="3200" dirty="0">
                <a:solidFill>
                  <a:srgbClr val="FF9999"/>
                </a:solidFill>
              </a:rPr>
              <a:t>“Generator” matrix</a:t>
            </a:r>
            <a:endParaRPr lang="uk-UA" sz="3200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65" y="0"/>
            <a:ext cx="9376117" cy="68910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520" y="188640"/>
            <a:ext cx="7889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009999"/>
                </a:solidFill>
              </a:rPr>
              <a:t> </a:t>
            </a:r>
            <a:r>
              <a:rPr lang="en-US" sz="4800" dirty="0">
                <a:solidFill>
                  <a:srgbClr val="009999"/>
                </a:solidFill>
              </a:rPr>
              <a:t>5</a:t>
            </a:r>
            <a:r>
              <a:rPr lang="uk-UA" sz="4800" dirty="0">
                <a:solidFill>
                  <a:srgbClr val="009999"/>
                </a:solidFill>
              </a:rPr>
              <a:t>)</a:t>
            </a:r>
            <a:r>
              <a:rPr lang="en-US" dirty="0">
                <a:solidFill>
                  <a:srgbClr val="009999"/>
                </a:solidFill>
              </a:rPr>
              <a:t>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29649" y="131588"/>
            <a:ext cx="36087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sum</a:t>
            </a:r>
            <a:endParaRPr lang="uk-UA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019637"/>
            <a:ext cx="83164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&lt;7 x N + “0”&gt;</a:t>
            </a:r>
            <a:r>
              <a:rPr lang="uk-UA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&lt;7 x N +  (</a:t>
            </a:r>
            <a:r>
              <a:rPr lang="en-US" sz="4000" b="1" dirty="0" err="1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checkSum</a:t>
            </a:r>
            <a:r>
              <a:rPr lang="en-US" sz="4000" b="1" dirty="0">
                <a:solidFill>
                  <a:srgbClr val="1CB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)&gt;</a:t>
            </a:r>
            <a:endParaRPr lang="uk-UA" sz="4000" dirty="0">
              <a:solidFill>
                <a:srgbClr val="1CB03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5" y="2060848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757FF"/>
                </a:solidFill>
              </a:rPr>
              <a:t>We use this matrix to calculate   </a:t>
            </a:r>
            <a:r>
              <a:rPr lang="en-US" sz="3600" b="1" dirty="0">
                <a:solidFill>
                  <a:srgbClr val="009999"/>
                </a:solidFill>
              </a:rPr>
              <a:t>control sum.</a:t>
            </a:r>
            <a:endParaRPr lang="uk-UA" sz="36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1916832"/>
                <a:ext cx="8507288" cy="3059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0 0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GB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ru-RU" sz="28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GB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GB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GB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GB" sz="2800" b="1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GB" sz="2800" b="1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GB" sz="2800" b="1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ru-RU" sz="2800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sz="2800" b="1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- 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GB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GB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GB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b="1" i="1" smtClean="0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FF99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16832"/>
                <a:ext cx="8507288" cy="3059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0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361040" cy="6863752"/>
          </a:xfrm>
          <a:prstGeom prst="rect">
            <a:avLst/>
          </a:prstGeom>
        </p:spPr>
      </p:pic>
      <p:pic>
        <p:nvPicPr>
          <p:cNvPr id="1026" name="Picture 2" descr="Картинки по запросу шу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990"/>
            <a:ext cx="9361040" cy="68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10959" y="89680"/>
            <a:ext cx="59622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200" dirty="0"/>
              <a:t>Adding distortion</a:t>
            </a:r>
            <a:endParaRPr lang="uk-UA" sz="6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51235"/>
            <a:ext cx="5596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Adding distortion</a:t>
            </a:r>
            <a:endParaRPr lang="uk-UA" sz="6000" dirty="0">
              <a:solidFill>
                <a:srgbClr val="FFFF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28629" y="89680"/>
            <a:ext cx="10615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5</a:t>
            </a:r>
            <a:r>
              <a:rPr lang="uk-UA" sz="6600" dirty="0"/>
              <a:t>)</a:t>
            </a:r>
            <a:r>
              <a:rPr lang="en-US" sz="6600" dirty="0"/>
              <a:t> </a:t>
            </a:r>
            <a:endParaRPr lang="uk-UA" sz="6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62651" y="157803"/>
            <a:ext cx="9476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6</a:t>
            </a:r>
            <a:r>
              <a:rPr lang="uk-UA" sz="6000" dirty="0">
                <a:solidFill>
                  <a:srgbClr val="FFFF00"/>
                </a:solidFill>
              </a:rPr>
              <a:t>)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endParaRPr lang="uk-UA" sz="4800" dirty="0">
              <a:solidFill>
                <a:srgbClr val="FFFF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0959" y="1155467"/>
            <a:ext cx="8246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&lt;7 x N&gt; -&gt;  &lt;7 x N + distortion&gt;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4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04362" y="1182435"/>
            <a:ext cx="8077981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&lt;8 x N&gt; -&gt;  &lt;8 x N + distortion&gt;</a:t>
            </a:r>
            <a:r>
              <a:rPr lang="uk-UA" sz="4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47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142" y="1998043"/>
            <a:ext cx="8352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means that we take Hamming code and distorts it in 0, 1 or 2 bits.</a:t>
            </a:r>
            <a:endParaRPr lang="uk-UA" sz="4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86586" y="2027813"/>
            <a:ext cx="83708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means that we take Hamming code and distorts it in 0, 1 or 2 bits.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21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0"/>
            <a:ext cx="9361040" cy="68637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520" y="359134"/>
            <a:ext cx="7889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FFC000"/>
                </a:solidFill>
              </a:rPr>
              <a:t> </a:t>
            </a:r>
            <a:r>
              <a:rPr lang="en-US" sz="4800" dirty="0">
                <a:solidFill>
                  <a:srgbClr val="FFC000"/>
                </a:solidFill>
              </a:rPr>
              <a:t>7</a:t>
            </a:r>
            <a:r>
              <a:rPr lang="uk-UA" sz="4800" dirty="0">
                <a:solidFill>
                  <a:srgbClr val="FFC000"/>
                </a:solidFill>
              </a:rPr>
              <a:t>)</a:t>
            </a:r>
            <a:r>
              <a:rPr lang="en-US" dirty="0">
                <a:solidFill>
                  <a:srgbClr val="FFC000"/>
                </a:solidFill>
              </a:rPr>
              <a:t> </a:t>
            </a:r>
            <a:endParaRPr lang="uk-UA" dirty="0">
              <a:solidFill>
                <a:srgbClr val="FFC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3748" y="332656"/>
            <a:ext cx="32143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sum</a:t>
            </a:r>
            <a:endParaRPr lang="uk-UA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889" y="1412776"/>
            <a:ext cx="84940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757FF"/>
                </a:solidFill>
              </a:rPr>
              <a:t>We check if sum stated in packages is equal to current.</a:t>
            </a:r>
          </a:p>
          <a:p>
            <a:r>
              <a:rPr lang="en-US" sz="2800" dirty="0">
                <a:solidFill>
                  <a:srgbClr val="C757FF"/>
                </a:solidFill>
              </a:rPr>
              <a:t>Here we have 2 variants:</a:t>
            </a:r>
          </a:p>
          <a:p>
            <a:pPr marL="514350" indent="-514350">
              <a:buAutoNum type="alphaLcParenR"/>
            </a:pPr>
            <a:r>
              <a:rPr lang="en-US" sz="2800" dirty="0">
                <a:solidFill>
                  <a:srgbClr val="FF9999"/>
                </a:solidFill>
              </a:rPr>
              <a:t>If sums are not equal we simply get the number of distorted bit and refine it.</a:t>
            </a:r>
          </a:p>
          <a:p>
            <a:pPr marL="514350" indent="-514350">
              <a:buAutoNum type="alphaLcParenR"/>
            </a:pPr>
            <a:r>
              <a:rPr lang="en-US" sz="2800" dirty="0">
                <a:solidFill>
                  <a:srgbClr val="C757FF"/>
                </a:solidFill>
              </a:rPr>
              <a:t>If not, now we need to check if the number of distorted bit is Zero.</a:t>
            </a:r>
            <a:br>
              <a:rPr lang="en-US" sz="2800" dirty="0">
                <a:solidFill>
                  <a:srgbClr val="C757FF"/>
                </a:solidFill>
              </a:rPr>
            </a:br>
            <a:r>
              <a:rPr lang="en-US" sz="2800" dirty="0">
                <a:solidFill>
                  <a:srgbClr val="C757FF"/>
                </a:solidFill>
              </a:rPr>
              <a:t>Else, we make the conclusion that package have 2 mistakes, so we make the request to repeat sending packages. Then we return to step 6 (Adding distortion and proceeding forward to other case). </a:t>
            </a:r>
            <a:endParaRPr lang="uk-UA" sz="2800" dirty="0">
              <a:solidFill>
                <a:srgbClr val="C75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689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10" y="-99392"/>
            <a:ext cx="9488750" cy="6957392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107504" y="1417638"/>
            <a:ext cx="6750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757FF"/>
                </a:solidFill>
              </a:rPr>
              <a:t>We check if sum stated in packages is equal to current.</a:t>
            </a:r>
          </a:p>
          <a:p>
            <a:r>
              <a:rPr lang="en-US" sz="3600" dirty="0" smtClean="0">
                <a:solidFill>
                  <a:srgbClr val="C757FF"/>
                </a:solidFill>
              </a:rPr>
              <a:t>	</a:t>
            </a:r>
            <a:r>
              <a:rPr lang="en-US" sz="3600" dirty="0" smtClean="0">
                <a:solidFill>
                  <a:srgbClr val="1CB03F"/>
                </a:solidFill>
              </a:rPr>
              <a:t>Here </a:t>
            </a:r>
            <a:r>
              <a:rPr lang="en-US" sz="3600" dirty="0">
                <a:solidFill>
                  <a:srgbClr val="1CB03F"/>
                </a:solidFill>
              </a:rPr>
              <a:t>we have 2 variants: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кутник 6"/>
              <p:cNvSpPr/>
              <p:nvPr/>
            </p:nvSpPr>
            <p:spPr>
              <a:xfrm>
                <a:off x="251519" y="3181788"/>
                <a:ext cx="8712967" cy="3149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sz="28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1 1 1 0 1 1 0 1 0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GB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Прямокут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3181788"/>
                <a:ext cx="8712967" cy="31490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1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1316</TotalTime>
  <Words>1066</Words>
  <Application>Microsoft Office PowerPoint</Application>
  <PresentationFormat>Экран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install</dc:creator>
  <cp:lastModifiedBy>install</cp:lastModifiedBy>
  <cp:revision>59</cp:revision>
  <dcterms:created xsi:type="dcterms:W3CDTF">2016-12-05T14:04:04Z</dcterms:created>
  <dcterms:modified xsi:type="dcterms:W3CDTF">2016-12-13T19:08:42Z</dcterms:modified>
</cp:coreProperties>
</file>