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media/image36.jpg" ContentType="image/png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97" r:id="rId2"/>
    <p:sldId id="272" r:id="rId3"/>
    <p:sldId id="273" r:id="rId4"/>
    <p:sldId id="276" r:id="rId5"/>
    <p:sldId id="279" r:id="rId6"/>
    <p:sldId id="277" r:id="rId7"/>
    <p:sldId id="274" r:id="rId8"/>
    <p:sldId id="294" r:id="rId9"/>
    <p:sldId id="259" r:id="rId10"/>
    <p:sldId id="261" r:id="rId11"/>
    <p:sldId id="280" r:id="rId12"/>
    <p:sldId id="284" r:id="rId13"/>
    <p:sldId id="295" r:id="rId14"/>
    <p:sldId id="296" r:id="rId15"/>
    <p:sldId id="289" r:id="rId16"/>
    <p:sldId id="290" r:id="rId17"/>
    <p:sldId id="291" r:id="rId18"/>
    <p:sldId id="302" r:id="rId19"/>
    <p:sldId id="292" r:id="rId20"/>
    <p:sldId id="303" r:id="rId21"/>
    <p:sldId id="293" r:id="rId22"/>
    <p:sldId id="298" r:id="rId23"/>
    <p:sldId id="266" r:id="rId24"/>
    <p:sldId id="286" r:id="rId25"/>
    <p:sldId id="287" r:id="rId26"/>
    <p:sldId id="304" r:id="rId27"/>
    <p:sldId id="300" r:id="rId28"/>
    <p:sldId id="299" r:id="rId29"/>
    <p:sldId id="269" r:id="rId30"/>
    <p:sldId id="271" r:id="rId31"/>
  </p:sldIdLst>
  <p:sldSz cx="12192000" cy="6858000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F11426F-CA42-4D63-AEED-901A76F02C0B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29CE11-C9E9-4301-93A5-EDA69D1B68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1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9CE11-C9E9-4301-93A5-EDA69D1B68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6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9CE11-C9E9-4301-93A5-EDA69D1B68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8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9CE11-C9E9-4301-93A5-EDA69D1B68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6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9CE11-C9E9-4301-93A5-EDA69D1B68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82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9CE11-C9E9-4301-93A5-EDA69D1B68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8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162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9CE11-C9E9-4301-93A5-EDA69D1B685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9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FE7F-6DF7-4383-9C6C-D9A5267059EE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47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C484D-5076-4062-9976-F33FAA110899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14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8BB4-A0E2-4404-AEB3-5345A52D6637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302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8E2C-4196-4EAC-BA32-3725C188D867}" type="datetime1">
              <a:rPr lang="ru-RU" smtClean="0"/>
              <a:t>21.04.2015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D992C-C89C-45DB-A57B-D5AFCE23470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51E8-D9AB-497F-8430-1D93F78B04E0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28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5DA0-F048-48A5-87A3-C9D77ACD10C4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6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FEB4-939D-46B0-B156-6911E318D1A7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5CCC-77F9-437D-B5E6-2EBA3FB621B8}" type="datetime1">
              <a:rPr lang="ru-RU" smtClean="0"/>
              <a:t>21.04.2015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4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D1B-63AC-456A-B37D-19F4A200C218}" type="datetime1">
              <a:rPr lang="ru-RU" smtClean="0"/>
              <a:t>21.04.2015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7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8E19-0B71-4DC1-A1BB-B0423E55E8C6}" type="datetime1">
              <a:rPr lang="ru-RU" smtClean="0"/>
              <a:t>21.04.2015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6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561A-C379-448F-BCAD-2E7EA97EC363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27EE-A5A4-42A6-8569-8F6D660E0185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0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B982-B3D4-4688-8689-6E4A46E2B43E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5094-E7BC-46FA-A8D1-FBF3C2375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0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.xml"/><Relationship Id="rId7" Type="http://schemas.openxmlformats.org/officeDocument/2006/relationships/image" Target="../media/image2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30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26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2.png"/><Relationship Id="rId18" Type="http://schemas.openxmlformats.org/officeDocument/2006/relationships/image" Target="../media/image35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30.png"/><Relationship Id="rId17" Type="http://schemas.openxmlformats.org/officeDocument/2006/relationships/image" Target="../media/image27.wmf"/><Relationship Id="rId2" Type="http://schemas.openxmlformats.org/officeDocument/2006/relationships/tags" Target="../tags/tag4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image" Target="../media/image29.png"/><Relationship Id="rId5" Type="http://schemas.openxmlformats.org/officeDocument/2006/relationships/tags" Target="../tags/tag7.xml"/><Relationship Id="rId1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tags" Target="../tags/tag6.xml"/><Relationship Id="rId9" Type="http://schemas.openxmlformats.org/officeDocument/2006/relationships/image" Target="../media/image2.png"/><Relationship Id="rId1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12.xml"/><Relationship Id="rId7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tags" Target="../tags/tag13.xm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2.png"/><Relationship Id="rId3" Type="http://schemas.openxmlformats.org/officeDocument/2006/relationships/tags" Target="../tags/tag16.xml"/><Relationship Id="rId7" Type="http://schemas.openxmlformats.org/officeDocument/2006/relationships/image" Target="../media/image40.png"/><Relationship Id="rId12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4.png"/><Relationship Id="rId5" Type="http://schemas.openxmlformats.org/officeDocument/2006/relationships/tags" Target="../tags/tag18.xml"/><Relationship Id="rId15" Type="http://schemas.openxmlformats.org/officeDocument/2006/relationships/image" Target="../media/image54.png"/><Relationship Id="rId10" Type="http://schemas.openxmlformats.org/officeDocument/2006/relationships/image" Target="../media/image43.png"/><Relationship Id="rId4" Type="http://schemas.openxmlformats.org/officeDocument/2006/relationships/tags" Target="../tags/tag17.xml"/><Relationship Id="rId9" Type="http://schemas.openxmlformats.org/officeDocument/2006/relationships/image" Target="../media/image42.png"/><Relationship Id="rId1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3816269" y="1283872"/>
            <a:ext cx="7301918" cy="1462088"/>
          </a:xfrm>
        </p:spPr>
        <p:txBody>
          <a:bodyPr>
            <a:normAutofit/>
          </a:bodyPr>
          <a:lstStyle/>
          <a:p>
            <a:pPr algn="ctr"/>
            <a:r>
              <a:rPr lang="uk-UA" sz="4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РЕКОМЕНДАЦІЙНІ </a:t>
            </a:r>
            <a:br>
              <a:rPr lang="uk-UA" sz="4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uk-UA" sz="4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СИСТЕМИ</a:t>
            </a:r>
            <a:endParaRPr lang="ru-RU" sz="4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963525" y="3367416"/>
            <a:ext cx="4228475" cy="198133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студент 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Ящук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Олег 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Олександрович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к.ф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.-</a:t>
            </a:r>
            <a:r>
              <a:rPr lang="uk-UA" sz="1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м.н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., доцент кафедри статистики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й теорії ймовірностей 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Бондаренко Я.С.</a:t>
            </a:r>
            <a:endParaRPr lang="uk-UA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5748" y="6187370"/>
            <a:ext cx="760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Дніпропетровськ, квітень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2015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4232" y="3367416"/>
            <a:ext cx="1664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Виконав:</a:t>
            </a:r>
          </a:p>
          <a:p>
            <a:endParaRPr lang="uk-UA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Керівник: 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964" y="178130"/>
            <a:ext cx="3035714" cy="637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67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255415"/>
                  </p:ext>
                </p:extLst>
              </p:nvPr>
            </p:nvGraphicFramePr>
            <p:xfrm>
              <a:off x="331621" y="1094038"/>
              <a:ext cx="11717845" cy="340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3107"/>
                    <a:gridCol w="1324708"/>
                    <a:gridCol w="1359877"/>
                    <a:gridCol w="1664677"/>
                    <a:gridCol w="1324708"/>
                    <a:gridCol w="1371600"/>
                    <a:gridCol w="1559168"/>
                  </a:tblGrid>
                  <a:tr h="631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Фільм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Андрій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Богдан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Володимир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Григорій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комедія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000" b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(воєнний)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ru-RU" sz="200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Джентльменты</a:t>
                          </a: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удачи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 «Ы»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Кавказская пленница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uk-UA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бой </a:t>
                          </a:r>
                          <a:r>
                            <a:rPr lang="uk-UA" sz="200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идут</a:t>
                          </a:r>
                          <a:r>
                            <a:rPr lang="uk-UA" sz="2000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uk-UA" sz="2000" baseline="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одни</a:t>
                          </a:r>
                          <a:r>
                            <a:rPr lang="uk-UA" sz="2000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старики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 мгновений весны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255415"/>
                  </p:ext>
                </p:extLst>
              </p:nvPr>
            </p:nvGraphicFramePr>
            <p:xfrm>
              <a:off x="331621" y="1094038"/>
              <a:ext cx="11717845" cy="340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3107"/>
                    <a:gridCol w="1324708"/>
                    <a:gridCol w="1359877"/>
                    <a:gridCol w="1664677"/>
                    <a:gridCol w="1324708"/>
                    <a:gridCol w="1371600"/>
                    <a:gridCol w="1559168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Фільм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Андрій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Богдан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Володимир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Григорій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640889" t="-870" r="-114222" b="-39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651172" t="-870" r="-391" b="-391304"/>
                          </a:stretch>
                        </a:blipFill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ru-RU" sz="200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Джентльменты</a:t>
                          </a: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удачи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 «Ы»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Кавказская пленница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uk-UA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бой </a:t>
                          </a:r>
                          <a:r>
                            <a:rPr lang="uk-UA" sz="200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идут</a:t>
                          </a:r>
                          <a:r>
                            <a:rPr lang="uk-UA" sz="2000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uk-UA" sz="2000" baseline="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одни</a:t>
                          </a:r>
                          <a:r>
                            <a:rPr lang="uk-UA" sz="2000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старики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 мгновений весны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1499" y="5020600"/>
                <a:ext cx="6446519" cy="10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uk-U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uk-UA" sz="24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ru-RU" sz="240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ru-RU" sz="2400" i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ru-RU" sz="24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sz="24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uk-UA" sz="24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5020600"/>
                <a:ext cx="6446519" cy="10502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347618" y="150941"/>
            <a:ext cx="9610765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Collaborative filtering</a:t>
            </a:r>
            <a:endParaRPr lang="ru-RU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36643" y="1858053"/>
            <a:ext cx="2473377" cy="4301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91723"/>
              </p:ext>
            </p:extLst>
          </p:nvPr>
        </p:nvGraphicFramePr>
        <p:xfrm>
          <a:off x="7282113" y="4527090"/>
          <a:ext cx="26289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r:id="rId6" imgW="2628720" imgH="2158920" progId="">
                  <p:embed/>
                </p:oleObj>
              </mc:Choice>
              <mc:Fallback>
                <p:oleObj r:id="rId6" imgW="2628720" imgH="2158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82113" y="4527090"/>
                        <a:ext cx="2628900" cy="215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552669" y="1858780"/>
            <a:ext cx="2458387" cy="16039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433279" y="1858780"/>
            <a:ext cx="2458387" cy="160394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418289" y="3544072"/>
            <a:ext cx="2473377" cy="8602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552669" y="3515403"/>
            <a:ext cx="2473377" cy="8602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Содержимое 2"/>
              <p:cNvSpPr>
                <a:spLocks noGrp="1"/>
              </p:cNvSpPr>
              <p:nvPr/>
            </p:nvSpPr>
            <p:spPr bwMode="auto">
              <a:xfrm>
                <a:off x="1123377" y="1608107"/>
                <a:ext cx="11293475" cy="34823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uk-UA" sz="24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Дано:</a:t>
                </a: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24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fontAlgn="auto">
                  <a:spcAft>
                    <a:spcPts val="0"/>
                  </a:spcAft>
                  <a:buNone/>
                  <a:defRPr/>
                </a:pPr>
                <a:r>
                  <a:rPr lang="uk-UA" sz="24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Завдання:</a:t>
                </a:r>
              </a:p>
              <a:p>
                <a:pPr marL="0" fontAlgn="auto">
                  <a:spcAft>
                    <a:spcPts val="0"/>
                  </a:spcAft>
                  <a:buNone/>
                  <a:defRPr/>
                </a:pPr>
                <a:r>
                  <a:rPr lang="uk-UA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Спрогнозувати </a:t>
                </a:r>
                <a:r>
                  <a:rPr lang="uk-UA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рейтинги фільмів, які користувачі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=1,2,…,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uk-UA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раніше не </a:t>
                </a:r>
                <a:r>
                  <a:rPr lang="uk-UA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дивилися.</a:t>
                </a:r>
                <a:endParaRPr lang="en-US" sz="24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3377" y="1608107"/>
                <a:ext cx="11293475" cy="3482382"/>
              </a:xfrm>
              <a:prstGeom prst="rect">
                <a:avLst/>
              </a:prstGeom>
              <a:blipFill rotWithShape="0">
                <a:blip r:embed="rId4"/>
                <a:stretch>
                  <a:fillRect l="-809" t="-24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1347620" y="236678"/>
            <a:ext cx="9896558" cy="8635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Евристичний </a:t>
            </a:r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підхід</a:t>
            </a:r>
            <a:endParaRPr lang="uk-UA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5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15269" y="1878500"/>
                <a:ext cx="94109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= </a:t>
                </a:r>
                <a:r>
                  <a:rPr lang="uk-UA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кількість користувачів</a:t>
                </a:r>
                <a:endParaRPr lang="ru-RU" sz="2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ru-RU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= </a:t>
                </a:r>
                <a:r>
                  <a:rPr lang="ru-RU" sz="2400" dirty="0" err="1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кількість</a:t>
                </a:r>
                <a:r>
                  <a:rPr lang="ru-RU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фільмів</a:t>
                </a:r>
                <a:endParaRPr lang="ru-RU" sz="2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ru-RU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uk-UA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1, </a:t>
                </a:r>
                <a:r>
                  <a:rPr lang="ru-RU" sz="2400" dirty="0" err="1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якщо</a:t>
                </a:r>
                <a:r>
                  <a:rPr lang="ru-RU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 err="1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користувач</a:t>
                </a:r>
                <a:r>
                  <a:rPr lang="ru-RU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uk-UA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вказав рейтинг фільм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uk-UA" sz="24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uk-UA" sz="2400" b="0" i="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інакше</a:t>
                </a:r>
                <a14:m>
                  <m:oMath xmlns:m="http://schemas.openxmlformats.org/officeDocument/2006/math">
                    <m:r>
                      <a:rPr lang="uk-UA" sz="2400" b="0" i="0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uk-UA" sz="2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uk-UA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= рейтинг що </a:t>
                </a:r>
                <a:r>
                  <a:rPr lang="uk-UA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користувач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uk-UA" sz="24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надав фільму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ru-RU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69" y="1878500"/>
                <a:ext cx="9410963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036" t="-3101" b="-7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9713" y="1835905"/>
                <a:ext cx="1090246" cy="159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uk-UA" sz="2400" dirty="0" smtClean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uk-UA" sz="2400" dirty="0" smtClean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3" y="1835905"/>
                <a:ext cx="1090246" cy="15946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47078"/>
              </p:ext>
            </p:extLst>
          </p:nvPr>
        </p:nvGraphicFramePr>
        <p:xfrm>
          <a:off x="961598" y="2084442"/>
          <a:ext cx="10368000" cy="43948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9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  <a:gridCol w="756000"/>
              </a:tblGrid>
              <a:tr h="1246947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П.І.Б.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Джентльмен</a:t>
                      </a:r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ы удачи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Спортлото-82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Бриллиантовая рука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Москва слезам не верит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Кавказская пленница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Операция «Ы»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Иван</a:t>
                      </a:r>
                      <a:r>
                        <a:rPr lang="uk-UA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Васильевич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Полосат</a:t>
                      </a:r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ы</a:t>
                      </a:r>
                      <a:r>
                        <a:rPr lang="uk-UA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й рейс</a:t>
                      </a:r>
                      <a:endParaRPr lang="ru-RU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Служебный</a:t>
                      </a:r>
                      <a:r>
                        <a:rPr lang="uk-UA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роман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12 стульев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Ирония судьбы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17 мгновений весны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vert="vert27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95"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Блоха В.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95">
                <a:tc>
                  <a:txBody>
                    <a:bodyPr/>
                    <a:lstStyle/>
                    <a:p>
                      <a:r>
                        <a:rPr lang="uk-UA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Ганжа</a:t>
                      </a:r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І.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95">
                <a:tc>
                  <a:txBody>
                    <a:bodyPr/>
                    <a:lstStyle/>
                    <a:p>
                      <a:r>
                        <a:rPr lang="uk-UA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Дегтяренко</a:t>
                      </a:r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А.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95">
                <a:tc>
                  <a:txBody>
                    <a:bodyPr/>
                    <a:lstStyle/>
                    <a:p>
                      <a:r>
                        <a:rPr lang="uk-UA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Корзюков</a:t>
                      </a:r>
                      <a:r>
                        <a:rPr lang="uk-UA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95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Литвинюк</a:t>
                      </a:r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В.</a:t>
                      </a:r>
                      <a:endParaRPr lang="ru-RU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95"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Олексина І.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95"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Остапчук І.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95">
                <a:tc>
                  <a:txBody>
                    <a:bodyPr/>
                    <a:lstStyle/>
                    <a:p>
                      <a:r>
                        <a:rPr lang="uk-UA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Пиченко</a:t>
                      </a:r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В.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95">
                <a:tc>
                  <a:txBody>
                    <a:bodyPr/>
                    <a:lstStyle/>
                    <a:p>
                      <a:r>
                        <a:rPr lang="uk-UA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Челак</a:t>
                      </a:r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Є.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795">
                <a:tc>
                  <a:txBody>
                    <a:bodyPr/>
                    <a:lstStyle/>
                    <a:p>
                      <a:r>
                        <a:rPr lang="uk-UA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Ящук</a:t>
                      </a:r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О.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8504" y="971903"/>
            <a:ext cx="11408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Вихідні дані з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ібрані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шляхом анкетування студентів 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курсу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кафедри статистики й теорій ймовірностей Дніпропетровського національного університету імені Олеся Гончара.</a:t>
            </a:r>
          </a:p>
          <a:p>
            <a:pPr algn="just"/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Студентам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було запропоновано оцінити 12 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фільмів у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рейтинговій 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формі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 шкалі від 1 до 10. </a:t>
            </a:r>
            <a:endParaRPr lang="uk-UA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Знаком «?» позначено оцінки фільмів, що студенти раніше не дивилися. 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347618" y="150941"/>
            <a:ext cx="9610765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Вихідні дані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2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idx="4294967295"/>
          </p:nvPr>
        </p:nvSpPr>
        <p:spPr>
          <a:xfrm>
            <a:off x="720725" y="1094039"/>
            <a:ext cx="11471275" cy="5486644"/>
          </a:xfrm>
        </p:spPr>
        <p:txBody>
          <a:bodyPr>
            <a:noAutofit/>
          </a:bodyPr>
          <a:lstStyle/>
          <a:p>
            <a:pPr marL="0">
              <a:buNone/>
              <a:defRPr/>
            </a:pP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Користувач </a:t>
            </a:r>
            <a:r>
              <a:rPr 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схожий </a:t>
            </a: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 користувача </a:t>
            </a:r>
            <a:r>
              <a:rPr 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якщо вони здатні надавати одним і тим самим фільмам </a:t>
            </a:r>
            <a:r>
              <a:rPr lang="uk-UA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схожі оцінки</a:t>
            </a: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0">
              <a:buNone/>
              <a:defRPr/>
            </a:pP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Міра схожості – коефіцієнт кореляції (КК) Пірсона</a:t>
            </a: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Міра схожості – коефіцієнт кореляції Спірмена</a:t>
            </a: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uk-UA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>
              <a:buNone/>
              <a:defRPr/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347618" y="150941"/>
            <a:ext cx="9610765" cy="9430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</a:t>
            </a:r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найближчих сусідів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18" y="4623903"/>
            <a:ext cx="7145020" cy="1591655"/>
          </a:xfrm>
          <a:prstGeom prst="rect">
            <a:avLst/>
          </a:prstGeom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29" y="2454723"/>
            <a:ext cx="9739381" cy="14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7"/>
              <p:cNvSpPr>
                <a:spLocks noGrp="1"/>
              </p:cNvSpPr>
              <p:nvPr>
                <p:ph idx="4294967295"/>
              </p:nvPr>
            </p:nvSpPr>
            <p:spPr>
              <a:xfrm>
                <a:off x="495300" y="866106"/>
                <a:ext cx="11696700" cy="5619750"/>
              </a:xfrm>
            </p:spPr>
            <p:txBody>
              <a:bodyPr>
                <a:noAutofit/>
              </a:bodyPr>
              <a:lstStyle/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uk-UA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 Матриця мір схожості:</a:t>
                </a: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uk-UA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Коефіцієнти сортируються у порядку спадання:</a:t>
                </a: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uk-UA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Будується множина </a:t>
                </a:r>
                <a:r>
                  <a:rPr lang="en-US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 </a:t>
                </a:r>
                <a:r>
                  <a:rPr lang="uk-UA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найближчих сусідів:    𝑁</a:t>
                </a:r>
                <a:r>
                  <a:rPr lang="uk-UA" sz="2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(𝑘,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uk-UA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:,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uk-UA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 </a:t>
                </a:r>
                <a:endParaRPr lang="uk-UA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uk-UA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Обчислюються шукані </a:t>
                </a:r>
                <a:r>
                  <a:rPr lang="uk-UA" sz="2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невідомі оцінки</a:t>
                </a:r>
                <a:r>
                  <a:rPr lang="uk-UA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uk-UA" sz="2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uk-UA" sz="2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Фільми, що здобули найвищі оцінки рекомендуються користувачеві.</a:t>
                </a:r>
                <a:endParaRPr lang="ru-RU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Содержимое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5300" y="866106"/>
                <a:ext cx="11696700" cy="5619750"/>
              </a:xfrm>
              <a:blipFill rotWithShape="0">
                <a:blip r:embed="rId3"/>
                <a:stretch>
                  <a:fillRect t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Заголовок 1"/>
          <p:cNvSpPr txBox="1">
            <a:spLocks/>
          </p:cNvSpPr>
          <p:nvPr/>
        </p:nvSpPr>
        <p:spPr>
          <a:xfrm>
            <a:off x="1347618" y="150941"/>
            <a:ext cx="9610765" cy="9430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</a:t>
            </a:r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найближчих сусідів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871681" y="2772685"/>
                <a:ext cx="5137408" cy="562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:,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0">
                          <a:latin typeface="Cambria Math" panose="02040503050406030204" pitchFamily="18" charset="0"/>
                        </a:rPr>
                        <m:t>,...,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:,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0">
                          <a:latin typeface="Cambria Math" panose="02040503050406030204" pitchFamily="18" charset="0"/>
                        </a:rPr>
                        <m:t>,...,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:,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81" y="2772685"/>
                <a:ext cx="5137408" cy="562077"/>
              </a:xfrm>
              <a:prstGeom prst="rect">
                <a:avLst/>
              </a:prstGeom>
              <a:blipFill rotWithShape="0"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73" y="3967710"/>
            <a:ext cx="5292054" cy="17536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05" y="908119"/>
            <a:ext cx="7632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38" y="964115"/>
            <a:ext cx="8153126" cy="4300396"/>
          </a:xfrm>
          <a:prstGeom prst="rect">
            <a:avLst/>
          </a:prstGeom>
        </p:spPr>
      </p:pic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4294967295"/>
          </p:nvPr>
        </p:nvSpPr>
        <p:spPr>
          <a:xfrm>
            <a:off x="522288" y="5324110"/>
            <a:ext cx="11155050" cy="1082675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Червоним кольором виділені шукані невідомі оцінки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uk-UA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Синім кольором - максимальна 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 «червоних» 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оцінок, для кожного користувача. 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Користувачам запропоновано 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переглянути 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фільми, 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що 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отримали 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синю» оцінку. 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347618" y="150941"/>
            <a:ext cx="9610765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Результат роботи РС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31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08509" y="1707036"/>
            <a:ext cx="11286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Об’єктам</a:t>
            </a:r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що не мають оцінок, </a:t>
            </a:r>
            <a:r>
              <a:rPr 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присвоєно </a:t>
            </a:r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гіпотетичні оцінки. </a:t>
            </a:r>
          </a:p>
          <a:p>
            <a:pPr algn="just"/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Довільним чином вилучаються дві відомі оцінки </a:t>
            </a:r>
            <a:r>
              <a:rPr lang="uk-UA" sz="20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кожного</a:t>
            </a:r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користувача. </a:t>
            </a:r>
          </a:p>
          <a:p>
            <a:pPr algn="just"/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РС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розраховує </a:t>
            </a:r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вилучені </a:t>
            </a:r>
            <a:r>
              <a:rPr 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оцінки використовуючи КК </a:t>
            </a:r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Спірмена </a:t>
            </a:r>
            <a:r>
              <a:rPr 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та КК Пірсона</a:t>
            </a:r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/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Отримані </a:t>
            </a:r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оцінки порівнюються </a:t>
            </a:r>
            <a:r>
              <a:rPr lang="uk-U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 реальними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347618" y="150941"/>
            <a:ext cx="9610765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Оцінка точності РС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64" y="3313273"/>
            <a:ext cx="4692236" cy="950141"/>
          </a:xfrm>
          <a:prstGeom prst="rect">
            <a:avLst/>
          </a:prstGeom>
        </p:spPr>
      </p:pic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95600" y="6392698"/>
            <a:ext cx="4114800" cy="365125"/>
          </a:xfrm>
        </p:spPr>
        <p:txBody>
          <a:bodyPr/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720022"/>
                  </p:ext>
                </p:extLst>
              </p:nvPr>
            </p:nvGraphicFramePr>
            <p:xfrm>
              <a:off x="1858781" y="1371600"/>
              <a:ext cx="8394492" cy="5019963"/>
            </p:xfrm>
            <a:graphic>
              <a:graphicData uri="http://schemas.openxmlformats.org/drawingml/2006/table">
                <a:tbl>
                  <a:tblPr firstRow="1" firstCol="1" bandRow="1">
                    <a:tableStyleId>{5FD0F851-EC5A-4D38-B0AD-8093EC10F338}</a:tableStyleId>
                  </a:tblPr>
                  <a:tblGrid>
                    <a:gridCol w="3478492"/>
                    <a:gridCol w="2613087"/>
                    <a:gridCol w="2302913"/>
                  </a:tblGrid>
                  <a:tr h="256903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Експеримент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КК </a:t>
                          </a:r>
                          <a:r>
                            <a:rPr lang="uk-UA" sz="18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Спірмена</a:t>
                          </a:r>
                          <a:r>
                            <a:rPr lang="uk-UA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uk-UA" sz="180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КК </a:t>
                          </a:r>
                          <a:r>
                            <a:rPr lang="uk-UA" sz="1800" dirty="0" err="1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Пірсона</a:t>
                          </a:r>
                          <a:r>
                            <a:rPr lang="uk-UA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uk-UA" sz="180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oMath>
                          </a14:m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1.1878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1.4394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1.8193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2.4688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1.4728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2.2606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1.5754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1.7593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1.3709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1.4727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2.1074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2.0157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2.2848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1.7191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2.0232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2.0589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r>
                            <a:rPr lang="uk-UA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1.3753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1.3493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720022"/>
                  </p:ext>
                </p:extLst>
              </p:nvPr>
            </p:nvGraphicFramePr>
            <p:xfrm>
              <a:off x="1858781" y="1371600"/>
              <a:ext cx="8394492" cy="4970687"/>
            </p:xfrm>
            <a:graphic>
              <a:graphicData uri="http://schemas.openxmlformats.org/drawingml/2006/table">
                <a:tbl>
                  <a:tblPr firstRow="1" firstCol="1" bandRow="1">
                    <a:tableStyleId>{5FD0F851-EC5A-4D38-B0AD-8093EC10F338}</a:tableStyleId>
                  </a:tblPr>
                  <a:tblGrid>
                    <a:gridCol w="3478492"/>
                    <a:gridCol w="2613087"/>
                    <a:gridCol w="2302913"/>
                  </a:tblGrid>
                  <a:tr h="362204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Експеримент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RMSE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ru-RU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33100" t="-88406" r="-88578" b="-1024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64550" t="-88406" r="-529" b="-1024638"/>
                          </a:stretch>
                        </a:blipFill>
                      </a:tcPr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1.1878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1.4394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1.8193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2.4688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1.4728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2.2606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1.5754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1.7593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1.3709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1.4727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2.1074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2.0157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2.2848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1.7191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2.0232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2.0589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r>
                            <a:rPr lang="uk-UA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1.3753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1.3493</a:t>
                          </a:r>
                          <a:endParaRPr lang="ru-RU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1747880" y="863205"/>
            <a:ext cx="876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 низки експериментів отримано наступні дані.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47618" y="150941"/>
            <a:ext cx="9610765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Оцінка точності РС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91" y="736816"/>
            <a:ext cx="8052620" cy="6041141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347619" y="428332"/>
            <a:ext cx="9610765" cy="59927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Порівняння точності алгоритмів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95601" y="6487162"/>
            <a:ext cx="4114800" cy="365125"/>
          </a:xfrm>
        </p:spPr>
        <p:txBody>
          <a:bodyPr/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673809" y="974725"/>
                <a:ext cx="11137900" cy="588327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75000"/>
                  </a:lnSpc>
                  <a:spcBef>
                    <a:spcPts val="600"/>
                  </a:spcBef>
                  <a:buNone/>
                </a:pPr>
                <a:r>
                  <a:rPr lang="uk-U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Відносно </a:t>
                </a:r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параметрів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𝝃</m:t>
                        </m:r>
                      </m:sub>
                    </m:sSub>
                  </m:oMath>
                </a14:m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</m:oMath>
                </a14:m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висувається гіпотеза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uk-UA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uk-UA" sz="2000" b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uk-U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𝝃</m:t>
                        </m:r>
                      </m:sub>
                    </m:sSub>
                    <m:r>
                      <a:rPr lang="uk-UA" sz="20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</m:oMath>
                </a14:m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 відсутності різниці в </a:t>
                </a:r>
              </a:p>
              <a:p>
                <a:pPr marL="0" indent="0" algn="ctr">
                  <a:lnSpc>
                    <a:spcPct val="75000"/>
                  </a:lnSpc>
                  <a:spcBef>
                    <a:spcPts val="600"/>
                  </a:spcBef>
                  <a:buNone/>
                </a:pPr>
                <a:r>
                  <a:rPr lang="uk-U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точності між реалізованими алгоритмами. Альтернатива </a:t>
                </a:r>
                <a:r>
                  <a:rPr lang="uk-U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однобічна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𝝃</m:t>
                        </m:r>
                      </m:sub>
                    </m:sSub>
                    <m:r>
                      <a:rPr lang="uk-UA" sz="2000" b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uk-UA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uk-UA" sz="2000" b="1" i="1">
                            <a:latin typeface="Cambria Math" panose="02040503050406030204" pitchFamily="18" charset="0"/>
                          </a:rPr>
                          <m:t>𝜼</m:t>
                        </m:r>
                      </m:sub>
                    </m:sSub>
                  </m:oMath>
                </a14:m>
                <a:r>
                  <a:rPr lang="uk-U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lnSpc>
                    <a:spcPct val="75000"/>
                  </a:lnSpc>
                  <a:spcBef>
                    <a:spcPts val="600"/>
                  </a:spcBef>
                  <a:buNone/>
                </a:pPr>
                <a:r>
                  <a:rPr lang="uk-U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Гіпотеза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uk-UA" sz="2000" i="1">
                        <a:latin typeface="Cambria Math"/>
                      </a:rPr>
                      <m:t>:</m:t>
                    </m:r>
                  </m:oMath>
                </a14:m>
                <a:r>
                  <a:rPr lang="uk-U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2000">
                        <a:latin typeface="Cambria Math"/>
                      </a:rPr>
                      <m:t>(</m:t>
                    </m:r>
                    <m:r>
                      <a:rPr lang="uk-UA" sz="2000" i="1">
                        <a:latin typeface="Cambria Math"/>
                      </a:rPr>
                      <m:t>𝜉</m:t>
                    </m:r>
                  </m:oMath>
                </a14:m>
                <a:r>
                  <a:rPr lang="uk-U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uk-UA" sz="2000" i="1">
                        <a:latin typeface="Cambria Math"/>
                      </a:rPr>
                      <m:t>𝜂</m:t>
                    </m:r>
                    <m:r>
                      <a:rPr lang="uk-UA" sz="2000">
                        <a:latin typeface="Cambria Math"/>
                      </a:rPr>
                      <m:t>)</m:t>
                    </m:r>
                  </m:oMath>
                </a14:m>
                <a:r>
                  <a:rPr lang="uk-U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нормально розподілена випадкова величина:</a:t>
                </a:r>
              </a:p>
              <a:p>
                <a:pPr marL="0" indent="0" algn="ctr">
                  <a:lnSpc>
                    <a:spcPct val="75000"/>
                  </a:lnSpc>
                  <a:spcBef>
                    <a:spcPts val="600"/>
                  </a:spcBef>
                  <a:buNone/>
                </a:pPr>
                <a:endParaRPr 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75000"/>
                  </a:lnSpc>
                  <a:spcBef>
                    <a:spcPts val="600"/>
                  </a:spcBef>
                  <a:buNone/>
                </a:pPr>
                <a:endParaRPr lang="uk-UA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75000"/>
                  </a:lnSpc>
                  <a:spcBef>
                    <a:spcPts val="600"/>
                  </a:spcBef>
                  <a:buNone/>
                </a:pPr>
                <a:endParaRPr 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75000"/>
                  </a:lnSpc>
                  <a:spcBef>
                    <a:spcPts val="600"/>
                  </a:spcBef>
                  <a:buNone/>
                </a:pPr>
                <a:r>
                  <a:rPr lang="uk-U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=</a:t>
                </a:r>
                <a:r>
                  <a:rPr lang="uk-U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0.9133 </a:t>
                </a:r>
                <a:r>
                  <a:rPr lang="uk-U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гіпотеза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uk-U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 </a:t>
                </a:r>
                <a:r>
                  <a:rPr lang="uk-U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відхиляється. </a:t>
                </a:r>
              </a:p>
              <a:p>
                <a:pPr marL="0" indent="0" algn="ctr">
                  <a:lnSpc>
                    <a:spcPct val="75000"/>
                  </a:lnSpc>
                  <a:spcBef>
                    <a:spcPts val="600"/>
                  </a:spcBef>
                  <a:buNone/>
                </a:pPr>
                <a:r>
                  <a:rPr lang="uk-UA" sz="200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uk-UA" sz="2000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uk-UA" sz="200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uk-UA" sz="200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uk-UA" sz="20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uk-UA" sz="2000" i="1">
                            <a:latin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uk-U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Критерій Стьюдента: </a:t>
                </a:r>
                <a:endParaRPr 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75000"/>
                  </a:lnSpc>
                  <a:spcBef>
                    <a:spcPts val="600"/>
                  </a:spcBef>
                  <a:buNone/>
                </a:pPr>
                <a:endParaRPr 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75000"/>
                  </a:lnSpc>
                  <a:spcBef>
                    <a:spcPts val="600"/>
                  </a:spcBef>
                  <a:buNone/>
                </a:pPr>
                <a:endParaRPr 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75000"/>
                  </a:lnSpc>
                  <a:spcBef>
                    <a:spcPts val="600"/>
                  </a:spcBef>
                  <a:buNone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75000"/>
                  </a:lnSpc>
                  <a:spcBef>
                    <a:spcPts val="600"/>
                  </a:spcBef>
                  <a:buNone/>
                </a:pPr>
                <a:r>
                  <a:rPr lang="uk-U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Гіпотеза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uk-UA" sz="200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 рівності середніх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uk-UA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uk-U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відхиляється, на користь альтернативи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uk-U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uk-U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75000"/>
                  </a:lnSpc>
                  <a:spcBef>
                    <a:spcPts val="600"/>
                  </a:spcBef>
                  <a:buNone/>
                </a:pPr>
                <a:r>
                  <a:rPr lang="uk-UA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Висновок: </a:t>
                </a:r>
                <a:r>
                  <a:rPr lang="uk-U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uk-U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найближчих сусідів, реалізований з використанням КК Пірсона, точніший ніж – з використанням КК Спірмена</a:t>
                </a:r>
                <a:r>
                  <a:rPr lang="uk-UA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:endParaRPr lang="uk-U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73809" y="974725"/>
                <a:ext cx="11137900" cy="5883275"/>
              </a:xfrm>
              <a:blipFill rotWithShape="0">
                <a:blip r:embed="rId3"/>
                <a:stretch>
                  <a:fillRect l="-602" t="-1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821577" y="1917822"/>
            <a:ext cx="7032937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shapiro.test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SpearmanRMSE-PearsonRMSE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Shapiro-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974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578" y="3545272"/>
            <a:ext cx="7032936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t.test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c("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paired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uk-U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 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0.7951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29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9, p-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2136</a:t>
            </a:r>
            <a:endParaRPr lang="uk-U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uk-UA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347619" y="428332"/>
            <a:ext cx="9610765" cy="59927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Порівняння точності алгоритмів</a:t>
            </a:r>
          </a:p>
        </p:txBody>
      </p:sp>
    </p:spTree>
    <p:extLst>
      <p:ext uri="{BB962C8B-B14F-4D97-AF65-F5344CB8AC3E}">
        <p14:creationId xmlns:p14="http://schemas.microsoft.com/office/powerpoint/2010/main" val="6450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33731" y="428332"/>
            <a:ext cx="10515600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Зміст</a:t>
            </a:r>
            <a:endParaRPr lang="ru-RU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7619" y="1371429"/>
            <a:ext cx="9715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Галузі застосування рекомендаційних систем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Види </a:t>
            </a:r>
            <a:r>
              <a:rPr lang="uk-UA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рекомендаційних </a:t>
            </a: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систем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Евристичний підхід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Модельний підхід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Напрями розвитку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07" y="474339"/>
            <a:ext cx="8509186" cy="63836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347619" y="181050"/>
            <a:ext cx="10126626" cy="10079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Як обрати</a:t>
            </a:r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uk-UA" sz="5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pPr algn="ctr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23144"/>
              </p:ext>
            </p:extLst>
          </p:nvPr>
        </p:nvGraphicFramePr>
        <p:xfrm>
          <a:off x="1347618" y="1123774"/>
          <a:ext cx="9834186" cy="481551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79925"/>
                <a:gridCol w="7354261"/>
              </a:tblGrid>
              <a:tr h="567374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/>
                        <a:t>П.І.Б.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Ф</a:t>
                      </a:r>
                      <a:r>
                        <a:rPr lang="uk-UA" sz="2000" dirty="0" smtClean="0"/>
                        <a:t>ільм</a:t>
                      </a:r>
                      <a:r>
                        <a:rPr lang="uk-UA" sz="2000" baseline="0" dirty="0" smtClean="0"/>
                        <a:t> запропонований до перегляду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4692"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Блоха В.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Спортлото-82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4692">
                <a:tc>
                  <a:txBody>
                    <a:bodyPr/>
                    <a:lstStyle/>
                    <a:p>
                      <a:r>
                        <a:rPr lang="uk-UA" sz="2000" dirty="0" err="1" smtClean="0"/>
                        <a:t>Ганжа</a:t>
                      </a:r>
                      <a:r>
                        <a:rPr lang="uk-UA" sz="2000" dirty="0" smtClean="0"/>
                        <a:t> І.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err="1" smtClean="0"/>
                        <a:t>Полосат</a:t>
                      </a:r>
                      <a:r>
                        <a:rPr lang="ru-RU" sz="2000" dirty="0" smtClean="0"/>
                        <a:t>ы</a:t>
                      </a:r>
                      <a:r>
                        <a:rPr lang="uk-UA" sz="2000" dirty="0" smtClean="0"/>
                        <a:t>й рейс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4692">
                <a:tc>
                  <a:txBody>
                    <a:bodyPr/>
                    <a:lstStyle/>
                    <a:p>
                      <a:r>
                        <a:rPr lang="uk-UA" sz="2000" dirty="0" err="1" smtClean="0"/>
                        <a:t>Дегтяренко</a:t>
                      </a:r>
                      <a:r>
                        <a:rPr lang="uk-UA" sz="2000" dirty="0" smtClean="0"/>
                        <a:t> А.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err="1" smtClean="0"/>
                        <a:t>Служебный</a:t>
                      </a:r>
                      <a:r>
                        <a:rPr lang="uk-UA" sz="2000" dirty="0" smtClean="0"/>
                        <a:t> роман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4692">
                <a:tc>
                  <a:txBody>
                    <a:bodyPr/>
                    <a:lstStyle/>
                    <a:p>
                      <a:r>
                        <a:rPr lang="uk-UA" sz="2000" dirty="0" err="1" smtClean="0"/>
                        <a:t>Корзюков</a:t>
                      </a:r>
                      <a:r>
                        <a:rPr lang="uk-UA" sz="2000" baseline="0" dirty="0" smtClean="0"/>
                        <a:t> Н.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Бриллиантовая рука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4692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err="1" smtClean="0"/>
                        <a:t>Литвинюк</a:t>
                      </a:r>
                      <a:r>
                        <a:rPr lang="uk-UA" sz="2000" dirty="0" smtClean="0"/>
                        <a:t> В.</a:t>
                      </a:r>
                      <a:endParaRPr lang="ru-RU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err="1" smtClean="0"/>
                        <a:t>Иван</a:t>
                      </a:r>
                      <a:r>
                        <a:rPr lang="uk-UA" sz="2000" dirty="0" smtClean="0"/>
                        <a:t> </a:t>
                      </a:r>
                      <a:r>
                        <a:rPr lang="uk-UA" sz="2000" dirty="0" err="1" smtClean="0"/>
                        <a:t>Васильевич</a:t>
                      </a:r>
                      <a:r>
                        <a:rPr lang="ru-RU" sz="2000" baseline="0" dirty="0" smtClean="0"/>
                        <a:t> меняет профессию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4692"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Олексина І.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Кавказская пленница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4692">
                <a:tc>
                  <a:txBody>
                    <a:bodyPr/>
                    <a:lstStyle/>
                    <a:p>
                      <a:r>
                        <a:rPr lang="uk-UA" sz="2000" dirty="0" smtClean="0"/>
                        <a:t>Остапчук І.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smtClean="0"/>
                        <a:t>Джентльмен</a:t>
                      </a:r>
                      <a:r>
                        <a:rPr lang="ru-RU" sz="2000" dirty="0" smtClean="0"/>
                        <a:t>ы удачи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4692">
                <a:tc>
                  <a:txBody>
                    <a:bodyPr/>
                    <a:lstStyle/>
                    <a:p>
                      <a:r>
                        <a:rPr lang="uk-UA" sz="2000" dirty="0" err="1" smtClean="0"/>
                        <a:t>Пиченко</a:t>
                      </a:r>
                      <a:r>
                        <a:rPr lang="uk-UA" sz="2000" dirty="0" smtClean="0"/>
                        <a:t> В.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dirty="0" err="1" smtClean="0"/>
                        <a:t>Служебн</a:t>
                      </a:r>
                      <a:r>
                        <a:rPr lang="ru-RU" sz="2000" dirty="0" smtClean="0"/>
                        <a:t>ы</a:t>
                      </a:r>
                      <a:r>
                        <a:rPr lang="uk-UA" sz="2000" dirty="0" smtClean="0"/>
                        <a:t>й роман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4692">
                <a:tc>
                  <a:txBody>
                    <a:bodyPr/>
                    <a:lstStyle/>
                    <a:p>
                      <a:r>
                        <a:rPr lang="uk-UA" sz="2000" dirty="0" err="1" smtClean="0"/>
                        <a:t>Челак</a:t>
                      </a:r>
                      <a:r>
                        <a:rPr lang="uk-UA" sz="2000" dirty="0" smtClean="0"/>
                        <a:t> Є.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2000" dirty="0" err="1" smtClean="0"/>
                        <a:t>Служебный</a:t>
                      </a:r>
                      <a:r>
                        <a:rPr lang="uk-UA" sz="2000" dirty="0" smtClean="0"/>
                        <a:t> роман</a:t>
                      </a:r>
                      <a:endParaRPr lang="ru-RU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15913">
                <a:tc>
                  <a:txBody>
                    <a:bodyPr/>
                    <a:lstStyle/>
                    <a:p>
                      <a:r>
                        <a:rPr lang="uk-UA" sz="2000" dirty="0" err="1" smtClean="0"/>
                        <a:t>Ящук</a:t>
                      </a:r>
                      <a:r>
                        <a:rPr lang="uk-UA" sz="2000" dirty="0" smtClean="0"/>
                        <a:t> О.</a:t>
                      </a:r>
                      <a:endParaRPr lang="ru-RU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17 мгновений весны</a:t>
                      </a:r>
                      <a:endParaRPr lang="ru-RU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1347618" y="150941"/>
            <a:ext cx="9610765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</a:t>
            </a:r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Содержимое 2"/>
              <p:cNvSpPr>
                <a:spLocks noGrp="1"/>
              </p:cNvSpPr>
              <p:nvPr/>
            </p:nvSpPr>
            <p:spPr bwMode="auto">
              <a:xfrm>
                <a:off x="1216179" y="1371429"/>
                <a:ext cx="11293475" cy="4387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indent="-228600" algn="l" rtl="0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fontAlgn="auto">
                  <a:lnSpc>
                    <a:spcPct val="75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uk-UA" sz="2400" b="1" dirty="0" smtClean="0">
                    <a:latin typeface="Times New Roman" pitchFamily="18" charset="0"/>
                    <a:cs typeface="Times New Roman" pitchFamily="18" charset="0"/>
                  </a:rPr>
                  <a:t>Дано:</a:t>
                </a:r>
              </a:p>
              <a:p>
                <a:pPr marL="0" fontAlgn="auto">
                  <a:lnSpc>
                    <a:spcPct val="75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lnSpc>
                    <a:spcPct val="75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lnSpc>
                    <a:spcPct val="75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lnSpc>
                    <a:spcPct val="75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lnSpc>
                    <a:spcPct val="75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lnSpc>
                    <a:spcPct val="75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lnSpc>
                    <a:spcPct val="7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  <a:defRPr/>
                </a:pPr>
                <a:endParaRPr lang="uk-UA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lnSpc>
                    <a:spcPct val="7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  <a:defRPr/>
                </a:pPr>
                <a:r>
                  <a:rPr lang="uk-UA" sz="2400" b="1" dirty="0" smtClean="0">
                    <a:latin typeface="Times New Roman" pitchFamily="18" charset="0"/>
                    <a:cs typeface="Times New Roman" pitchFamily="18" charset="0"/>
                  </a:rPr>
                  <a:t>Завдання:</a:t>
                </a:r>
              </a:p>
              <a:p>
                <a:pPr marL="0" fontAlgn="auto">
                  <a:lnSpc>
                    <a:spcPct val="8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  <a:defRPr/>
                </a:pP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Спрогнозувати </a:t>
                </a:r>
                <a:r>
                  <a:rPr lang="uk-UA" sz="2400" dirty="0">
                    <a:latin typeface="Times New Roman" pitchFamily="18" charset="0"/>
                    <a:cs typeface="Times New Roman" pitchFamily="18" charset="0"/>
                  </a:rPr>
                  <a:t>рейтинги фільмів, які користувачі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=1,2,…,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uk-UA" sz="2400" dirty="0">
                    <a:latin typeface="Times New Roman" pitchFamily="18" charset="0"/>
                    <a:cs typeface="Times New Roman" pitchFamily="18" charset="0"/>
                  </a:rPr>
                  <a:t>раніше не </a:t>
                </a: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дивилися.</a:t>
                </a:r>
                <a:endParaRPr lang="uk-UA" dirty="0" smtClean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ru-RU" dirty="0"/>
              </a:p>
            </p:txBody>
          </p:sp>
        </mc:Choice>
        <mc:Fallback xmlns="">
          <p:sp>
            <p:nvSpPr>
              <p:cNvPr id="1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6179" y="1371429"/>
                <a:ext cx="11293475" cy="4387485"/>
              </a:xfrm>
              <a:prstGeom prst="rect">
                <a:avLst/>
              </a:prstGeom>
              <a:blipFill rotWithShape="0">
                <a:blip r:embed="rId3"/>
                <a:stretch>
                  <a:fillRect l="-864" t="-30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Содержимое 2"/>
          <p:cNvSpPr>
            <a:spLocks noGrp="1"/>
          </p:cNvSpPr>
          <p:nvPr/>
        </p:nvSpPr>
        <p:spPr bwMode="auto">
          <a:xfrm>
            <a:off x="856414" y="4922722"/>
            <a:ext cx="10940845" cy="158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347618" y="150942"/>
            <a:ext cx="9610765" cy="8234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Модельний </a:t>
            </a:r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endParaRPr lang="uk-UA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81562" y="1584064"/>
                <a:ext cx="8736269" cy="2417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кількість користувачів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кількість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фільмів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uk-UA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якщо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користувач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вказав рейтинг фільм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uk-UA" sz="2400" b="0" i="0" dirty="0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uk-UA" sz="2400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інакше</a:t>
                </a:r>
                <a14:m>
                  <m:oMath xmlns:m="http://schemas.openxmlformats.org/officeDocument/2006/math">
                    <m:r>
                      <a:rPr lang="uk-UA" sz="2400" b="0" i="0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uk-U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рейтинг що 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користувач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надав фільму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r>
                          <a:rPr lang="uk-U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  <m:r>
                          <a:rPr lang="uk-U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вектор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параметрів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користувача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uk-U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uk-UA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uk-UA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uk-UA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 характеристик 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фільму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uk-U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562" y="1584064"/>
                <a:ext cx="8736269" cy="2417585"/>
              </a:xfrm>
              <a:prstGeom prst="rect">
                <a:avLst/>
              </a:prstGeom>
              <a:blipFill rotWithShape="0">
                <a:blip r:embed="rId4"/>
                <a:stretch>
                  <a:fillRect l="-1047" t="-2020" b="-4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14625" y="1559953"/>
                <a:ext cx="1090246" cy="2383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uk-UA" sz="2400" dirty="0" smtClean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uk-UA" sz="2400" dirty="0" smtClean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uk-UA" sz="2400" b="0" dirty="0" smtClean="0">
                  <a:cs typeface="Times New Roman" panose="020206030504050203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uk-UA" sz="24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25" y="1559953"/>
                <a:ext cx="1090246" cy="23833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" t="6727" r="10991" b="5585"/>
          <a:stretch/>
        </p:blipFill>
        <p:spPr>
          <a:xfrm>
            <a:off x="5009633" y="1170967"/>
            <a:ext cx="6823519" cy="553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5139" y="2522511"/>
                <a:ext cx="4802659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База даних*:</a:t>
                </a:r>
              </a:p>
              <a:p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Кількість користувачів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=943</m:t>
                    </m:r>
                  </m:oMath>
                </a14:m>
                <a:endParaRPr lang="uk-U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Кількість фільмів   </a:t>
                </a:r>
                <a14:m>
                  <m:oMath xmlns:m="http://schemas.openxmlformats.org/officeDocument/2006/math">
                    <m:r>
                      <a:rPr lang="uk-UA" sz="2400" b="0" i="0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=1682</m:t>
                    </m:r>
                  </m:oMath>
                </a14:m>
                <a:endParaRPr lang="uk-UA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Кількість оцінок	</a:t>
                </a:r>
                <a14:m>
                  <m:oMath xmlns:m="http://schemas.openxmlformats.org/officeDocument/2006/math">
                    <m:r>
                      <a:rPr lang="uk-UA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uk-U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Шкала оцінювання        від 1 до 5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uk-UA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sz="1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MovieLens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100k Dataset from </a:t>
                </a:r>
                <a:r>
                  <a:rPr lang="en-US" sz="16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GroupLens</a:t>
                </a:r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Research</a:t>
                </a:r>
                <a:endParaRPr lang="ru-RU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(www.grouplens.com)</a:t>
                </a:r>
                <a:endParaRPr lang="uk-UA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9" y="2522511"/>
                <a:ext cx="4802659" cy="2831544"/>
              </a:xfrm>
              <a:prstGeom prst="rect">
                <a:avLst/>
              </a:prstGeom>
              <a:blipFill rotWithShape="0">
                <a:blip r:embed="rId3"/>
                <a:stretch>
                  <a:fillRect l="-1904" t="-1724" r="-254" b="-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Заголовок 1"/>
          <p:cNvSpPr txBox="1">
            <a:spLocks/>
          </p:cNvSpPr>
          <p:nvPr/>
        </p:nvSpPr>
        <p:spPr>
          <a:xfrm>
            <a:off x="1347618" y="150941"/>
            <a:ext cx="9610765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дані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95600" y="6523036"/>
            <a:ext cx="4114800" cy="365125"/>
          </a:xfrm>
        </p:spPr>
        <p:txBody>
          <a:bodyPr/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347619" y="334082"/>
            <a:ext cx="10006012" cy="7032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Collaborative Filtering</a:t>
            </a:r>
            <a:endParaRPr lang="ru-RU" sz="54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14363" y="1184275"/>
                <a:ext cx="11257847" cy="5308600"/>
              </a:xfrm>
              <a:solidFill>
                <a:schemeClr val="bg1"/>
              </a:solidFill>
            </p:spPr>
            <p:txBody>
              <a:bodyPr rtlCol="0">
                <a:normAutofit fontScale="92500"/>
              </a:bodyPr>
              <a:lstStyle/>
              <a:p>
                <a:pPr marL="0">
                  <a:buNone/>
                  <a:defRPr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</a:t>
                </a: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За заданими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  <m:r>
                      <a:rPr lang="uk-UA" sz="24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sz="2400" i="1" baseline="30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, оцінити вектор характеристик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(для фільму </a:t>
                </a:r>
                <a:r>
                  <a:rPr lang="en-US" sz="24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):</a:t>
                </a: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>
                  <a:buNone/>
                  <a:defRPr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>
                  <a:buNone/>
                  <a:defRPr/>
                </a:pP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За заданими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  <m:r>
                      <a:rPr lang="uk-UA" sz="24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, оцінити вектори характеристик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(для фільмів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1,2,…,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):</a:t>
                </a: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>
                  <a:buNone/>
                  <a:defRPr/>
                </a:pPr>
                <a:r>
                  <a:rPr lang="uk-UA" sz="2400" dirty="0">
                    <a:latin typeface="Times New Roman" pitchFamily="18" charset="0"/>
                    <a:cs typeface="Times New Roman" pitchFamily="18" charset="0"/>
                  </a:rPr>
                  <a:t>За </a:t>
                </a: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заданими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dirty="0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uk-UA" sz="2400" dirty="0">
                    <a:latin typeface="Times New Roman" pitchFamily="18" charset="0"/>
                    <a:cs typeface="Times New Roman" pitchFamily="18" charset="0"/>
                  </a:rPr>
                  <a:t>оцінити вектори </a:t>
                </a: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параметрів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  <m:r>
                      <a:rPr lang="uk-UA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uk-UA" sz="2400" dirty="0">
                    <a:latin typeface="Times New Roman" pitchFamily="18" charset="0"/>
                    <a:cs typeface="Times New Roman" pitchFamily="18" charset="0"/>
                  </a:rPr>
                  <a:t>для </a:t>
                </a:r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</a:rPr>
                  <a:t>к</a:t>
                </a:r>
                <a14:m>
                  <m:oMath xmlns:m="http://schemas.openxmlformats.org/officeDocument/2006/math">
                    <m:r>
                      <a:rPr lang="uk-UA" sz="24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ористувачів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1,2,…,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uk-UA" sz="2400" dirty="0">
                    <a:latin typeface="Times New Roman" pitchFamily="18" charset="0"/>
                    <a:cs typeface="Times New Roman" pitchFamily="18" charset="0"/>
                  </a:rPr>
                  <a:t>):</a:t>
                </a: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uk-UA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uk-UA" sz="240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 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uk-UA" sz="24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 </m:t>
                    </m:r>
                    <m:r>
                      <a:rPr lang="uk-UA" sz="240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</m:t>
                    </m:r>
                    <m:d>
                      <m:dPr>
                        <m:ctrlPr>
                          <a:rPr lang="uk-UA" sz="24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uk-UA" sz="24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uk-UA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) </m:t>
                    </m:r>
                    <m:r>
                      <a:rPr lang="uk-UA" sz="2400" i="1" dirty="0">
                        <a:latin typeface="Cambria Math" panose="02040503050406030204" pitchFamily="18" charset="0"/>
                        <a:cs typeface="Times New Roman" pitchFamily="18" charset="0"/>
                        <a:sym typeface="Symbol"/>
                      </a:rPr>
                      <m:t></m:t>
                    </m:r>
                  </m:oMath>
                </a14:m>
                <a:r>
                  <a:rPr lang="uk-UA" sz="24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…</a:t>
                </a:r>
                <a:endParaRPr lang="uk-UA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14363" y="1184275"/>
                <a:ext cx="11257847" cy="5308600"/>
              </a:xfrm>
              <a:blipFill rotWithShape="0">
                <a:blip r:embed="rId6"/>
                <a:stretch>
                  <a:fillRect l="-704" t="-918" r="-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846388" y="1544638"/>
            <a:ext cx="6260605" cy="86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104543" y="3155087"/>
            <a:ext cx="8153752" cy="87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Нижний колонтитул 5"/>
          <p:cNvSpPr txBox="1">
            <a:spLocks/>
          </p:cNvSpPr>
          <p:nvPr/>
        </p:nvSpPr>
        <p:spPr>
          <a:xfrm>
            <a:off x="391929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43" y="4800661"/>
            <a:ext cx="8153752" cy="8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347619" y="334082"/>
            <a:ext cx="10006012" cy="7032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Collaborative Filtering Algorithm</a:t>
            </a:r>
            <a:endParaRPr lang="ru-RU" sz="54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13418" y="1079182"/>
                <a:ext cx="11293475" cy="5675947"/>
              </a:xfrm>
              <a:solidFill>
                <a:schemeClr val="bg1"/>
              </a:solidFill>
            </p:spPr>
            <p:txBody>
              <a:bodyPr rtlCol="0">
                <a:normAutofit fontScale="92500" lnSpcReduction="20000"/>
              </a:bodyPr>
              <a:lstStyle/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uk-UA" sz="2400" b="1" dirty="0" smtClean="0">
                    <a:latin typeface="Times New Roman" pitchFamily="18" charset="0"/>
                    <a:cs typeface="Times New Roman" pitchFamily="18" charset="0"/>
                  </a:rPr>
                  <a:t>Цільова функція:</a:t>
                </a: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uk-UA" sz="2400" b="1" dirty="0" smtClean="0">
                    <a:latin typeface="Times New Roman" pitchFamily="18" charset="0"/>
                    <a:cs typeface="Times New Roman" pitchFamily="18" charset="0"/>
                  </a:rPr>
                  <a:t>Мета: </a:t>
                </a:r>
              </a:p>
              <a:p>
                <a:pPr marL="0" fontAlgn="auto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None/>
                  <a:defRPr/>
                </a:pPr>
                <a:endParaRPr lang="uk-UA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None/>
                  <a:defRPr/>
                </a:pPr>
                <a:r>
                  <a:rPr lang="uk-UA" sz="2400" b="1" dirty="0" smtClean="0">
                    <a:latin typeface="Times New Roman" pitchFamily="18" charset="0"/>
                    <a:cs typeface="Times New Roman" pitchFamily="18" charset="0"/>
                  </a:rPr>
                  <a:t>Алгоритм:</a:t>
                </a:r>
              </a:p>
              <a:p>
                <a:pPr indent="-457200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AutoNum type="arabicPeriod"/>
                  <a:defRPr/>
                </a:pPr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Моделюємо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200" dirty="0">
                        <a:latin typeface="Cambria Math" panose="02040503050406030204" pitchFamily="18" charset="0"/>
                        <a:cs typeface="Times New Roman" pitchFamily="18" charset="0"/>
                      </a:rPr>
                      <m:t>,…,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,…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sz="2200" i="1" baseline="30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200" baseline="30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- нормально розподілені </a:t>
                </a:r>
                <a:r>
                  <a:rPr lang="uk-UA" sz="2200" dirty="0" err="1" smtClean="0">
                    <a:latin typeface="Times New Roman" pitchFamily="18" charset="0"/>
                    <a:cs typeface="Times New Roman" pitchFamily="18" charset="0"/>
                  </a:rPr>
                  <a:t>в.в</a:t>
                </a:r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indent="-457200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AutoNum type="arabicPeriod"/>
                  <a:defRPr/>
                </a:pPr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Мінімізуємо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200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 за допомогою методу градієнтного спуску</a:t>
                </a:r>
                <a:r>
                  <a:rPr lang="uk-UA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одночасно для всіх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			    	 :</a:t>
                </a:r>
                <a:endParaRPr lang="uk-UA" sz="22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indent="-457200" fontAlgn="auto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AutoNum type="arabicPeriod"/>
                  <a:defRPr/>
                </a:pPr>
                <a:endParaRPr lang="uk-UA" sz="22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indent="-457200" fontAlgn="auto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AutoNum type="arabicPeriod"/>
                  <a:defRPr/>
                </a:pPr>
                <a:endParaRPr lang="uk-UA" sz="22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indent="-457200" fontAlgn="auto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AutoNum type="arabicPeriod"/>
                  <a:defRPr/>
                </a:pPr>
                <a:endParaRPr lang="uk-UA" sz="22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indent="-457200" fontAlgn="auto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AutoNum type="arabicPeriod"/>
                  <a:defRPr/>
                </a:pPr>
                <a:endParaRPr lang="uk-UA" sz="22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indent="-457200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AutoNum type="arabicPeriod"/>
                  <a:defRPr/>
                </a:pPr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Для користувача </a:t>
                </a:r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 та фільму </a:t>
                </a:r>
                <a:r>
                  <a:rPr lang="en-US" sz="22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 (який </a:t>
                </a:r>
                <a:r>
                  <a:rPr lang="uk-UA" sz="2200" dirty="0">
                    <a:latin typeface="Times New Roman" pitchFamily="18" charset="0"/>
                    <a:cs typeface="Times New Roman" pitchFamily="18" charset="0"/>
                  </a:rPr>
                  <a:t>користувач раніше </a:t>
                </a:r>
                <a:r>
                  <a:rPr lang="uk-UA" sz="2200" dirty="0" smtClean="0">
                    <a:latin typeface="Times New Roman" pitchFamily="18" charset="0"/>
                    <a:cs typeface="Times New Roman" pitchFamily="18" charset="0"/>
                  </a:rPr>
                  <a:t>не дивився) прогнозуємо рейтинг лінійною регресією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uk-UA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uk-UA" dirty="0" smtClean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13418" y="1079182"/>
                <a:ext cx="11293475" cy="5675947"/>
              </a:xfrm>
              <a:blipFill rotWithShape="0">
                <a:blip r:embed="rId10"/>
                <a:stretch>
                  <a:fillRect l="-702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247180" y="1415937"/>
            <a:ext cx="4034365" cy="32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4386816" y="1244671"/>
            <a:ext cx="7620077" cy="74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1798638" y="2067707"/>
            <a:ext cx="5656833" cy="5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1837670" y="2673215"/>
            <a:ext cx="1300875" cy="25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2980670" y="5062726"/>
            <a:ext cx="5652439" cy="81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905399"/>
              </p:ext>
            </p:extLst>
          </p:nvPr>
        </p:nvGraphicFramePr>
        <p:xfrm>
          <a:off x="3300413" y="3874771"/>
          <a:ext cx="294798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16" imgW="1803240" imgH="228600" progId="Equation.DSMT4">
                  <p:embed/>
                </p:oleObj>
              </mc:Choice>
              <mc:Fallback>
                <p:oleObj name="Equation" r:id="rId16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00413" y="3874771"/>
                        <a:ext cx="2947987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Нижний колонтитул 5"/>
          <p:cNvSpPr txBox="1">
            <a:spLocks/>
          </p:cNvSpPr>
          <p:nvPr/>
        </p:nvSpPr>
        <p:spPr>
          <a:xfrm>
            <a:off x="4191000" y="63900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2980670" y="4247833"/>
            <a:ext cx="5615294" cy="804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8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94" y="453334"/>
            <a:ext cx="8400062" cy="6301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347619" y="334082"/>
            <a:ext cx="10006012" cy="703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Times New Roman" pitchFamily="18" charset="0"/>
                <a:cs typeface="Times New Roman" pitchFamily="18" charset="0"/>
              </a:rPr>
              <a:t>Кількість ітерацій : час роботи / цільова функція</a:t>
            </a:r>
            <a:endParaRPr lang="ru-RU" sz="5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/>
          <p:cNvSpPr txBox="1">
            <a:spLocks/>
          </p:cNvSpPr>
          <p:nvPr/>
        </p:nvSpPr>
        <p:spPr>
          <a:xfrm>
            <a:off x="4191000" y="63900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347618" y="365125"/>
            <a:ext cx="10006181" cy="94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2165"/>
              </p:ext>
            </p:extLst>
          </p:nvPr>
        </p:nvGraphicFramePr>
        <p:xfrm>
          <a:off x="580102" y="1308222"/>
          <a:ext cx="11031796" cy="4450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97163"/>
                <a:gridCol w="1720645"/>
                <a:gridCol w="3667432"/>
                <a:gridCol w="2546556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Надані оцінки</a:t>
                      </a:r>
                      <a:r>
                        <a:rPr lang="en-GB" dirty="0" smtClean="0"/>
                        <a:t>: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Топ </a:t>
                      </a:r>
                      <a:r>
                        <a:rPr lang="ru-RU" dirty="0" err="1" smtClean="0"/>
                        <a:t>рекомендацій</a:t>
                      </a:r>
                      <a:r>
                        <a:rPr lang="ru-RU" dirty="0" smtClean="0"/>
                        <a:t> для </a:t>
                      </a:r>
                      <a:r>
                        <a:rPr lang="ru-RU" dirty="0" err="1" smtClean="0"/>
                        <a:t>користувача</a:t>
                      </a:r>
                      <a:r>
                        <a:rPr lang="en-GB" dirty="0" smtClean="0"/>
                        <a:t>:</a:t>
                      </a:r>
                      <a:endParaRPr lang="uk-U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Фільм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Оцінка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Фільм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Прогнозований рейтинг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Seven (Se7en) (1995)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Shawshank</a:t>
                      </a:r>
                      <a:r>
                        <a:rPr lang="en-GB" dirty="0" smtClean="0"/>
                        <a:t> Redemption, The (1994</a:t>
                      </a:r>
                      <a:r>
                        <a:rPr lang="uk-UA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8.1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From Dusk Till Dawn (1996)</a:t>
                      </a:r>
                      <a:endParaRPr lang="uk-U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Star Wars (1977)</a:t>
                      </a:r>
                      <a:endParaRPr lang="uk-U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8.1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Bad Boys (1995)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Schindler's List (1993)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8.0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Braveheart</a:t>
                      </a:r>
                      <a:r>
                        <a:rPr lang="en-US" dirty="0" smtClean="0"/>
                        <a:t> (1995)</a:t>
                      </a:r>
                      <a:endParaRPr lang="uk-U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Raiders of the Lost Ark (1981)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7.9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Forrest Gump (1994)</a:t>
                      </a:r>
                      <a:endParaRPr lang="uk-U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Usual Suspects, The (1995)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7.8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Fifth Element, The (1997)</a:t>
                      </a:r>
                      <a:endParaRPr lang="uk-U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Empire Strikes Back, The (1980)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7.7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Titanic (1997)</a:t>
                      </a:r>
                      <a:endParaRPr lang="uk-U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Godfather, The (1972)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7.7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Good Will Hunting (1997)</a:t>
                      </a:r>
                      <a:endParaRPr lang="uk-U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Good As It Gets (1997)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7.7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Judge Dredd (1995)</a:t>
                      </a:r>
                      <a:endParaRPr lang="uk-UA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Silence of the Lambs, The (1991)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7.7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Truman Show, The (1998)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Wrong Trousers, The (1993)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7.6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762871" y="73961"/>
            <a:ext cx="6666258" cy="678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2259638"/>
            <a:ext cx="12192000" cy="2412683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ДЯКУЮ ЗА УВАГУ!</a:t>
            </a:r>
            <a:endParaRPr lang="ru-RU" sz="6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532174" y="365125"/>
            <a:ext cx="9821625" cy="94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Нормалізація</a:t>
            </a:r>
          </a:p>
        </p:txBody>
      </p:sp>
      <p:pic>
        <p:nvPicPr>
          <p:cNvPr id="5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41" y="5336101"/>
            <a:ext cx="1187433" cy="40494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13" y="5741041"/>
            <a:ext cx="1124288" cy="224564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15" y="5139297"/>
            <a:ext cx="8146100" cy="798913"/>
          </a:xfrm>
          <a:prstGeom prst="rect">
            <a:avLst/>
          </a:prstGeom>
        </p:spPr>
      </p:pic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286"/>
              </p:ext>
            </p:extLst>
          </p:nvPr>
        </p:nvGraphicFramePr>
        <p:xfrm>
          <a:off x="316631" y="1308222"/>
          <a:ext cx="8787077" cy="3492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270"/>
                <a:gridCol w="1151163"/>
                <a:gridCol w="1082677"/>
                <a:gridCol w="1545641"/>
                <a:gridCol w="1222272"/>
                <a:gridCol w="1080054"/>
              </a:tblGrid>
              <a:tr h="631118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Фільм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Андрій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Богдан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Володимир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Григорій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Дем’ян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vl="0" algn="ctr"/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Джентльмени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удачі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Операція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«И»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Кавказька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полонянка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vl="0"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бій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ідуть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лише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бувалі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lvl="0"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миттєвостей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весни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61" y="2075450"/>
            <a:ext cx="2827154" cy="1768636"/>
          </a:xfrm>
          <a:prstGeom prst="rect">
            <a:avLst/>
          </a:prstGeom>
        </p:spPr>
      </p:pic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Группа 11"/>
          <p:cNvGrpSpPr/>
          <p:nvPr/>
        </p:nvGrpSpPr>
        <p:grpSpPr>
          <a:xfrm>
            <a:off x="481802" y="4896794"/>
            <a:ext cx="1731634" cy="1824681"/>
            <a:chOff x="9596437" y="1802425"/>
            <a:chExt cx="2824163" cy="2697162"/>
          </a:xfrm>
          <a:scene3d>
            <a:camera prst="perspectiveRelaxed"/>
            <a:lightRig rig="threePt" dir="t"/>
          </a:scene3d>
        </p:grpSpPr>
        <p:grpSp>
          <p:nvGrpSpPr>
            <p:cNvPr id="14" name="Группа 13"/>
            <p:cNvGrpSpPr/>
            <p:nvPr/>
          </p:nvGrpSpPr>
          <p:grpSpPr>
            <a:xfrm>
              <a:off x="9602787" y="1802425"/>
              <a:ext cx="1649413" cy="500062"/>
              <a:chOff x="9602787" y="1802425"/>
              <a:chExt cx="1649413" cy="500062"/>
            </a:xfrm>
          </p:grpSpPr>
          <p:sp>
            <p:nvSpPr>
              <p:cNvPr id="37" name="5-конечная звезда 36"/>
              <p:cNvSpPr/>
              <p:nvPr/>
            </p:nvSpPr>
            <p:spPr>
              <a:xfrm>
                <a:off x="9602787" y="1802425"/>
                <a:ext cx="457200" cy="495300"/>
              </a:xfrm>
              <a:prstGeom prst="star5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5-конечная звезда 37"/>
              <p:cNvSpPr/>
              <p:nvPr/>
            </p:nvSpPr>
            <p:spPr>
              <a:xfrm>
                <a:off x="10206037" y="1805600"/>
                <a:ext cx="457200" cy="495300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5-конечная звезда 38"/>
              <p:cNvSpPr/>
              <p:nvPr/>
            </p:nvSpPr>
            <p:spPr>
              <a:xfrm>
                <a:off x="10795000" y="1807187"/>
                <a:ext cx="457200" cy="495300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5-конечная звезда 14"/>
            <p:cNvSpPr/>
            <p:nvPr/>
          </p:nvSpPr>
          <p:spPr>
            <a:xfrm>
              <a:off x="11360150" y="1807187"/>
              <a:ext cx="457200" cy="495300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5-конечная звезда 15"/>
            <p:cNvSpPr/>
            <p:nvPr/>
          </p:nvSpPr>
          <p:spPr>
            <a:xfrm>
              <a:off x="11963400" y="1816712"/>
              <a:ext cx="457200" cy="495300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5-конечная звезда 16"/>
            <p:cNvSpPr/>
            <p:nvPr/>
          </p:nvSpPr>
          <p:spPr>
            <a:xfrm>
              <a:off x="9596437" y="2350112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5-конечная звезда 17"/>
            <p:cNvSpPr/>
            <p:nvPr/>
          </p:nvSpPr>
          <p:spPr>
            <a:xfrm>
              <a:off x="10201275" y="2345350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5-конечная звезда 18"/>
            <p:cNvSpPr/>
            <p:nvPr/>
          </p:nvSpPr>
          <p:spPr>
            <a:xfrm>
              <a:off x="10791825" y="2345350"/>
              <a:ext cx="457200" cy="495300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5-конечная звезда 19"/>
            <p:cNvSpPr/>
            <p:nvPr/>
          </p:nvSpPr>
          <p:spPr>
            <a:xfrm>
              <a:off x="11372850" y="2354875"/>
              <a:ext cx="457200" cy="495300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5-конечная звезда 20"/>
            <p:cNvSpPr/>
            <p:nvPr/>
          </p:nvSpPr>
          <p:spPr>
            <a:xfrm>
              <a:off x="11963400" y="2364400"/>
              <a:ext cx="457200" cy="495300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5-конечная звезда 21"/>
            <p:cNvSpPr/>
            <p:nvPr/>
          </p:nvSpPr>
          <p:spPr>
            <a:xfrm>
              <a:off x="9596437" y="2896212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5-конечная звезда 22"/>
            <p:cNvSpPr/>
            <p:nvPr/>
          </p:nvSpPr>
          <p:spPr>
            <a:xfrm>
              <a:off x="10201275" y="2891450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5-конечная звезда 23"/>
            <p:cNvSpPr/>
            <p:nvPr/>
          </p:nvSpPr>
          <p:spPr>
            <a:xfrm>
              <a:off x="10791825" y="2891450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5-конечная звезда 24"/>
            <p:cNvSpPr/>
            <p:nvPr/>
          </p:nvSpPr>
          <p:spPr>
            <a:xfrm>
              <a:off x="11372850" y="2900975"/>
              <a:ext cx="457200" cy="495300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5-конечная звезда 25"/>
            <p:cNvSpPr/>
            <p:nvPr/>
          </p:nvSpPr>
          <p:spPr>
            <a:xfrm>
              <a:off x="11963400" y="2910500"/>
              <a:ext cx="457200" cy="495300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5-конечная звезда 26"/>
            <p:cNvSpPr/>
            <p:nvPr/>
          </p:nvSpPr>
          <p:spPr>
            <a:xfrm>
              <a:off x="9596437" y="3443900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5-конечная звезда 27"/>
            <p:cNvSpPr/>
            <p:nvPr/>
          </p:nvSpPr>
          <p:spPr>
            <a:xfrm>
              <a:off x="10201275" y="3437550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5-конечная звезда 28"/>
            <p:cNvSpPr/>
            <p:nvPr/>
          </p:nvSpPr>
          <p:spPr>
            <a:xfrm>
              <a:off x="10791825" y="3437550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5-конечная звезда 29"/>
            <p:cNvSpPr/>
            <p:nvPr/>
          </p:nvSpPr>
          <p:spPr>
            <a:xfrm>
              <a:off x="11372850" y="3447075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5-конечная звезда 30"/>
            <p:cNvSpPr/>
            <p:nvPr/>
          </p:nvSpPr>
          <p:spPr>
            <a:xfrm>
              <a:off x="11963400" y="3456600"/>
              <a:ext cx="457200" cy="495300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5-конечная звезда 31"/>
            <p:cNvSpPr/>
            <p:nvPr/>
          </p:nvSpPr>
          <p:spPr>
            <a:xfrm>
              <a:off x="9596437" y="3990000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5-конечная звезда 32"/>
            <p:cNvSpPr/>
            <p:nvPr/>
          </p:nvSpPr>
          <p:spPr>
            <a:xfrm>
              <a:off x="10201275" y="3985237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5-конечная звезда 33"/>
            <p:cNvSpPr/>
            <p:nvPr/>
          </p:nvSpPr>
          <p:spPr>
            <a:xfrm>
              <a:off x="10791825" y="3985237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5-конечная звезда 34"/>
            <p:cNvSpPr/>
            <p:nvPr/>
          </p:nvSpPr>
          <p:spPr>
            <a:xfrm>
              <a:off x="11372850" y="3994762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5-конечная звезда 35"/>
            <p:cNvSpPr/>
            <p:nvPr/>
          </p:nvSpPr>
          <p:spPr>
            <a:xfrm>
              <a:off x="11963400" y="4004287"/>
              <a:ext cx="457200" cy="495300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9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347618" y="150941"/>
            <a:ext cx="9610765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Фільми				 </a:t>
            </a:r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imdb.com</a:t>
            </a:r>
            <a:endParaRPr lang="ru-RU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92" y="1094037"/>
            <a:ext cx="9631591" cy="4562333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347618" y="365125"/>
            <a:ext cx="10006181" cy="943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Нормалізація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999" y="3731113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Для</a:t>
            </a:r>
            <a:r>
              <a:rPr lang="uk-UA" sz="2400" dirty="0"/>
              <a:t> </a:t>
            </a:r>
            <a:r>
              <a:rPr lang="uk-UA" sz="2400" dirty="0" smtClean="0"/>
              <a:t>користувача       </a:t>
            </a:r>
            <a:r>
              <a:rPr lang="en-US" sz="2400" dirty="0" smtClean="0"/>
              <a:t> </a:t>
            </a:r>
            <a:r>
              <a:rPr lang="uk-UA" sz="2400" dirty="0" smtClean="0"/>
              <a:t>фільм    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3068" y="4655796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Користувач Дем’ян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2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98" y="3910762"/>
            <a:ext cx="78538" cy="196344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33" y="3910762"/>
            <a:ext cx="125730" cy="262890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25" y="1677662"/>
            <a:ext cx="2705677" cy="1692641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36" y="1677662"/>
            <a:ext cx="1323105" cy="1692641"/>
          </a:xfrm>
          <a:prstGeom prst="rect">
            <a:avLst/>
          </a:prstGeom>
        </p:spPr>
      </p:pic>
      <p:pic>
        <p:nvPicPr>
          <p:cNvPr id="17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428" y="1643908"/>
            <a:ext cx="5239329" cy="1692641"/>
          </a:xfrm>
          <a:prstGeom prst="rect">
            <a:avLst/>
          </a:prstGeom>
        </p:spPr>
      </p:pic>
      <p:sp>
        <p:nvSpPr>
          <p:cNvPr id="11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128489" y="3744176"/>
                <a:ext cx="3596456" cy="596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89" y="3744176"/>
                <a:ext cx="3596456" cy="59606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789468" y="4428740"/>
                <a:ext cx="1979173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sup>
                    </m:sSup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68" y="4428740"/>
                <a:ext cx="1979173" cy="105022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5369298" y="4621562"/>
                <a:ext cx="3596456" cy="596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98" y="4621562"/>
                <a:ext cx="3596456" cy="596061"/>
              </a:xfrm>
              <a:prstGeom prst="rect">
                <a:avLst/>
              </a:prstGeom>
              <a:blipFill rotWithShape="0">
                <a:blip r:embed="rId15"/>
                <a:stretch>
                  <a:fillRect b="-18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9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347618" y="150941"/>
            <a:ext cx="10343324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Музика					 </a:t>
            </a:r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last.fm</a:t>
            </a:r>
            <a:endParaRPr lang="ru-RU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31" y="1371429"/>
            <a:ext cx="6030937" cy="38335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31" y="1371429"/>
            <a:ext cx="5252511" cy="3833586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0"/>
          <a:stretch/>
        </p:blipFill>
        <p:spPr bwMode="auto">
          <a:xfrm>
            <a:off x="2267785" y="1371429"/>
            <a:ext cx="7656430" cy="463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347618" y="150941"/>
            <a:ext cx="10657277" cy="9430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Сайт знайомств</a:t>
            </a:r>
            <a:r>
              <a:rPr lang="en-US" sz="4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eharmony.com</a:t>
            </a:r>
            <a:endParaRPr lang="ru-RU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4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0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347618" y="150941"/>
            <a:ext cx="9779091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Товари</a:t>
            </a:r>
            <a:r>
              <a:rPr lang="uk-UA" sz="5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</a:t>
            </a:r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amazon.com</a:t>
            </a:r>
            <a:endParaRPr lang="ru-RU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96" y="1330859"/>
            <a:ext cx="10090055" cy="4345664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8" y="3725193"/>
            <a:ext cx="5146145" cy="2862996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347618" y="150941"/>
            <a:ext cx="10165956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Бізнес</a:t>
            </a:r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linkedin</a:t>
            </a:r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.com</a:t>
            </a:r>
            <a:endParaRPr lang="ru-RU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91" y="1150968"/>
            <a:ext cx="5083277" cy="25974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8" y="1174244"/>
            <a:ext cx="5046038" cy="25509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57" y="3960434"/>
            <a:ext cx="5059143" cy="24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4294967295"/>
          </p:nvPr>
        </p:nvSpPr>
        <p:spPr>
          <a:xfrm>
            <a:off x="1347618" y="1267301"/>
            <a:ext cx="9914849" cy="3521009"/>
          </a:xfrm>
        </p:spPr>
        <p:txBody>
          <a:bodyPr>
            <a:normAutofit lnSpcReduction="10000"/>
          </a:bodyPr>
          <a:lstStyle/>
          <a:p>
            <a:r>
              <a:rPr lang="uk-UA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Банківські послуги</a:t>
            </a:r>
          </a:p>
          <a:p>
            <a:r>
              <a:rPr lang="uk-UA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Новини, статті, сайти</a:t>
            </a:r>
          </a:p>
          <a:p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Концерти, вистави</a:t>
            </a:r>
          </a:p>
          <a:p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Книги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відео, ігри</a:t>
            </a:r>
            <a:endParaRPr lang="uk-UA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Подорожі</a:t>
            </a:r>
          </a:p>
          <a:p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Соціальні </a:t>
            </a:r>
            <a:r>
              <a:rPr lang="uk-UA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зв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lang="uk-UA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язки</a:t>
            </a:r>
            <a:endParaRPr lang="uk-UA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…..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347618" y="150941"/>
            <a:ext cx="9860571" cy="9430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Інші категорії</a:t>
            </a:r>
            <a:endParaRPr lang="ru-RU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3726" y="4971355"/>
            <a:ext cx="10982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Facebook, Twitter, Google,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MySpace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Pandora,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Goodreads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Glassdoor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etc.</a:t>
            </a:r>
            <a:endParaRPr lang="uk-UA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082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203715"/>
                  </p:ext>
                </p:extLst>
              </p:nvPr>
            </p:nvGraphicFramePr>
            <p:xfrm>
              <a:off x="316631" y="1094038"/>
              <a:ext cx="11717845" cy="340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3107"/>
                    <a:gridCol w="1324708"/>
                    <a:gridCol w="1359877"/>
                    <a:gridCol w="1664677"/>
                    <a:gridCol w="1324708"/>
                    <a:gridCol w="1371600"/>
                    <a:gridCol w="1559168"/>
                  </a:tblGrid>
                  <a:tr h="631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Фільм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Андрій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Богдан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Володимир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Григорій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комедія</a:t>
                          </a:r>
                          <a:r>
                            <a:rPr lang="en-US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sz="2000" b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(воєнний)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ru-RU" sz="200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Джентльменты</a:t>
                          </a: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удачи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 «Ы»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Кавказская пленница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0.99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uk-UA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</a:t>
                          </a:r>
                          <a:r>
                            <a:rPr lang="uk-UA" sz="2000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бой </a:t>
                          </a:r>
                          <a:r>
                            <a:rPr lang="uk-UA" sz="2000" baseline="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идут</a:t>
                          </a:r>
                          <a:r>
                            <a:rPr lang="uk-UA" sz="2000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uk-UA" sz="2000" baseline="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одни</a:t>
                          </a:r>
                          <a:r>
                            <a:rPr lang="uk-UA" sz="2000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старики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 мгновений весны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203715"/>
                  </p:ext>
                </p:extLst>
              </p:nvPr>
            </p:nvGraphicFramePr>
            <p:xfrm>
              <a:off x="316631" y="1094038"/>
              <a:ext cx="11717845" cy="3401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13107"/>
                    <a:gridCol w="1324708"/>
                    <a:gridCol w="1359877"/>
                    <a:gridCol w="1664677"/>
                    <a:gridCol w="1324708"/>
                    <a:gridCol w="1371600"/>
                    <a:gridCol w="1559168"/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Фільм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Андрій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Богдан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Володимир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Григорій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641333" t="-870" r="-114222" b="-39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651563" t="-870" r="-391" b="-391304"/>
                          </a:stretch>
                        </a:blipFill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ru-RU" sz="200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Джентльменты</a:t>
                          </a: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удачи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Операция «Ы»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Кавказская пленница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0.99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uk-UA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</a:t>
                          </a:r>
                          <a:r>
                            <a:rPr lang="uk-UA" sz="2000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бой </a:t>
                          </a:r>
                          <a:r>
                            <a:rPr lang="uk-UA" sz="2000" baseline="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идут</a:t>
                          </a:r>
                          <a:r>
                            <a:rPr lang="uk-UA" sz="2000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uk-UA" sz="2000" baseline="0" noProof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одни</a:t>
                          </a:r>
                          <a:r>
                            <a:rPr lang="uk-UA" sz="2000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старики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40000"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ru-RU" sz="200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 мгновений весны</a:t>
                          </a:r>
                          <a:endParaRPr lang="ru-RU" sz="2000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000" b="0" dirty="0" smtClean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en-US" sz="20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Заголовок 1"/>
          <p:cNvSpPr txBox="1">
            <a:spLocks/>
          </p:cNvSpPr>
          <p:nvPr/>
        </p:nvSpPr>
        <p:spPr>
          <a:xfrm>
            <a:off x="1347618" y="150941"/>
            <a:ext cx="9610765" cy="943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Content-based system</a:t>
            </a:r>
            <a:endParaRPr lang="uk-UA" sz="5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47619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0" y="5844717"/>
            <a:ext cx="496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Рейтинг фільму </a:t>
            </a:r>
            <a:r>
              <a:rPr lang="en-US" sz="20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uk-UA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користувача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j: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901521"/>
              </p:ext>
            </p:extLst>
          </p:nvPr>
        </p:nvGraphicFramePr>
        <p:xfrm>
          <a:off x="1054100" y="4564794"/>
          <a:ext cx="10083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6" imgW="10083600" imgH="1168200" progId="Equation.DSMT4">
                  <p:embed/>
                </p:oleObj>
              </mc:Choice>
              <mc:Fallback>
                <p:oleObj name="Equation" r:id="rId6" imgW="1008360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564794"/>
                        <a:ext cx="100838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вал 4"/>
          <p:cNvSpPr/>
          <p:nvPr/>
        </p:nvSpPr>
        <p:spPr>
          <a:xfrm>
            <a:off x="3827736" y="2921771"/>
            <a:ext cx="509665" cy="451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023430"/>
              </p:ext>
            </p:extLst>
          </p:nvPr>
        </p:nvGraphicFramePr>
        <p:xfrm>
          <a:off x="4873625" y="5659438"/>
          <a:ext cx="40338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8" imgW="3720960" imgH="711000" progId="Equation.DSMT4">
                  <p:embed/>
                </p:oleObj>
              </mc:Choice>
              <mc:Fallback>
                <p:oleObj name="Equation" r:id="rId8" imgW="3720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73625" y="5659438"/>
                        <a:ext cx="4033838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687884" y="5727123"/>
                <a:ext cx="3596456" cy="589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sz="240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24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=4,95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884" y="5727123"/>
                <a:ext cx="3596456" cy="58945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3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i)}} \frac{1}{2} &#10;\sum_{j:r(i,j)=1} ((\theta^{(j)})^Tx^{(i)} - y^{(i,j)})^2&#10; + \frac{\lambda}{2} \sum_{k=1}^{n} (x_k^{(i)})^2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$&#10;&#10;\end{document}"/>
  <p:tag name="IGUANATEXSIZ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&#10;2.5 \\ 2.5 \\ 2 \\ 2.25 \\ 1.25&#10;\end{bmatrix}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rightarrow Y = \begin{bmatrix}&#10;2.5 &amp; 2.5 &amp; -2.5 &amp; -2.5 &amp; ? \\ &#10;2.5 &amp; ? &amp; ? &amp; -2.5 &amp; ?\\ &#10;? &amp; 2 &amp; -2 &amp; ? &amp; ?\\&#10;-2.25 &amp; -2.25 &amp; 2.75 &amp; 1.75 &amp; ? \\&#10;-1.25 &amp; -1.25 &amp; 3.75 &amp; -1.25 &amp; ?&#10;\end{bmatrix}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(&#10;(\theta^{(j)})^Tx^{(i)} - y^{(i,j)})^2&#10; + \frac{\lambda}{2} \sum_{j=1}^{n_u}\sum_{k=1}^{n} (\theta_k^{(j)})^2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 = &#10;$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J(x^{(1)}, \dots, x^{(n_m)}, \theta^{(1)}, \dots, \theta^{(n_u)})&#10;$&#10;&#10;\end{document}"/>
  <p:tag name="IGUANATEXSIZ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k^{(i)} := x_k^{(i)} &#10;- \alpha \left( \sum_{j:r(i,j)=1} &#10;((\theta^{(j)})^Tx^{(i)} - y^{(i,j)}) \theta_k^{(j)} &#10;+ \lambda x_k^{(i)} \right)&#10;$&#10;&#10;\end{document}"/>
  <p:tag name="IGUANATEXSIZE" val="2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994</Words>
  <Application>Microsoft Office PowerPoint</Application>
  <PresentationFormat>Широкоэкранный</PresentationFormat>
  <Paragraphs>595</Paragraphs>
  <Slides>30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Тема Office</vt:lpstr>
      <vt:lpstr>Equation</vt:lpstr>
      <vt:lpstr>РЕКОМЕНДАЦІЙНІ  СИСТЕМИ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Collaborative Filtering</vt:lpstr>
      <vt:lpstr>Collaborative Filtering Algorithm</vt:lpstr>
      <vt:lpstr>Презентация PowerPoint</vt:lpstr>
      <vt:lpstr>Презентация PowerPoint</vt:lpstr>
      <vt:lpstr>ДЯКУЮ ЗА УВАГУ!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РЕКОМЕНДАЦІЙНІ СИСТЕМИ</dc:title>
  <dc:creator>Oleh Yashchuk</dc:creator>
  <cp:lastModifiedBy>Oleh Yashchuk</cp:lastModifiedBy>
  <cp:revision>201</cp:revision>
  <cp:lastPrinted>2015-03-31T09:35:21Z</cp:lastPrinted>
  <dcterms:created xsi:type="dcterms:W3CDTF">2015-03-30T16:49:12Z</dcterms:created>
  <dcterms:modified xsi:type="dcterms:W3CDTF">2015-04-21T09:47:55Z</dcterms:modified>
</cp:coreProperties>
</file>