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83" r:id="rId7"/>
    <p:sldId id="296" r:id="rId8"/>
    <p:sldId id="284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2" r:id="rId24"/>
    <p:sldId id="285" r:id="rId25"/>
    <p:sldId id="287" r:id="rId26"/>
    <p:sldId id="288" r:id="rId27"/>
    <p:sldId id="289" r:id="rId28"/>
    <p:sldId id="290" r:id="rId29"/>
    <p:sldId id="292" r:id="rId30"/>
    <p:sldId id="298" r:id="rId31"/>
    <p:sldId id="275" r:id="rId32"/>
    <p:sldId id="276" r:id="rId33"/>
    <p:sldId id="277" r:id="rId34"/>
    <p:sldId id="278" r:id="rId35"/>
    <p:sldId id="297" r:id="rId36"/>
    <p:sldId id="279" r:id="rId37"/>
    <p:sldId id="280" r:id="rId38"/>
    <p:sldId id="281" r:id="rId39"/>
    <p:sldId id="295" r:id="rId40"/>
    <p:sldId id="293" r:id="rId41"/>
    <p:sldId id="294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ej09@gmail.com" initials="o" lastIdx="1" clrIdx="0">
    <p:extLst>
      <p:ext uri="{19B8F6BF-5375-455C-9EA6-DF929625EA0E}">
        <p15:presenceInfo xmlns:p15="http://schemas.microsoft.com/office/powerpoint/2012/main" userId="f3ec906edc2646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1" autoAdjust="0"/>
    <p:restoredTop sz="94660"/>
  </p:normalViewPr>
  <p:slideViewPr>
    <p:cSldViewPr>
      <p:cViewPr varScale="1">
        <p:scale>
          <a:sx n="108" d="100"/>
          <a:sy n="108" d="100"/>
        </p:scale>
        <p:origin x="206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938B98-A836-48F3-9D58-3D15D77F8FF4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3E96D36D-1E00-4703-B419-5C39F071D195}">
      <dgm:prSet/>
      <dgm:spPr/>
      <dgm:t>
        <a:bodyPr/>
        <a:lstStyle/>
        <a:p>
          <a:r>
            <a:rPr lang="pl-PL" b="0" i="0" dirty="0"/>
            <a:t>Metoda zarządzania jakością, której zadaniem jest pozyskanie jak największej ilości danych w celu późniejszego wykorzystania ich do zmaksymalizowania jakości. Cechą charakterystyczną Six Sigma jest to, że pozwala ona na wychwycenie i pełną identyfikację błędów jeszcze przed ich wystąpieniem. Koncepcja ta pozwala na zbadanie wszelkich występujących w przedsiębiorstwie procesów, takich jak np.: projektowanie, kooperacja, serwis i usługi, produkcja, szkolenia itd. Podstawą wdrożeń metody Six Sigma jest DMAIC</a:t>
          </a:r>
          <a:endParaRPr lang="pl-PL" dirty="0"/>
        </a:p>
      </dgm:t>
    </dgm:pt>
    <dgm:pt modelId="{2AC00299-A95F-455C-BC08-82E2341CD487}" type="parTrans" cxnId="{DED03B7A-7BF2-487E-9C72-EF5EC83DF71B}">
      <dgm:prSet/>
      <dgm:spPr/>
      <dgm:t>
        <a:bodyPr/>
        <a:lstStyle/>
        <a:p>
          <a:endParaRPr lang="pl-PL"/>
        </a:p>
      </dgm:t>
    </dgm:pt>
    <dgm:pt modelId="{8E5E5AF8-E8CE-4860-9C7D-58F4ED983E56}" type="sibTrans" cxnId="{DED03B7A-7BF2-487E-9C72-EF5EC83DF71B}">
      <dgm:prSet/>
      <dgm:spPr/>
      <dgm:t>
        <a:bodyPr/>
        <a:lstStyle/>
        <a:p>
          <a:endParaRPr lang="pl-PL"/>
        </a:p>
      </dgm:t>
    </dgm:pt>
    <dgm:pt modelId="{DD3A11A6-9910-47D0-A30D-EBBF12AA71EC}" type="pres">
      <dgm:prSet presAssocID="{95938B98-A836-48F3-9D58-3D15D77F8FF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2C7D6D5-86AE-4E76-A83D-F0648CF470A3}" type="pres">
      <dgm:prSet presAssocID="{3E96D36D-1E00-4703-B419-5C39F071D195}" presName="circle1" presStyleLbl="node1" presStyleIdx="0" presStyleCnt="1"/>
      <dgm:spPr/>
    </dgm:pt>
    <dgm:pt modelId="{74428BC1-44AD-4A33-A423-4B1CB7EB31E0}" type="pres">
      <dgm:prSet presAssocID="{3E96D36D-1E00-4703-B419-5C39F071D195}" presName="space" presStyleCnt="0"/>
      <dgm:spPr/>
    </dgm:pt>
    <dgm:pt modelId="{2358B3D2-AD3B-474E-97C6-C331FB4E054D}" type="pres">
      <dgm:prSet presAssocID="{3E96D36D-1E00-4703-B419-5C39F071D195}" presName="rect1" presStyleLbl="alignAcc1" presStyleIdx="0" presStyleCnt="1"/>
      <dgm:spPr/>
    </dgm:pt>
    <dgm:pt modelId="{6805F8D8-E2C3-4FC1-ABC8-ED4F3CDC077E}" type="pres">
      <dgm:prSet presAssocID="{3E96D36D-1E00-4703-B419-5C39F071D195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737C084C-39C7-474A-BB64-BE7CD89C3083}" type="presOf" srcId="{3E96D36D-1E00-4703-B419-5C39F071D195}" destId="{6805F8D8-E2C3-4FC1-ABC8-ED4F3CDC077E}" srcOrd="1" destOrd="0" presId="urn:microsoft.com/office/officeart/2005/8/layout/target3"/>
    <dgm:cxn modelId="{DED03B7A-7BF2-487E-9C72-EF5EC83DF71B}" srcId="{95938B98-A836-48F3-9D58-3D15D77F8FF4}" destId="{3E96D36D-1E00-4703-B419-5C39F071D195}" srcOrd="0" destOrd="0" parTransId="{2AC00299-A95F-455C-BC08-82E2341CD487}" sibTransId="{8E5E5AF8-E8CE-4860-9C7D-58F4ED983E56}"/>
    <dgm:cxn modelId="{DBA340B3-5572-4010-B66C-F3886A29FD81}" type="presOf" srcId="{95938B98-A836-48F3-9D58-3D15D77F8FF4}" destId="{DD3A11A6-9910-47D0-A30D-EBBF12AA71EC}" srcOrd="0" destOrd="0" presId="urn:microsoft.com/office/officeart/2005/8/layout/target3"/>
    <dgm:cxn modelId="{ED044EEF-EFD0-4B20-AA38-C623A97F6CAC}" type="presOf" srcId="{3E96D36D-1E00-4703-B419-5C39F071D195}" destId="{2358B3D2-AD3B-474E-97C6-C331FB4E054D}" srcOrd="0" destOrd="0" presId="urn:microsoft.com/office/officeart/2005/8/layout/target3"/>
    <dgm:cxn modelId="{E1A904E0-555E-4937-832A-0C9CF71340ED}" type="presParOf" srcId="{DD3A11A6-9910-47D0-A30D-EBBF12AA71EC}" destId="{F2C7D6D5-86AE-4E76-A83D-F0648CF470A3}" srcOrd="0" destOrd="0" presId="urn:microsoft.com/office/officeart/2005/8/layout/target3"/>
    <dgm:cxn modelId="{47F328A6-445E-4618-812E-EBEF9D11B4B9}" type="presParOf" srcId="{DD3A11A6-9910-47D0-A30D-EBBF12AA71EC}" destId="{74428BC1-44AD-4A33-A423-4B1CB7EB31E0}" srcOrd="1" destOrd="0" presId="urn:microsoft.com/office/officeart/2005/8/layout/target3"/>
    <dgm:cxn modelId="{A96005A0-991B-44B4-9BFE-6035A95ABD88}" type="presParOf" srcId="{DD3A11A6-9910-47D0-A30D-EBBF12AA71EC}" destId="{2358B3D2-AD3B-474E-97C6-C331FB4E054D}" srcOrd="2" destOrd="0" presId="urn:microsoft.com/office/officeart/2005/8/layout/target3"/>
    <dgm:cxn modelId="{6337467D-44FE-4845-91D8-9CABE7A75AD6}" type="presParOf" srcId="{DD3A11A6-9910-47D0-A30D-EBBF12AA71EC}" destId="{6805F8D8-E2C3-4FC1-ABC8-ED4F3CDC077E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D2EFDBC-4ECB-4EC6-AE83-534C988F4C7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866C51C9-6C7E-4A5D-8687-3201352AEE6E}">
      <dgm:prSet/>
      <dgm:spPr/>
      <dgm:t>
        <a:bodyPr/>
        <a:lstStyle/>
        <a:p>
          <a:r>
            <a:rPr lang="pl-PL" dirty="0"/>
            <a:t>Pewna firma dysponuję 3 różnymi maszynami do produkcji . Naszym celem jest minimalizacja kosztów operowania tymi urządzeniami tak, by spełnić tygodniowe wymagania. Każda maszyna ma inne koszta i pojemność, posiadamy również ich ograniczoną ilość. Większa niż wymagana ilość produktów na dzień zostaje przeniesiona na dzień następny. Posiadamy ilości produktów, które każdego dnia musimy uzyskać </a:t>
          </a:r>
        </a:p>
      </dgm:t>
    </dgm:pt>
    <dgm:pt modelId="{AC085803-D5F0-4752-B718-DFEB62CD4D1A}" type="parTrans" cxnId="{063E8488-89E9-4EE5-B92A-CFC1952FDEAA}">
      <dgm:prSet/>
      <dgm:spPr/>
      <dgm:t>
        <a:bodyPr/>
        <a:lstStyle/>
        <a:p>
          <a:endParaRPr lang="pl-PL"/>
        </a:p>
      </dgm:t>
    </dgm:pt>
    <dgm:pt modelId="{CF88616A-E6A2-4D5E-BB5E-D326503EB7F9}" type="sibTrans" cxnId="{063E8488-89E9-4EE5-B92A-CFC1952FDEAA}">
      <dgm:prSet/>
      <dgm:spPr/>
      <dgm:t>
        <a:bodyPr/>
        <a:lstStyle/>
        <a:p>
          <a:endParaRPr lang="pl-PL"/>
        </a:p>
      </dgm:t>
    </dgm:pt>
    <dgm:pt modelId="{4F74AD00-D017-43B9-88E5-0CD78A0E114F}" type="pres">
      <dgm:prSet presAssocID="{7D2EFDBC-4ECB-4EC6-AE83-534C988F4C7D}" presName="linear" presStyleCnt="0">
        <dgm:presLayoutVars>
          <dgm:animLvl val="lvl"/>
          <dgm:resizeHandles val="exact"/>
        </dgm:presLayoutVars>
      </dgm:prSet>
      <dgm:spPr/>
    </dgm:pt>
    <dgm:pt modelId="{AE7CE4DC-5FDB-4EF8-9282-1028F562A4F6}" type="pres">
      <dgm:prSet presAssocID="{866C51C9-6C7E-4A5D-8687-3201352AEE6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DD76004-B819-4505-A8C6-F91E54058825}" type="presOf" srcId="{866C51C9-6C7E-4A5D-8687-3201352AEE6E}" destId="{AE7CE4DC-5FDB-4EF8-9282-1028F562A4F6}" srcOrd="0" destOrd="0" presId="urn:microsoft.com/office/officeart/2005/8/layout/vList2"/>
    <dgm:cxn modelId="{063E8488-89E9-4EE5-B92A-CFC1952FDEAA}" srcId="{7D2EFDBC-4ECB-4EC6-AE83-534C988F4C7D}" destId="{866C51C9-6C7E-4A5D-8687-3201352AEE6E}" srcOrd="0" destOrd="0" parTransId="{AC085803-D5F0-4752-B718-DFEB62CD4D1A}" sibTransId="{CF88616A-E6A2-4D5E-BB5E-D326503EB7F9}"/>
    <dgm:cxn modelId="{AACAD2E2-20C8-4172-9BD7-12D933B76B40}" type="presOf" srcId="{7D2EFDBC-4ECB-4EC6-AE83-534C988F4C7D}" destId="{4F74AD00-D017-43B9-88E5-0CD78A0E114F}" srcOrd="0" destOrd="0" presId="urn:microsoft.com/office/officeart/2005/8/layout/vList2"/>
    <dgm:cxn modelId="{6D0F3BC2-7600-4D84-B921-3CE870AE3575}" type="presParOf" srcId="{4F74AD00-D017-43B9-88E5-0CD78A0E114F}" destId="{AE7CE4DC-5FDB-4EF8-9282-1028F562A4F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9C7212-A2EE-45B1-935C-62910C3C515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l-PL"/>
        </a:p>
      </dgm:t>
    </dgm:pt>
    <dgm:pt modelId="{9778FADF-DA3A-4F68-8E69-67AA05AB2ABD}">
      <dgm:prSet/>
      <dgm:spPr/>
      <dgm:t>
        <a:bodyPr/>
        <a:lstStyle/>
        <a:p>
          <a:r>
            <a:rPr lang="pl-PL" b="0" i="0"/>
            <a:t>A więc co jest naszym celem w tym zadaniu ?</a:t>
          </a:r>
          <a:endParaRPr lang="pl-PL"/>
        </a:p>
      </dgm:t>
    </dgm:pt>
    <dgm:pt modelId="{3CBB69A1-EE8A-48BC-B7BC-3B1E6A0C1CE5}" type="parTrans" cxnId="{06A8DF92-63D5-4EF6-AC3F-397EF21471E0}">
      <dgm:prSet/>
      <dgm:spPr/>
      <dgm:t>
        <a:bodyPr/>
        <a:lstStyle/>
        <a:p>
          <a:endParaRPr lang="pl-PL"/>
        </a:p>
      </dgm:t>
    </dgm:pt>
    <dgm:pt modelId="{CD441104-B133-4B8E-B6B5-73CAF8E90E82}" type="sibTrans" cxnId="{06A8DF92-63D5-4EF6-AC3F-397EF21471E0}">
      <dgm:prSet/>
      <dgm:spPr/>
      <dgm:t>
        <a:bodyPr/>
        <a:lstStyle/>
        <a:p>
          <a:endParaRPr lang="pl-PL"/>
        </a:p>
      </dgm:t>
    </dgm:pt>
    <dgm:pt modelId="{36AF5AE4-CB31-4AB4-9CE6-A5F7DB988E78}">
      <dgm:prSet/>
      <dgm:spPr/>
      <dgm:t>
        <a:bodyPr/>
        <a:lstStyle/>
        <a:p>
          <a:r>
            <a:rPr lang="pl-PL" b="0" i="0" dirty="0"/>
            <a:t>Nasz cel to </a:t>
          </a:r>
          <a:r>
            <a:rPr lang="pl-PL" b="1" i="0" dirty="0"/>
            <a:t>minimalizacja kosztów </a:t>
          </a:r>
          <a:endParaRPr lang="pl-PL" dirty="0"/>
        </a:p>
      </dgm:t>
    </dgm:pt>
    <dgm:pt modelId="{71B673EB-38DF-4435-A241-3D72F67D9A86}" type="parTrans" cxnId="{77787FBE-3E42-4FF5-986F-F353DB32C7F5}">
      <dgm:prSet/>
      <dgm:spPr/>
      <dgm:t>
        <a:bodyPr/>
        <a:lstStyle/>
        <a:p>
          <a:endParaRPr lang="pl-PL"/>
        </a:p>
      </dgm:t>
    </dgm:pt>
    <dgm:pt modelId="{DBBBFF28-A64C-4D08-A2BC-F455C43CBD43}" type="sibTrans" cxnId="{77787FBE-3E42-4FF5-986F-F353DB32C7F5}">
      <dgm:prSet/>
      <dgm:spPr/>
      <dgm:t>
        <a:bodyPr/>
        <a:lstStyle/>
        <a:p>
          <a:endParaRPr lang="pl-PL"/>
        </a:p>
      </dgm:t>
    </dgm:pt>
    <dgm:pt modelId="{50927633-342E-4194-A0C7-B857410117DD}" type="pres">
      <dgm:prSet presAssocID="{669C7212-A2EE-45B1-935C-62910C3C515B}" presName="CompostProcess" presStyleCnt="0">
        <dgm:presLayoutVars>
          <dgm:dir/>
          <dgm:resizeHandles val="exact"/>
        </dgm:presLayoutVars>
      </dgm:prSet>
      <dgm:spPr/>
    </dgm:pt>
    <dgm:pt modelId="{F060A7B2-DD30-44E1-B199-36F880CB8267}" type="pres">
      <dgm:prSet presAssocID="{669C7212-A2EE-45B1-935C-62910C3C515B}" presName="arrow" presStyleLbl="bgShp" presStyleIdx="0" presStyleCnt="1" custLinFactNeighborX="10" custLinFactNeighborY="189"/>
      <dgm:spPr/>
    </dgm:pt>
    <dgm:pt modelId="{101A3685-2AFF-4425-BA55-E56BD0A45919}" type="pres">
      <dgm:prSet presAssocID="{669C7212-A2EE-45B1-935C-62910C3C515B}" presName="linearProcess" presStyleCnt="0"/>
      <dgm:spPr/>
    </dgm:pt>
    <dgm:pt modelId="{9E4D2959-E2B9-4C5F-83CA-C85EFCB6B218}" type="pres">
      <dgm:prSet presAssocID="{9778FADF-DA3A-4F68-8E69-67AA05AB2ABD}" presName="textNode" presStyleLbl="node1" presStyleIdx="0" presStyleCnt="2">
        <dgm:presLayoutVars>
          <dgm:bulletEnabled val="1"/>
        </dgm:presLayoutVars>
      </dgm:prSet>
      <dgm:spPr/>
    </dgm:pt>
    <dgm:pt modelId="{6F17D845-BD3A-4509-BDA5-B704FB3DD4B7}" type="pres">
      <dgm:prSet presAssocID="{CD441104-B133-4B8E-B6B5-73CAF8E90E82}" presName="sibTrans" presStyleCnt="0"/>
      <dgm:spPr/>
    </dgm:pt>
    <dgm:pt modelId="{BD3AB939-B0D9-4E2A-B89D-2E7FB090AE19}" type="pres">
      <dgm:prSet presAssocID="{36AF5AE4-CB31-4AB4-9CE6-A5F7DB988E78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A50A825F-D827-4255-AAF7-CBF70ECF1875}" type="presOf" srcId="{36AF5AE4-CB31-4AB4-9CE6-A5F7DB988E78}" destId="{BD3AB939-B0D9-4E2A-B89D-2E7FB090AE19}" srcOrd="0" destOrd="0" presId="urn:microsoft.com/office/officeart/2005/8/layout/hProcess9"/>
    <dgm:cxn modelId="{06A8DF92-63D5-4EF6-AC3F-397EF21471E0}" srcId="{669C7212-A2EE-45B1-935C-62910C3C515B}" destId="{9778FADF-DA3A-4F68-8E69-67AA05AB2ABD}" srcOrd="0" destOrd="0" parTransId="{3CBB69A1-EE8A-48BC-B7BC-3B1E6A0C1CE5}" sibTransId="{CD441104-B133-4B8E-B6B5-73CAF8E90E82}"/>
    <dgm:cxn modelId="{77787FBE-3E42-4FF5-986F-F353DB32C7F5}" srcId="{669C7212-A2EE-45B1-935C-62910C3C515B}" destId="{36AF5AE4-CB31-4AB4-9CE6-A5F7DB988E78}" srcOrd="1" destOrd="0" parTransId="{71B673EB-38DF-4435-A241-3D72F67D9A86}" sibTransId="{DBBBFF28-A64C-4D08-A2BC-F455C43CBD43}"/>
    <dgm:cxn modelId="{4DFD35C5-ACD0-4219-9872-CCA8B940C001}" type="presOf" srcId="{9778FADF-DA3A-4F68-8E69-67AA05AB2ABD}" destId="{9E4D2959-E2B9-4C5F-83CA-C85EFCB6B218}" srcOrd="0" destOrd="0" presId="urn:microsoft.com/office/officeart/2005/8/layout/hProcess9"/>
    <dgm:cxn modelId="{3309DACD-2105-460F-8C75-342F899A2232}" type="presOf" srcId="{669C7212-A2EE-45B1-935C-62910C3C515B}" destId="{50927633-342E-4194-A0C7-B857410117DD}" srcOrd="0" destOrd="0" presId="urn:microsoft.com/office/officeart/2005/8/layout/hProcess9"/>
    <dgm:cxn modelId="{50C67CA7-C424-4457-BF6E-33A49928BC55}" type="presParOf" srcId="{50927633-342E-4194-A0C7-B857410117DD}" destId="{F060A7B2-DD30-44E1-B199-36F880CB8267}" srcOrd="0" destOrd="0" presId="urn:microsoft.com/office/officeart/2005/8/layout/hProcess9"/>
    <dgm:cxn modelId="{6B1460BE-B2D7-48AF-BA28-9C362FE986DA}" type="presParOf" srcId="{50927633-342E-4194-A0C7-B857410117DD}" destId="{101A3685-2AFF-4425-BA55-E56BD0A45919}" srcOrd="1" destOrd="0" presId="urn:microsoft.com/office/officeart/2005/8/layout/hProcess9"/>
    <dgm:cxn modelId="{C6727F21-5056-4348-B0B8-84271B549A5D}" type="presParOf" srcId="{101A3685-2AFF-4425-BA55-E56BD0A45919}" destId="{9E4D2959-E2B9-4C5F-83CA-C85EFCB6B218}" srcOrd="0" destOrd="0" presId="urn:microsoft.com/office/officeart/2005/8/layout/hProcess9"/>
    <dgm:cxn modelId="{6B50923C-46A8-475C-AB22-3DFFA0BDC308}" type="presParOf" srcId="{101A3685-2AFF-4425-BA55-E56BD0A45919}" destId="{6F17D845-BD3A-4509-BDA5-B704FB3DD4B7}" srcOrd="1" destOrd="0" presId="urn:microsoft.com/office/officeart/2005/8/layout/hProcess9"/>
    <dgm:cxn modelId="{24828FC3-3B12-43E4-A2BE-6B56424C5A8B}" type="presParOf" srcId="{101A3685-2AFF-4425-BA55-E56BD0A45919}" destId="{BD3AB939-B0D9-4E2A-B89D-2E7FB090AE19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7BDFCA4-9A5D-4CA6-B3C4-3C015EC29355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07E03ED8-208A-451E-A244-A3874035B3B6}">
      <dgm:prSet/>
      <dgm:spPr/>
      <dgm:t>
        <a:bodyPr/>
        <a:lstStyle/>
        <a:p>
          <a:r>
            <a:rPr lang="pl-PL" dirty="0"/>
            <a:t>Nasze zmienne decyzyjne to : </a:t>
          </a:r>
        </a:p>
      </dgm:t>
    </dgm:pt>
    <dgm:pt modelId="{4F518F4E-7D19-4175-80F2-D402F5675CE9}" type="parTrans" cxnId="{2445D25F-061D-400E-BEF7-CE6A66FD9956}">
      <dgm:prSet/>
      <dgm:spPr/>
      <dgm:t>
        <a:bodyPr/>
        <a:lstStyle/>
        <a:p>
          <a:endParaRPr lang="pl-PL"/>
        </a:p>
      </dgm:t>
    </dgm:pt>
    <dgm:pt modelId="{7992A901-9910-4E1C-BFFC-D65732A9073C}" type="sibTrans" cxnId="{2445D25F-061D-400E-BEF7-CE6A66FD9956}">
      <dgm:prSet/>
      <dgm:spPr/>
      <dgm:t>
        <a:bodyPr/>
        <a:lstStyle/>
        <a:p>
          <a:endParaRPr lang="pl-PL"/>
        </a:p>
      </dgm:t>
    </dgm:pt>
    <dgm:pt modelId="{17DCE4BA-A49B-4BCD-8B3F-EE3AB74EF1F6}">
      <dgm:prSet/>
      <dgm:spPr/>
      <dgm:t>
        <a:bodyPr/>
        <a:lstStyle/>
        <a:p>
          <a:r>
            <a:rPr lang="pl-PL" dirty="0"/>
            <a:t>D2 - &gt; Ilość produktów do wyprodukowania w poszczególnych dniach</a:t>
          </a:r>
        </a:p>
      </dgm:t>
    </dgm:pt>
    <dgm:pt modelId="{1BA2BF33-BD0D-4952-ADBD-67D34EA6AAD6}" type="parTrans" cxnId="{5CB5F70B-E7C4-414D-AEFC-185D4976CF6E}">
      <dgm:prSet/>
      <dgm:spPr/>
      <dgm:t>
        <a:bodyPr/>
        <a:lstStyle/>
        <a:p>
          <a:endParaRPr lang="pl-PL"/>
        </a:p>
      </dgm:t>
    </dgm:pt>
    <dgm:pt modelId="{95C04BFB-C611-4606-B478-22A355ED8039}" type="sibTrans" cxnId="{5CB5F70B-E7C4-414D-AEFC-185D4976CF6E}">
      <dgm:prSet/>
      <dgm:spPr/>
      <dgm:t>
        <a:bodyPr/>
        <a:lstStyle/>
        <a:p>
          <a:endParaRPr lang="pl-PL"/>
        </a:p>
      </dgm:t>
    </dgm:pt>
    <dgm:pt modelId="{295C69E8-4317-4EA8-8CE9-00FEC1DA130E}">
      <dgm:prSet/>
      <dgm:spPr/>
      <dgm:t>
        <a:bodyPr/>
        <a:lstStyle/>
        <a:p>
          <a:r>
            <a:rPr lang="pl-PL" dirty="0"/>
            <a:t>D1 - &gt; Ilość maszyn do użycia w poszczególnych dniach</a:t>
          </a:r>
        </a:p>
      </dgm:t>
    </dgm:pt>
    <dgm:pt modelId="{2E5F9CD5-70C2-48DA-ABCF-571E433909F2}" type="parTrans" cxnId="{ACEEEA4A-653D-4E32-8084-2A5825CBA0F2}">
      <dgm:prSet/>
      <dgm:spPr/>
      <dgm:t>
        <a:bodyPr/>
        <a:lstStyle/>
        <a:p>
          <a:endParaRPr lang="pl-PL"/>
        </a:p>
      </dgm:t>
    </dgm:pt>
    <dgm:pt modelId="{3D07C1BF-DEBC-4424-BF22-FF3423FAC05B}" type="sibTrans" cxnId="{ACEEEA4A-653D-4E32-8084-2A5825CBA0F2}">
      <dgm:prSet/>
      <dgm:spPr/>
      <dgm:t>
        <a:bodyPr/>
        <a:lstStyle/>
        <a:p>
          <a:endParaRPr lang="pl-PL"/>
        </a:p>
      </dgm:t>
    </dgm:pt>
    <dgm:pt modelId="{23D23F5E-1563-4744-B8EB-3381E97DB938}" type="pres">
      <dgm:prSet presAssocID="{07BDFCA4-9A5D-4CA6-B3C4-3C015EC29355}" presName="cycle" presStyleCnt="0">
        <dgm:presLayoutVars>
          <dgm:dir/>
          <dgm:resizeHandles val="exact"/>
        </dgm:presLayoutVars>
      </dgm:prSet>
      <dgm:spPr/>
    </dgm:pt>
    <dgm:pt modelId="{2C7E02FA-49B2-48CF-B432-5EDCE314BAEE}" type="pres">
      <dgm:prSet presAssocID="{07E03ED8-208A-451E-A244-A3874035B3B6}" presName="node" presStyleLbl="node1" presStyleIdx="0" presStyleCnt="3">
        <dgm:presLayoutVars>
          <dgm:bulletEnabled val="1"/>
        </dgm:presLayoutVars>
      </dgm:prSet>
      <dgm:spPr/>
    </dgm:pt>
    <dgm:pt modelId="{6323A8C9-679D-4AB2-9030-E6AA1834A0E0}" type="pres">
      <dgm:prSet presAssocID="{07E03ED8-208A-451E-A244-A3874035B3B6}" presName="spNode" presStyleCnt="0"/>
      <dgm:spPr/>
    </dgm:pt>
    <dgm:pt modelId="{8DECA258-21B6-4FAC-B196-A70654AEA407}" type="pres">
      <dgm:prSet presAssocID="{7992A901-9910-4E1C-BFFC-D65732A9073C}" presName="sibTrans" presStyleLbl="sibTrans1D1" presStyleIdx="0" presStyleCnt="3"/>
      <dgm:spPr/>
    </dgm:pt>
    <dgm:pt modelId="{8A45688C-E9F4-4DF2-9DD3-863A09565BE0}" type="pres">
      <dgm:prSet presAssocID="{17DCE4BA-A49B-4BCD-8B3F-EE3AB74EF1F6}" presName="node" presStyleLbl="node1" presStyleIdx="1" presStyleCnt="3">
        <dgm:presLayoutVars>
          <dgm:bulletEnabled val="1"/>
        </dgm:presLayoutVars>
      </dgm:prSet>
      <dgm:spPr/>
    </dgm:pt>
    <dgm:pt modelId="{90738588-15FE-4F55-973F-D529EA4F5757}" type="pres">
      <dgm:prSet presAssocID="{17DCE4BA-A49B-4BCD-8B3F-EE3AB74EF1F6}" presName="spNode" presStyleCnt="0"/>
      <dgm:spPr/>
    </dgm:pt>
    <dgm:pt modelId="{FC999939-427B-4AD7-BF1D-4ED1B32CCE7C}" type="pres">
      <dgm:prSet presAssocID="{95C04BFB-C611-4606-B478-22A355ED8039}" presName="sibTrans" presStyleLbl="sibTrans1D1" presStyleIdx="1" presStyleCnt="3"/>
      <dgm:spPr/>
    </dgm:pt>
    <dgm:pt modelId="{EC0209B3-37CC-4B69-92A3-35C66917C99B}" type="pres">
      <dgm:prSet presAssocID="{295C69E8-4317-4EA8-8CE9-00FEC1DA130E}" presName="node" presStyleLbl="node1" presStyleIdx="2" presStyleCnt="3">
        <dgm:presLayoutVars>
          <dgm:bulletEnabled val="1"/>
        </dgm:presLayoutVars>
      </dgm:prSet>
      <dgm:spPr/>
    </dgm:pt>
    <dgm:pt modelId="{E17142D3-DDFF-44CE-871A-4E0129CE802C}" type="pres">
      <dgm:prSet presAssocID="{295C69E8-4317-4EA8-8CE9-00FEC1DA130E}" presName="spNode" presStyleCnt="0"/>
      <dgm:spPr/>
    </dgm:pt>
    <dgm:pt modelId="{5DB4CC06-DC91-4535-B7D8-469D70495C1D}" type="pres">
      <dgm:prSet presAssocID="{3D07C1BF-DEBC-4424-BF22-FF3423FAC05B}" presName="sibTrans" presStyleLbl="sibTrans1D1" presStyleIdx="2" presStyleCnt="3"/>
      <dgm:spPr/>
    </dgm:pt>
  </dgm:ptLst>
  <dgm:cxnLst>
    <dgm:cxn modelId="{5CB5F70B-E7C4-414D-AEFC-185D4976CF6E}" srcId="{07BDFCA4-9A5D-4CA6-B3C4-3C015EC29355}" destId="{17DCE4BA-A49B-4BCD-8B3F-EE3AB74EF1F6}" srcOrd="1" destOrd="0" parTransId="{1BA2BF33-BD0D-4952-ADBD-67D34EA6AAD6}" sibTransId="{95C04BFB-C611-4606-B478-22A355ED8039}"/>
    <dgm:cxn modelId="{2445D25F-061D-400E-BEF7-CE6A66FD9956}" srcId="{07BDFCA4-9A5D-4CA6-B3C4-3C015EC29355}" destId="{07E03ED8-208A-451E-A244-A3874035B3B6}" srcOrd="0" destOrd="0" parTransId="{4F518F4E-7D19-4175-80F2-D402F5675CE9}" sibTransId="{7992A901-9910-4E1C-BFFC-D65732A9073C}"/>
    <dgm:cxn modelId="{ACEEEA4A-653D-4E32-8084-2A5825CBA0F2}" srcId="{07BDFCA4-9A5D-4CA6-B3C4-3C015EC29355}" destId="{295C69E8-4317-4EA8-8CE9-00FEC1DA130E}" srcOrd="2" destOrd="0" parTransId="{2E5F9CD5-70C2-48DA-ABCF-571E433909F2}" sibTransId="{3D07C1BF-DEBC-4424-BF22-FF3423FAC05B}"/>
    <dgm:cxn modelId="{BC15A64E-D3E7-4AD7-A4AE-3E1D21C178F3}" type="presOf" srcId="{07BDFCA4-9A5D-4CA6-B3C4-3C015EC29355}" destId="{23D23F5E-1563-4744-B8EB-3381E97DB938}" srcOrd="0" destOrd="0" presId="urn:microsoft.com/office/officeart/2005/8/layout/cycle6"/>
    <dgm:cxn modelId="{955DF370-DBAB-470F-B1F8-17770D3E0BCF}" type="presOf" srcId="{95C04BFB-C611-4606-B478-22A355ED8039}" destId="{FC999939-427B-4AD7-BF1D-4ED1B32CCE7C}" srcOrd="0" destOrd="0" presId="urn:microsoft.com/office/officeart/2005/8/layout/cycle6"/>
    <dgm:cxn modelId="{513B9B52-E8E4-4E92-A242-832D06DA4190}" type="presOf" srcId="{3D07C1BF-DEBC-4424-BF22-FF3423FAC05B}" destId="{5DB4CC06-DC91-4535-B7D8-469D70495C1D}" srcOrd="0" destOrd="0" presId="urn:microsoft.com/office/officeart/2005/8/layout/cycle6"/>
    <dgm:cxn modelId="{53AE1C81-1FD6-4C53-B333-63E2EBDE6F1A}" type="presOf" srcId="{295C69E8-4317-4EA8-8CE9-00FEC1DA130E}" destId="{EC0209B3-37CC-4B69-92A3-35C66917C99B}" srcOrd="0" destOrd="0" presId="urn:microsoft.com/office/officeart/2005/8/layout/cycle6"/>
    <dgm:cxn modelId="{9FC69DBE-A7F2-41C3-837E-81C3FC94F32C}" type="presOf" srcId="{7992A901-9910-4E1C-BFFC-D65732A9073C}" destId="{8DECA258-21B6-4FAC-B196-A70654AEA407}" srcOrd="0" destOrd="0" presId="urn:microsoft.com/office/officeart/2005/8/layout/cycle6"/>
    <dgm:cxn modelId="{AAB161EE-A767-49BF-A466-E6170927D992}" type="presOf" srcId="{07E03ED8-208A-451E-A244-A3874035B3B6}" destId="{2C7E02FA-49B2-48CF-B432-5EDCE314BAEE}" srcOrd="0" destOrd="0" presId="urn:microsoft.com/office/officeart/2005/8/layout/cycle6"/>
    <dgm:cxn modelId="{7EEE2AEF-65F9-4961-B4A5-AC865E04F7DF}" type="presOf" srcId="{17DCE4BA-A49B-4BCD-8B3F-EE3AB74EF1F6}" destId="{8A45688C-E9F4-4DF2-9DD3-863A09565BE0}" srcOrd="0" destOrd="0" presId="urn:microsoft.com/office/officeart/2005/8/layout/cycle6"/>
    <dgm:cxn modelId="{BF835D2E-1A08-48CA-AD1B-B8F8070FE32C}" type="presParOf" srcId="{23D23F5E-1563-4744-B8EB-3381E97DB938}" destId="{2C7E02FA-49B2-48CF-B432-5EDCE314BAEE}" srcOrd="0" destOrd="0" presId="urn:microsoft.com/office/officeart/2005/8/layout/cycle6"/>
    <dgm:cxn modelId="{0F3362FE-2DB0-4162-A9A8-831C6179972B}" type="presParOf" srcId="{23D23F5E-1563-4744-B8EB-3381E97DB938}" destId="{6323A8C9-679D-4AB2-9030-E6AA1834A0E0}" srcOrd="1" destOrd="0" presId="urn:microsoft.com/office/officeart/2005/8/layout/cycle6"/>
    <dgm:cxn modelId="{22ACE7A5-5163-401C-84EE-EC85545F57D0}" type="presParOf" srcId="{23D23F5E-1563-4744-B8EB-3381E97DB938}" destId="{8DECA258-21B6-4FAC-B196-A70654AEA407}" srcOrd="2" destOrd="0" presId="urn:microsoft.com/office/officeart/2005/8/layout/cycle6"/>
    <dgm:cxn modelId="{5DEBBAC8-7663-4080-8D23-2F34F2D3C71D}" type="presParOf" srcId="{23D23F5E-1563-4744-B8EB-3381E97DB938}" destId="{8A45688C-E9F4-4DF2-9DD3-863A09565BE0}" srcOrd="3" destOrd="0" presId="urn:microsoft.com/office/officeart/2005/8/layout/cycle6"/>
    <dgm:cxn modelId="{AE0F6FB9-3AF1-4561-AC44-6B74FD2CDEDF}" type="presParOf" srcId="{23D23F5E-1563-4744-B8EB-3381E97DB938}" destId="{90738588-15FE-4F55-973F-D529EA4F5757}" srcOrd="4" destOrd="0" presId="urn:microsoft.com/office/officeart/2005/8/layout/cycle6"/>
    <dgm:cxn modelId="{93DC8D70-6F6E-453A-99B8-A446575002EB}" type="presParOf" srcId="{23D23F5E-1563-4744-B8EB-3381E97DB938}" destId="{FC999939-427B-4AD7-BF1D-4ED1B32CCE7C}" srcOrd="5" destOrd="0" presId="urn:microsoft.com/office/officeart/2005/8/layout/cycle6"/>
    <dgm:cxn modelId="{3F4233EF-8993-4226-8C97-6D39F9AABC32}" type="presParOf" srcId="{23D23F5E-1563-4744-B8EB-3381E97DB938}" destId="{EC0209B3-37CC-4B69-92A3-35C66917C99B}" srcOrd="6" destOrd="0" presId="urn:microsoft.com/office/officeart/2005/8/layout/cycle6"/>
    <dgm:cxn modelId="{CA773D53-799B-46F1-B395-B15949D4C8F8}" type="presParOf" srcId="{23D23F5E-1563-4744-B8EB-3381E97DB938}" destId="{E17142D3-DDFF-44CE-871A-4E0129CE802C}" srcOrd="7" destOrd="0" presId="urn:microsoft.com/office/officeart/2005/8/layout/cycle6"/>
    <dgm:cxn modelId="{DDD1C401-5A54-4F16-96FA-B7CFE7ED44F0}" type="presParOf" srcId="{23D23F5E-1563-4744-B8EB-3381E97DB938}" destId="{5DB4CC06-DC91-4535-B7D8-469D70495C1D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1F8DA14-59B0-473A-9F53-B46F89C9746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60050CF3-EEDA-4FE2-AC26-E9DE227F7D70}">
      <dgm:prSet custT="1"/>
      <dgm:spPr/>
      <dgm:t>
        <a:bodyPr/>
        <a:lstStyle/>
        <a:p>
          <a:endParaRPr lang="pl-PL" sz="1600" dirty="0"/>
        </a:p>
      </dgm:t>
    </dgm:pt>
    <dgm:pt modelId="{B856AFD1-6399-4C5F-A5F9-23B95E0496DD}" type="parTrans" cxnId="{B649E49F-EF88-4166-AD8E-F79F9634DBB6}">
      <dgm:prSet/>
      <dgm:spPr/>
      <dgm:t>
        <a:bodyPr/>
        <a:lstStyle/>
        <a:p>
          <a:endParaRPr lang="pl-PL"/>
        </a:p>
      </dgm:t>
    </dgm:pt>
    <dgm:pt modelId="{78B7E989-8404-440D-A4AE-B7A3C1DF4D97}" type="sibTrans" cxnId="{B649E49F-EF88-4166-AD8E-F79F9634DBB6}">
      <dgm:prSet/>
      <dgm:spPr/>
      <dgm:t>
        <a:bodyPr/>
        <a:lstStyle/>
        <a:p>
          <a:endParaRPr lang="pl-PL"/>
        </a:p>
      </dgm:t>
    </dgm:pt>
    <dgm:pt modelId="{548FC899-21DF-4706-B563-94CC62C179C1}" type="pres">
      <dgm:prSet presAssocID="{91F8DA14-59B0-473A-9F53-B46F89C97467}" presName="vert0" presStyleCnt="0">
        <dgm:presLayoutVars>
          <dgm:dir/>
          <dgm:animOne val="branch"/>
          <dgm:animLvl val="lvl"/>
        </dgm:presLayoutVars>
      </dgm:prSet>
      <dgm:spPr/>
    </dgm:pt>
    <dgm:pt modelId="{EE7D6F3D-4E00-404E-9BAC-E37B613514EC}" type="pres">
      <dgm:prSet presAssocID="{60050CF3-EEDA-4FE2-AC26-E9DE227F7D70}" presName="thickLine" presStyleLbl="alignNode1" presStyleIdx="0" presStyleCnt="1"/>
      <dgm:spPr/>
    </dgm:pt>
    <dgm:pt modelId="{7A1FE5A1-D650-4D35-A7AD-C5217F61A17D}" type="pres">
      <dgm:prSet presAssocID="{60050CF3-EEDA-4FE2-AC26-E9DE227F7D70}" presName="horz1" presStyleCnt="0"/>
      <dgm:spPr/>
    </dgm:pt>
    <dgm:pt modelId="{AA6E98F9-5A50-4997-B820-CD15D888678B}" type="pres">
      <dgm:prSet presAssocID="{60050CF3-EEDA-4FE2-AC26-E9DE227F7D70}" presName="tx1" presStyleLbl="revTx" presStyleIdx="0" presStyleCnt="1" custScaleY="100098"/>
      <dgm:spPr/>
    </dgm:pt>
    <dgm:pt modelId="{71D87EE8-FC34-4DAA-9B45-B66999865C3A}" type="pres">
      <dgm:prSet presAssocID="{60050CF3-EEDA-4FE2-AC26-E9DE227F7D70}" presName="vert1" presStyleCnt="0"/>
      <dgm:spPr/>
    </dgm:pt>
  </dgm:ptLst>
  <dgm:cxnLst>
    <dgm:cxn modelId="{374B022F-B6C5-4DC7-821B-EB1FC56EF823}" type="presOf" srcId="{91F8DA14-59B0-473A-9F53-B46F89C97467}" destId="{548FC899-21DF-4706-B563-94CC62C179C1}" srcOrd="0" destOrd="0" presId="urn:microsoft.com/office/officeart/2008/layout/LinedList"/>
    <dgm:cxn modelId="{95FCFC90-97D6-4147-B4FB-30A975250C86}" type="presOf" srcId="{60050CF3-EEDA-4FE2-AC26-E9DE227F7D70}" destId="{AA6E98F9-5A50-4997-B820-CD15D888678B}" srcOrd="0" destOrd="0" presId="urn:microsoft.com/office/officeart/2008/layout/LinedList"/>
    <dgm:cxn modelId="{B649E49F-EF88-4166-AD8E-F79F9634DBB6}" srcId="{91F8DA14-59B0-473A-9F53-B46F89C97467}" destId="{60050CF3-EEDA-4FE2-AC26-E9DE227F7D70}" srcOrd="0" destOrd="0" parTransId="{B856AFD1-6399-4C5F-A5F9-23B95E0496DD}" sibTransId="{78B7E989-8404-440D-A4AE-B7A3C1DF4D97}"/>
    <dgm:cxn modelId="{34107B6C-9E55-4819-8515-ED2FE780B833}" type="presParOf" srcId="{548FC899-21DF-4706-B563-94CC62C179C1}" destId="{EE7D6F3D-4E00-404E-9BAC-E37B613514EC}" srcOrd="0" destOrd="0" presId="urn:microsoft.com/office/officeart/2008/layout/LinedList"/>
    <dgm:cxn modelId="{A0E3FE88-7AE9-47C1-8B3B-F8E5A0A8EDF9}" type="presParOf" srcId="{548FC899-21DF-4706-B563-94CC62C179C1}" destId="{7A1FE5A1-D650-4D35-A7AD-C5217F61A17D}" srcOrd="1" destOrd="0" presId="urn:microsoft.com/office/officeart/2008/layout/LinedList"/>
    <dgm:cxn modelId="{661ECC34-7602-4DEE-8DBC-3DC84D568A8D}" type="presParOf" srcId="{7A1FE5A1-D650-4D35-A7AD-C5217F61A17D}" destId="{AA6E98F9-5A50-4997-B820-CD15D888678B}" srcOrd="0" destOrd="0" presId="urn:microsoft.com/office/officeart/2008/layout/LinedList"/>
    <dgm:cxn modelId="{85D1CF0D-00E2-4F84-A516-93C44F63BEC8}" type="presParOf" srcId="{7A1FE5A1-D650-4D35-A7AD-C5217F61A17D}" destId="{71D87EE8-FC34-4DAA-9B45-B66999865C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F337AB-6C9B-4137-8902-920268CCF667}" type="doc">
      <dgm:prSet loTypeId="urn:microsoft.com/office/officeart/2008/layout/VerticalCurvedList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pl-PL"/>
        </a:p>
      </dgm:t>
    </dgm:pt>
    <dgm:pt modelId="{ADB355E4-4202-453E-8838-DE0BBA1A36E5}">
      <dgm:prSet/>
      <dgm:spPr/>
      <dgm:t>
        <a:bodyPr/>
        <a:lstStyle/>
        <a:p>
          <a:r>
            <a:rPr lang="pl-PL" dirty="0"/>
            <a:t>Zapotrzebowanie odbiorców na odlew 1 jest nie większe od 200 sztuk</a:t>
          </a:r>
        </a:p>
      </dgm:t>
    </dgm:pt>
    <dgm:pt modelId="{A838ED46-550D-4F4C-9709-F2F7C8480C39}" type="parTrans" cxnId="{F8BA080E-0CD2-4A10-BBE6-DD473E81E098}">
      <dgm:prSet/>
      <dgm:spPr/>
      <dgm:t>
        <a:bodyPr/>
        <a:lstStyle/>
        <a:p>
          <a:endParaRPr lang="pl-PL"/>
        </a:p>
      </dgm:t>
    </dgm:pt>
    <dgm:pt modelId="{07FEAF4B-4294-4C21-B216-CD5D82C400A4}" type="sibTrans" cxnId="{F8BA080E-0CD2-4A10-BBE6-DD473E81E098}">
      <dgm:prSet/>
      <dgm:spPr/>
      <dgm:t>
        <a:bodyPr/>
        <a:lstStyle/>
        <a:p>
          <a:endParaRPr lang="pl-PL"/>
        </a:p>
      </dgm:t>
    </dgm:pt>
    <dgm:pt modelId="{10D18848-7F6A-4996-B891-ECE9CF9D54D6}">
      <dgm:prSet/>
      <dgm:spPr/>
      <dgm:t>
        <a:bodyPr/>
        <a:lstStyle/>
        <a:p>
          <a:r>
            <a:rPr lang="pl-PL" dirty="0"/>
            <a:t>Odlewnia</a:t>
          </a:r>
          <a:r>
            <a:rPr lang="pl-PL" baseline="0" dirty="0"/>
            <a:t> potrzebuje 120 sztuk odlewu 2 jako rezerwę kooperanta</a:t>
          </a:r>
        </a:p>
      </dgm:t>
    </dgm:pt>
    <dgm:pt modelId="{268CE63D-895E-45FA-8055-E604EFA1B255}" type="parTrans" cxnId="{9489B686-7E1B-423F-A8F0-381E515DD924}">
      <dgm:prSet/>
      <dgm:spPr/>
      <dgm:t>
        <a:bodyPr/>
        <a:lstStyle/>
        <a:p>
          <a:endParaRPr lang="pl-PL"/>
        </a:p>
      </dgm:t>
    </dgm:pt>
    <dgm:pt modelId="{8F6860B5-5C33-4921-B725-720D57CBC098}" type="sibTrans" cxnId="{9489B686-7E1B-423F-A8F0-381E515DD924}">
      <dgm:prSet/>
      <dgm:spPr/>
      <dgm:t>
        <a:bodyPr/>
        <a:lstStyle/>
        <a:p>
          <a:endParaRPr lang="pl-PL"/>
        </a:p>
      </dgm:t>
    </dgm:pt>
    <dgm:pt modelId="{AB4BDDDF-1F89-4CDD-B88D-3D5CAE922AE5}">
      <dgm:prSet/>
      <dgm:spPr/>
      <dgm:t>
        <a:bodyPr/>
        <a:lstStyle/>
        <a:p>
          <a:r>
            <a:rPr lang="pl-PL" dirty="0"/>
            <a:t>Potrzebujemy 60 sztuk odlewu 3 na wywiązanie się z zaległego zamówienia</a:t>
          </a:r>
        </a:p>
      </dgm:t>
    </dgm:pt>
    <dgm:pt modelId="{20517BCC-C253-4AA7-B590-6DCBD0288266}" type="parTrans" cxnId="{79F4B8A5-7EC7-4C98-A639-241403C46762}">
      <dgm:prSet/>
      <dgm:spPr/>
      <dgm:t>
        <a:bodyPr/>
        <a:lstStyle/>
        <a:p>
          <a:endParaRPr lang="pl-PL"/>
        </a:p>
      </dgm:t>
    </dgm:pt>
    <dgm:pt modelId="{8CB10979-06CE-4D32-9C7B-2D5E46139E4E}" type="sibTrans" cxnId="{79F4B8A5-7EC7-4C98-A639-241403C46762}">
      <dgm:prSet/>
      <dgm:spPr/>
      <dgm:t>
        <a:bodyPr/>
        <a:lstStyle/>
        <a:p>
          <a:endParaRPr lang="pl-PL"/>
        </a:p>
      </dgm:t>
    </dgm:pt>
    <dgm:pt modelId="{8B564A66-1A23-4F0B-9570-C06125B24219}" type="pres">
      <dgm:prSet presAssocID="{25F337AB-6C9B-4137-8902-920268CCF667}" presName="Name0" presStyleCnt="0">
        <dgm:presLayoutVars>
          <dgm:chMax val="7"/>
          <dgm:chPref val="7"/>
          <dgm:dir/>
        </dgm:presLayoutVars>
      </dgm:prSet>
      <dgm:spPr/>
    </dgm:pt>
    <dgm:pt modelId="{7E44E2BF-4757-4AFD-9734-2482EAF29D83}" type="pres">
      <dgm:prSet presAssocID="{25F337AB-6C9B-4137-8902-920268CCF667}" presName="Name1" presStyleCnt="0"/>
      <dgm:spPr/>
    </dgm:pt>
    <dgm:pt modelId="{6BE35677-CF98-40BE-B2C7-BF60F37E2D84}" type="pres">
      <dgm:prSet presAssocID="{25F337AB-6C9B-4137-8902-920268CCF667}" presName="cycle" presStyleCnt="0"/>
      <dgm:spPr/>
    </dgm:pt>
    <dgm:pt modelId="{88868D87-AFDE-4C94-A081-C9E58E0AD7D6}" type="pres">
      <dgm:prSet presAssocID="{25F337AB-6C9B-4137-8902-920268CCF667}" presName="srcNode" presStyleLbl="node1" presStyleIdx="0" presStyleCnt="3"/>
      <dgm:spPr/>
    </dgm:pt>
    <dgm:pt modelId="{9D074A9D-E00F-46EA-BE94-E5DFAEC08104}" type="pres">
      <dgm:prSet presAssocID="{25F337AB-6C9B-4137-8902-920268CCF667}" presName="conn" presStyleLbl="parChTrans1D2" presStyleIdx="0" presStyleCnt="1"/>
      <dgm:spPr/>
    </dgm:pt>
    <dgm:pt modelId="{2B9B8490-E8D2-4786-A632-4766AD0B7617}" type="pres">
      <dgm:prSet presAssocID="{25F337AB-6C9B-4137-8902-920268CCF667}" presName="extraNode" presStyleLbl="node1" presStyleIdx="0" presStyleCnt="3"/>
      <dgm:spPr/>
    </dgm:pt>
    <dgm:pt modelId="{A160D997-C25B-4D3B-ABD4-966F808212E7}" type="pres">
      <dgm:prSet presAssocID="{25F337AB-6C9B-4137-8902-920268CCF667}" presName="dstNode" presStyleLbl="node1" presStyleIdx="0" presStyleCnt="3"/>
      <dgm:spPr/>
    </dgm:pt>
    <dgm:pt modelId="{B55CE89B-CDBA-47CE-8895-7BF5A1435A32}" type="pres">
      <dgm:prSet presAssocID="{ADB355E4-4202-453E-8838-DE0BBA1A36E5}" presName="text_1" presStyleLbl="node1" presStyleIdx="0" presStyleCnt="3">
        <dgm:presLayoutVars>
          <dgm:bulletEnabled val="1"/>
        </dgm:presLayoutVars>
      </dgm:prSet>
      <dgm:spPr/>
    </dgm:pt>
    <dgm:pt modelId="{20FDE54A-42DF-4E45-8823-09FADCA5A226}" type="pres">
      <dgm:prSet presAssocID="{ADB355E4-4202-453E-8838-DE0BBA1A36E5}" presName="accent_1" presStyleCnt="0"/>
      <dgm:spPr/>
    </dgm:pt>
    <dgm:pt modelId="{95350844-C853-4A49-870B-381A69B68575}" type="pres">
      <dgm:prSet presAssocID="{ADB355E4-4202-453E-8838-DE0BBA1A36E5}" presName="accentRepeatNode" presStyleLbl="solidFgAcc1" presStyleIdx="0" presStyleCnt="3" custLinFactNeighborX="-5145" custLinFactNeighborY="1749"/>
      <dgm:spPr/>
    </dgm:pt>
    <dgm:pt modelId="{EF319A84-2379-4854-87CD-5218BD8EDF86}" type="pres">
      <dgm:prSet presAssocID="{10D18848-7F6A-4996-B891-ECE9CF9D54D6}" presName="text_2" presStyleLbl="node1" presStyleIdx="1" presStyleCnt="3">
        <dgm:presLayoutVars>
          <dgm:bulletEnabled val="1"/>
        </dgm:presLayoutVars>
      </dgm:prSet>
      <dgm:spPr/>
    </dgm:pt>
    <dgm:pt modelId="{08964582-FE50-4548-8E5B-48F11ACF8855}" type="pres">
      <dgm:prSet presAssocID="{10D18848-7F6A-4996-B891-ECE9CF9D54D6}" presName="accent_2" presStyleCnt="0"/>
      <dgm:spPr/>
    </dgm:pt>
    <dgm:pt modelId="{1DA5E669-EA8E-4EAC-AE94-D8A2D74E7BBF}" type="pres">
      <dgm:prSet presAssocID="{10D18848-7F6A-4996-B891-ECE9CF9D54D6}" presName="accentRepeatNode" presStyleLbl="solidFgAcc1" presStyleIdx="1" presStyleCnt="3"/>
      <dgm:spPr/>
    </dgm:pt>
    <dgm:pt modelId="{A343FF4A-7F8E-469D-8FB1-50E460F490E1}" type="pres">
      <dgm:prSet presAssocID="{AB4BDDDF-1F89-4CDD-B88D-3D5CAE922AE5}" presName="text_3" presStyleLbl="node1" presStyleIdx="2" presStyleCnt="3">
        <dgm:presLayoutVars>
          <dgm:bulletEnabled val="1"/>
        </dgm:presLayoutVars>
      </dgm:prSet>
      <dgm:spPr/>
    </dgm:pt>
    <dgm:pt modelId="{7AEEB163-6330-409D-A6D2-BC2A7818CC07}" type="pres">
      <dgm:prSet presAssocID="{AB4BDDDF-1F89-4CDD-B88D-3D5CAE922AE5}" presName="accent_3" presStyleCnt="0"/>
      <dgm:spPr/>
    </dgm:pt>
    <dgm:pt modelId="{3F61B7DE-E37F-464F-86F8-95E756C14BBD}" type="pres">
      <dgm:prSet presAssocID="{AB4BDDDF-1F89-4CDD-B88D-3D5CAE922AE5}" presName="accentRepeatNode" presStyleLbl="solidFgAcc1" presStyleIdx="2" presStyleCnt="3"/>
      <dgm:spPr/>
    </dgm:pt>
  </dgm:ptLst>
  <dgm:cxnLst>
    <dgm:cxn modelId="{F8BA080E-0CD2-4A10-BBE6-DD473E81E098}" srcId="{25F337AB-6C9B-4137-8902-920268CCF667}" destId="{ADB355E4-4202-453E-8838-DE0BBA1A36E5}" srcOrd="0" destOrd="0" parTransId="{A838ED46-550D-4F4C-9709-F2F7C8480C39}" sibTransId="{07FEAF4B-4294-4C21-B216-CD5D82C400A4}"/>
    <dgm:cxn modelId="{32B83F13-81B8-4580-A3E1-95DD957CF690}" type="presOf" srcId="{25F337AB-6C9B-4137-8902-920268CCF667}" destId="{8B564A66-1A23-4F0B-9570-C06125B24219}" srcOrd="0" destOrd="0" presId="urn:microsoft.com/office/officeart/2008/layout/VerticalCurvedList"/>
    <dgm:cxn modelId="{9489B686-7E1B-423F-A8F0-381E515DD924}" srcId="{25F337AB-6C9B-4137-8902-920268CCF667}" destId="{10D18848-7F6A-4996-B891-ECE9CF9D54D6}" srcOrd="1" destOrd="0" parTransId="{268CE63D-895E-45FA-8055-E604EFA1B255}" sibTransId="{8F6860B5-5C33-4921-B725-720D57CBC098}"/>
    <dgm:cxn modelId="{B15B9088-E0D8-476F-9F8C-82B566FE8F86}" type="presOf" srcId="{10D18848-7F6A-4996-B891-ECE9CF9D54D6}" destId="{EF319A84-2379-4854-87CD-5218BD8EDF86}" srcOrd="0" destOrd="0" presId="urn:microsoft.com/office/officeart/2008/layout/VerticalCurvedList"/>
    <dgm:cxn modelId="{79F4B8A5-7EC7-4C98-A639-241403C46762}" srcId="{25F337AB-6C9B-4137-8902-920268CCF667}" destId="{AB4BDDDF-1F89-4CDD-B88D-3D5CAE922AE5}" srcOrd="2" destOrd="0" parTransId="{20517BCC-C253-4AA7-B590-6DCBD0288266}" sibTransId="{8CB10979-06CE-4D32-9C7B-2D5E46139E4E}"/>
    <dgm:cxn modelId="{465E83D9-42C4-4E06-A64C-8E1CA5B26DDC}" type="presOf" srcId="{07FEAF4B-4294-4C21-B216-CD5D82C400A4}" destId="{9D074A9D-E00F-46EA-BE94-E5DFAEC08104}" srcOrd="0" destOrd="0" presId="urn:microsoft.com/office/officeart/2008/layout/VerticalCurvedList"/>
    <dgm:cxn modelId="{20ECD7E0-46D8-4F3B-83FC-CD74BA89AEE7}" type="presOf" srcId="{ADB355E4-4202-453E-8838-DE0BBA1A36E5}" destId="{B55CE89B-CDBA-47CE-8895-7BF5A1435A32}" srcOrd="0" destOrd="0" presId="urn:microsoft.com/office/officeart/2008/layout/VerticalCurvedList"/>
    <dgm:cxn modelId="{A37EBDF3-AE6B-408A-8404-6FD103C089BA}" type="presOf" srcId="{AB4BDDDF-1F89-4CDD-B88D-3D5CAE922AE5}" destId="{A343FF4A-7F8E-469D-8FB1-50E460F490E1}" srcOrd="0" destOrd="0" presId="urn:microsoft.com/office/officeart/2008/layout/VerticalCurvedList"/>
    <dgm:cxn modelId="{94487838-9E06-4C76-9FB4-4970679B2C40}" type="presParOf" srcId="{8B564A66-1A23-4F0B-9570-C06125B24219}" destId="{7E44E2BF-4757-4AFD-9734-2482EAF29D83}" srcOrd="0" destOrd="0" presId="urn:microsoft.com/office/officeart/2008/layout/VerticalCurvedList"/>
    <dgm:cxn modelId="{1A1D72C3-B202-4E26-8FB4-95C4C67EC3FA}" type="presParOf" srcId="{7E44E2BF-4757-4AFD-9734-2482EAF29D83}" destId="{6BE35677-CF98-40BE-B2C7-BF60F37E2D84}" srcOrd="0" destOrd="0" presId="urn:microsoft.com/office/officeart/2008/layout/VerticalCurvedList"/>
    <dgm:cxn modelId="{5C9A09BE-C47E-4232-9416-2D9E2F35D62D}" type="presParOf" srcId="{6BE35677-CF98-40BE-B2C7-BF60F37E2D84}" destId="{88868D87-AFDE-4C94-A081-C9E58E0AD7D6}" srcOrd="0" destOrd="0" presId="urn:microsoft.com/office/officeart/2008/layout/VerticalCurvedList"/>
    <dgm:cxn modelId="{A57E25F9-6DA3-4782-B479-F5A4CA703835}" type="presParOf" srcId="{6BE35677-CF98-40BE-B2C7-BF60F37E2D84}" destId="{9D074A9D-E00F-46EA-BE94-E5DFAEC08104}" srcOrd="1" destOrd="0" presId="urn:microsoft.com/office/officeart/2008/layout/VerticalCurvedList"/>
    <dgm:cxn modelId="{40B4328A-85AB-46CC-A19C-0F86EEEC2580}" type="presParOf" srcId="{6BE35677-CF98-40BE-B2C7-BF60F37E2D84}" destId="{2B9B8490-E8D2-4786-A632-4766AD0B7617}" srcOrd="2" destOrd="0" presId="urn:microsoft.com/office/officeart/2008/layout/VerticalCurvedList"/>
    <dgm:cxn modelId="{44952791-6FE1-4A63-AB71-7D4F8B60A1AB}" type="presParOf" srcId="{6BE35677-CF98-40BE-B2C7-BF60F37E2D84}" destId="{A160D997-C25B-4D3B-ABD4-966F808212E7}" srcOrd="3" destOrd="0" presId="urn:microsoft.com/office/officeart/2008/layout/VerticalCurvedList"/>
    <dgm:cxn modelId="{277D4D43-A6EA-46FB-A91B-22386E76BBED}" type="presParOf" srcId="{7E44E2BF-4757-4AFD-9734-2482EAF29D83}" destId="{B55CE89B-CDBA-47CE-8895-7BF5A1435A32}" srcOrd="1" destOrd="0" presId="urn:microsoft.com/office/officeart/2008/layout/VerticalCurvedList"/>
    <dgm:cxn modelId="{EA24C175-7F37-43CB-B42B-B25DF0F755CF}" type="presParOf" srcId="{7E44E2BF-4757-4AFD-9734-2482EAF29D83}" destId="{20FDE54A-42DF-4E45-8823-09FADCA5A226}" srcOrd="2" destOrd="0" presId="urn:microsoft.com/office/officeart/2008/layout/VerticalCurvedList"/>
    <dgm:cxn modelId="{840EE376-76D1-4A8C-BF87-FCC042A57A20}" type="presParOf" srcId="{20FDE54A-42DF-4E45-8823-09FADCA5A226}" destId="{95350844-C853-4A49-870B-381A69B68575}" srcOrd="0" destOrd="0" presId="urn:microsoft.com/office/officeart/2008/layout/VerticalCurvedList"/>
    <dgm:cxn modelId="{CA3452E2-0860-445A-B1D8-EE7A5814A8D7}" type="presParOf" srcId="{7E44E2BF-4757-4AFD-9734-2482EAF29D83}" destId="{EF319A84-2379-4854-87CD-5218BD8EDF86}" srcOrd="3" destOrd="0" presId="urn:microsoft.com/office/officeart/2008/layout/VerticalCurvedList"/>
    <dgm:cxn modelId="{59E9A258-8E17-46E7-8200-CF6618EAA599}" type="presParOf" srcId="{7E44E2BF-4757-4AFD-9734-2482EAF29D83}" destId="{08964582-FE50-4548-8E5B-48F11ACF8855}" srcOrd="4" destOrd="0" presId="urn:microsoft.com/office/officeart/2008/layout/VerticalCurvedList"/>
    <dgm:cxn modelId="{E63082CE-9F12-4455-9D38-4B57511F3363}" type="presParOf" srcId="{08964582-FE50-4548-8E5B-48F11ACF8855}" destId="{1DA5E669-EA8E-4EAC-AE94-D8A2D74E7BBF}" srcOrd="0" destOrd="0" presId="urn:microsoft.com/office/officeart/2008/layout/VerticalCurvedList"/>
    <dgm:cxn modelId="{A8CCB4DC-509A-451E-AA22-8AB62B4886E3}" type="presParOf" srcId="{7E44E2BF-4757-4AFD-9734-2482EAF29D83}" destId="{A343FF4A-7F8E-469D-8FB1-50E460F490E1}" srcOrd="5" destOrd="0" presId="urn:microsoft.com/office/officeart/2008/layout/VerticalCurvedList"/>
    <dgm:cxn modelId="{A92BDC6B-53A9-44B6-AF42-1531CAC9FDBF}" type="presParOf" srcId="{7E44E2BF-4757-4AFD-9734-2482EAF29D83}" destId="{7AEEB163-6330-409D-A6D2-BC2A7818CC07}" srcOrd="6" destOrd="0" presId="urn:microsoft.com/office/officeart/2008/layout/VerticalCurvedList"/>
    <dgm:cxn modelId="{D1592ECC-7981-4F1C-83D1-23FC2F8F22DA}" type="presParOf" srcId="{7AEEB163-6330-409D-A6D2-BC2A7818CC07}" destId="{3F61B7DE-E37F-464F-86F8-95E756C14BB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832C1E-4611-4422-BA89-FC0BE8957FF2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8A88553F-D8F7-4A8E-80B5-61AC97690A21}">
      <dgm:prSet custT="1"/>
      <dgm:spPr/>
      <dgm:t>
        <a:bodyPr/>
        <a:lstStyle/>
        <a:p>
          <a:r>
            <a:rPr lang="pl-PL" sz="1700" b="1" i="0" dirty="0"/>
            <a:t>Maksymalizacja zysków</a:t>
          </a:r>
          <a:endParaRPr lang="pl-PL" sz="1700" b="1" dirty="0"/>
        </a:p>
      </dgm:t>
    </dgm:pt>
    <dgm:pt modelId="{5BF5436C-434E-4D06-89F3-9A9287896BF2}" type="parTrans" cxnId="{A3E69767-01C4-425B-B4F3-9BA34C003DAB}">
      <dgm:prSet/>
      <dgm:spPr/>
      <dgm:t>
        <a:bodyPr/>
        <a:lstStyle/>
        <a:p>
          <a:endParaRPr lang="pl-PL"/>
        </a:p>
      </dgm:t>
    </dgm:pt>
    <dgm:pt modelId="{CF049F32-23D1-4D1A-A240-F7A638FB9DB8}" type="sibTrans" cxnId="{A3E69767-01C4-425B-B4F3-9BA34C003DAB}">
      <dgm:prSet/>
      <dgm:spPr/>
      <dgm:t>
        <a:bodyPr/>
        <a:lstStyle/>
        <a:p>
          <a:endParaRPr lang="pl-PL"/>
        </a:p>
      </dgm:t>
    </dgm:pt>
    <dgm:pt modelId="{AE44E599-D3AC-4469-B230-650C7F13C872}">
      <dgm:prSet/>
      <dgm:spPr/>
      <dgm:t>
        <a:bodyPr/>
        <a:lstStyle/>
        <a:p>
          <a:endParaRPr lang="pl-PL" dirty="0"/>
        </a:p>
      </dgm:t>
    </dgm:pt>
    <dgm:pt modelId="{EE8F965D-2393-4A1C-BB0D-4301BFA795F0}" type="sibTrans" cxnId="{E42D8EF4-65EA-4848-A003-2FF8E3ED2AB5}">
      <dgm:prSet/>
      <dgm:spPr/>
      <dgm:t>
        <a:bodyPr/>
        <a:lstStyle/>
        <a:p>
          <a:endParaRPr lang="pl-PL"/>
        </a:p>
      </dgm:t>
    </dgm:pt>
    <dgm:pt modelId="{EDA46870-C0CE-4DE2-A549-97335AD8D378}" type="parTrans" cxnId="{E42D8EF4-65EA-4848-A003-2FF8E3ED2AB5}">
      <dgm:prSet/>
      <dgm:spPr/>
      <dgm:t>
        <a:bodyPr/>
        <a:lstStyle/>
        <a:p>
          <a:endParaRPr lang="pl-PL"/>
        </a:p>
      </dgm:t>
    </dgm:pt>
    <dgm:pt modelId="{24DB0EBD-DC5A-4D32-9AD1-7EA1655B9765}" type="pres">
      <dgm:prSet presAssocID="{90832C1E-4611-4422-BA89-FC0BE8957FF2}" presName="composite" presStyleCnt="0">
        <dgm:presLayoutVars>
          <dgm:chMax val="5"/>
          <dgm:dir/>
          <dgm:resizeHandles val="exact"/>
        </dgm:presLayoutVars>
      </dgm:prSet>
      <dgm:spPr/>
    </dgm:pt>
    <dgm:pt modelId="{8F545DA6-09D9-4CC4-B61D-BB898D530AE7}" type="pres">
      <dgm:prSet presAssocID="{8A88553F-D8F7-4A8E-80B5-61AC97690A21}" presName="circle1" presStyleLbl="lnNode1" presStyleIdx="0" presStyleCnt="2"/>
      <dgm:spPr/>
    </dgm:pt>
    <dgm:pt modelId="{F79BF640-A833-4069-90B3-B695AF884683}" type="pres">
      <dgm:prSet presAssocID="{8A88553F-D8F7-4A8E-80B5-61AC97690A21}" presName="text1" presStyleLbl="revTx" presStyleIdx="0" presStyleCnt="2" custScaleX="162519" custLinFactNeighborX="36409" custLinFactNeighborY="5759">
        <dgm:presLayoutVars>
          <dgm:bulletEnabled val="1"/>
        </dgm:presLayoutVars>
      </dgm:prSet>
      <dgm:spPr/>
    </dgm:pt>
    <dgm:pt modelId="{4FBF8393-D3DF-4AFA-AD43-35F9AADB141D}" type="pres">
      <dgm:prSet presAssocID="{8A88553F-D8F7-4A8E-80B5-61AC97690A21}" presName="line1" presStyleLbl="callout" presStyleIdx="0" presStyleCnt="4"/>
      <dgm:spPr/>
    </dgm:pt>
    <dgm:pt modelId="{5CB1C1DC-6AF1-44D4-9F5D-C0B0376BF345}" type="pres">
      <dgm:prSet presAssocID="{8A88553F-D8F7-4A8E-80B5-61AC97690A21}" presName="d1" presStyleLbl="callout" presStyleIdx="1" presStyleCnt="4"/>
      <dgm:spPr/>
    </dgm:pt>
    <dgm:pt modelId="{F189AB3F-7A50-4593-BF0B-C11DBB302AC9}" type="pres">
      <dgm:prSet presAssocID="{AE44E599-D3AC-4469-B230-650C7F13C872}" presName="circle2" presStyleLbl="lnNode1" presStyleIdx="1" presStyleCnt="2" custLinFactNeighborX="-431" custLinFactNeighborY="-874"/>
      <dgm:spPr/>
    </dgm:pt>
    <dgm:pt modelId="{7581C9B0-F731-4A46-B5F8-0D3F448A7C3C}" type="pres">
      <dgm:prSet presAssocID="{AE44E599-D3AC-4469-B230-650C7F13C872}" presName="text2" presStyleLbl="revTx" presStyleIdx="1" presStyleCnt="2">
        <dgm:presLayoutVars>
          <dgm:bulletEnabled val="1"/>
        </dgm:presLayoutVars>
      </dgm:prSet>
      <dgm:spPr/>
    </dgm:pt>
    <dgm:pt modelId="{6AEAA9ED-31FA-481A-924C-DF8E9DCC9040}" type="pres">
      <dgm:prSet presAssocID="{AE44E599-D3AC-4469-B230-650C7F13C872}" presName="line2" presStyleLbl="callout" presStyleIdx="2" presStyleCnt="4" custFlipHor="1" custSzY="1056516" custScaleX="231315" custLinFactX="-100000" custLinFactY="-300000" custLinFactNeighborX="-188451" custLinFactNeighborY="-351114"/>
      <dgm:spPr/>
    </dgm:pt>
    <dgm:pt modelId="{4EE0A49F-5A56-471B-A1B9-F1CE1D1C1A27}" type="pres">
      <dgm:prSet presAssocID="{AE44E599-D3AC-4469-B230-650C7F13C872}" presName="d2" presStyleLbl="callout" presStyleIdx="3" presStyleCnt="4" custFlipVert="1" custFlipHor="1" custScaleX="147594" custScaleY="117376" custLinFactNeighborX="-44140" custLinFactNeighborY="-70156"/>
      <dgm:spPr/>
    </dgm:pt>
  </dgm:ptLst>
  <dgm:cxnLst>
    <dgm:cxn modelId="{811C0914-FD6E-4701-A106-CDE02F77C497}" type="presOf" srcId="{8A88553F-D8F7-4A8E-80B5-61AC97690A21}" destId="{F79BF640-A833-4069-90B3-B695AF884683}" srcOrd="0" destOrd="0" presId="urn:microsoft.com/office/officeart/2005/8/layout/target1"/>
    <dgm:cxn modelId="{A3E69767-01C4-425B-B4F3-9BA34C003DAB}" srcId="{90832C1E-4611-4422-BA89-FC0BE8957FF2}" destId="{8A88553F-D8F7-4A8E-80B5-61AC97690A21}" srcOrd="0" destOrd="0" parTransId="{5BF5436C-434E-4D06-89F3-9A9287896BF2}" sibTransId="{CF049F32-23D1-4D1A-A240-F7A638FB9DB8}"/>
    <dgm:cxn modelId="{E5B1A1CA-24F3-465D-A023-F1DEA4830CB4}" type="presOf" srcId="{AE44E599-D3AC-4469-B230-650C7F13C872}" destId="{7581C9B0-F731-4A46-B5F8-0D3F448A7C3C}" srcOrd="0" destOrd="0" presId="urn:microsoft.com/office/officeart/2005/8/layout/target1"/>
    <dgm:cxn modelId="{4428E1DC-6F4E-484C-9928-EB98A1443EBB}" type="presOf" srcId="{90832C1E-4611-4422-BA89-FC0BE8957FF2}" destId="{24DB0EBD-DC5A-4D32-9AD1-7EA1655B9765}" srcOrd="0" destOrd="0" presId="urn:microsoft.com/office/officeart/2005/8/layout/target1"/>
    <dgm:cxn modelId="{E42D8EF4-65EA-4848-A003-2FF8E3ED2AB5}" srcId="{90832C1E-4611-4422-BA89-FC0BE8957FF2}" destId="{AE44E599-D3AC-4469-B230-650C7F13C872}" srcOrd="1" destOrd="0" parTransId="{EDA46870-C0CE-4DE2-A549-97335AD8D378}" sibTransId="{EE8F965D-2393-4A1C-BB0D-4301BFA795F0}"/>
    <dgm:cxn modelId="{63160751-D337-4CD1-8E4E-0D8D73DC7840}" type="presParOf" srcId="{24DB0EBD-DC5A-4D32-9AD1-7EA1655B9765}" destId="{8F545DA6-09D9-4CC4-B61D-BB898D530AE7}" srcOrd="0" destOrd="0" presId="urn:microsoft.com/office/officeart/2005/8/layout/target1"/>
    <dgm:cxn modelId="{746DD5AC-3CD5-4EC9-B925-EF2562E37858}" type="presParOf" srcId="{24DB0EBD-DC5A-4D32-9AD1-7EA1655B9765}" destId="{F79BF640-A833-4069-90B3-B695AF884683}" srcOrd="1" destOrd="0" presId="urn:microsoft.com/office/officeart/2005/8/layout/target1"/>
    <dgm:cxn modelId="{864DAB48-A537-4D99-8239-96A1A7E8C5C4}" type="presParOf" srcId="{24DB0EBD-DC5A-4D32-9AD1-7EA1655B9765}" destId="{4FBF8393-D3DF-4AFA-AD43-35F9AADB141D}" srcOrd="2" destOrd="0" presId="urn:microsoft.com/office/officeart/2005/8/layout/target1"/>
    <dgm:cxn modelId="{DE8DEB19-B114-4187-86EC-2AE9CDF9C153}" type="presParOf" srcId="{24DB0EBD-DC5A-4D32-9AD1-7EA1655B9765}" destId="{5CB1C1DC-6AF1-44D4-9F5D-C0B0376BF345}" srcOrd="3" destOrd="0" presId="urn:microsoft.com/office/officeart/2005/8/layout/target1"/>
    <dgm:cxn modelId="{4EC41AC3-2CFD-41BB-9939-5E1AD7D7CCC6}" type="presParOf" srcId="{24DB0EBD-DC5A-4D32-9AD1-7EA1655B9765}" destId="{F189AB3F-7A50-4593-BF0B-C11DBB302AC9}" srcOrd="4" destOrd="0" presId="urn:microsoft.com/office/officeart/2005/8/layout/target1"/>
    <dgm:cxn modelId="{4D0F53C6-5C94-4FA2-9550-64F721DC75B6}" type="presParOf" srcId="{24DB0EBD-DC5A-4D32-9AD1-7EA1655B9765}" destId="{7581C9B0-F731-4A46-B5F8-0D3F448A7C3C}" srcOrd="5" destOrd="0" presId="urn:microsoft.com/office/officeart/2005/8/layout/target1"/>
    <dgm:cxn modelId="{534FAE7A-4F41-4304-B09D-CCB4F7268DE8}" type="presParOf" srcId="{24DB0EBD-DC5A-4D32-9AD1-7EA1655B9765}" destId="{6AEAA9ED-31FA-481A-924C-DF8E9DCC9040}" srcOrd="6" destOrd="0" presId="urn:microsoft.com/office/officeart/2005/8/layout/target1"/>
    <dgm:cxn modelId="{7E8CB4AF-D2D3-4CF9-ABB7-60F925399CAD}" type="presParOf" srcId="{24DB0EBD-DC5A-4D32-9AD1-7EA1655B9765}" destId="{4EE0A49F-5A56-471B-A1B9-F1CE1D1C1A27}" srcOrd="7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6C37E0-EE45-490F-A6EE-CB4AFA6453BF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9110DB0-CD3B-46D0-996A-04FD79837775}">
      <dgm:prSet custT="1"/>
      <dgm:spPr/>
      <dgm:t>
        <a:bodyPr/>
        <a:lstStyle/>
        <a:p>
          <a:r>
            <a:rPr lang="pl-PL" sz="1400" b="0" i="0" dirty="0"/>
            <a:t>X1= planowana wielkość produkcji Odlewu 1</a:t>
          </a:r>
          <a:endParaRPr lang="pl-PL" sz="1400" dirty="0"/>
        </a:p>
      </dgm:t>
    </dgm:pt>
    <dgm:pt modelId="{EFBD00C2-089C-4AF4-9AB5-FB746B21DBAD}" type="parTrans" cxnId="{835AEEAC-9EBC-4AF5-BAF8-776DE3BB7EE2}">
      <dgm:prSet/>
      <dgm:spPr/>
      <dgm:t>
        <a:bodyPr/>
        <a:lstStyle/>
        <a:p>
          <a:endParaRPr lang="pl-PL"/>
        </a:p>
      </dgm:t>
    </dgm:pt>
    <dgm:pt modelId="{1A318010-960D-4C43-817F-1D9F7B255096}" type="sibTrans" cxnId="{835AEEAC-9EBC-4AF5-BAF8-776DE3BB7EE2}">
      <dgm:prSet/>
      <dgm:spPr/>
      <dgm:t>
        <a:bodyPr/>
        <a:lstStyle/>
        <a:p>
          <a:endParaRPr lang="pl-PL"/>
        </a:p>
      </dgm:t>
    </dgm:pt>
    <dgm:pt modelId="{B141415F-BFC1-43EF-B271-AC1CF6436587}">
      <dgm:prSet custT="1"/>
      <dgm:spPr/>
      <dgm:t>
        <a:bodyPr/>
        <a:lstStyle/>
        <a:p>
          <a:r>
            <a:rPr lang="pl-PL" sz="1400" b="0" i="0" dirty="0"/>
            <a:t>X2= planowana wielkość produkcji Odlewu 2</a:t>
          </a:r>
          <a:endParaRPr lang="pl-PL" sz="1400" dirty="0"/>
        </a:p>
      </dgm:t>
    </dgm:pt>
    <dgm:pt modelId="{1C165363-92BE-4682-AEFF-AAB8CD12CEFE}" type="parTrans" cxnId="{FC22823F-46CE-4EAD-8497-C061D07DEEF0}">
      <dgm:prSet/>
      <dgm:spPr/>
      <dgm:t>
        <a:bodyPr/>
        <a:lstStyle/>
        <a:p>
          <a:endParaRPr lang="pl-PL"/>
        </a:p>
      </dgm:t>
    </dgm:pt>
    <dgm:pt modelId="{58044AA1-2B89-42D6-8059-FBDA69A36892}" type="sibTrans" cxnId="{FC22823F-46CE-4EAD-8497-C061D07DEEF0}">
      <dgm:prSet/>
      <dgm:spPr/>
      <dgm:t>
        <a:bodyPr/>
        <a:lstStyle/>
        <a:p>
          <a:endParaRPr lang="pl-PL"/>
        </a:p>
      </dgm:t>
    </dgm:pt>
    <dgm:pt modelId="{3859461C-644F-43D5-9256-1B9A0EE0672C}">
      <dgm:prSet/>
      <dgm:spPr/>
      <dgm:t>
        <a:bodyPr/>
        <a:lstStyle/>
        <a:p>
          <a:r>
            <a:rPr lang="pl-PL" b="0" i="0" dirty="0"/>
            <a:t>X3= planowana wielkość produkcji Odlewu 3</a:t>
          </a:r>
          <a:endParaRPr lang="pl-PL" dirty="0"/>
        </a:p>
      </dgm:t>
    </dgm:pt>
    <dgm:pt modelId="{59D73722-4634-4872-AFB8-33406B16DCFC}" type="parTrans" cxnId="{447E91E7-F10A-445C-9211-DF1C49305959}">
      <dgm:prSet/>
      <dgm:spPr/>
      <dgm:t>
        <a:bodyPr/>
        <a:lstStyle/>
        <a:p>
          <a:endParaRPr lang="pl-PL"/>
        </a:p>
      </dgm:t>
    </dgm:pt>
    <dgm:pt modelId="{DB4A70A4-C738-4332-98A4-BC0C77B4385E}" type="sibTrans" cxnId="{447E91E7-F10A-445C-9211-DF1C49305959}">
      <dgm:prSet/>
      <dgm:spPr/>
      <dgm:t>
        <a:bodyPr/>
        <a:lstStyle/>
        <a:p>
          <a:endParaRPr lang="pl-PL"/>
        </a:p>
      </dgm:t>
    </dgm:pt>
    <dgm:pt modelId="{7EC9B700-E393-438D-83BF-616D3F250D1A}" type="pres">
      <dgm:prSet presAssocID="{166C37E0-EE45-490F-A6EE-CB4AFA6453B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8342144-69B8-4646-B90F-6EF07D98ACF3}" type="pres">
      <dgm:prSet presAssocID="{49110DB0-CD3B-46D0-996A-04FD79837775}" presName="gear1" presStyleLbl="node1" presStyleIdx="0" presStyleCnt="3">
        <dgm:presLayoutVars>
          <dgm:chMax val="1"/>
          <dgm:bulletEnabled val="1"/>
        </dgm:presLayoutVars>
      </dgm:prSet>
      <dgm:spPr/>
    </dgm:pt>
    <dgm:pt modelId="{BD8847D6-BD5E-43AF-B96D-3B977E85AF59}" type="pres">
      <dgm:prSet presAssocID="{49110DB0-CD3B-46D0-996A-04FD79837775}" presName="gear1srcNode" presStyleLbl="node1" presStyleIdx="0" presStyleCnt="3"/>
      <dgm:spPr/>
    </dgm:pt>
    <dgm:pt modelId="{D6B65179-5FB7-4D77-8E4C-B9EB55CC91E4}" type="pres">
      <dgm:prSet presAssocID="{49110DB0-CD3B-46D0-996A-04FD79837775}" presName="gear1dstNode" presStyleLbl="node1" presStyleIdx="0" presStyleCnt="3"/>
      <dgm:spPr/>
    </dgm:pt>
    <dgm:pt modelId="{21AA448B-4DC7-4E98-9DD9-983DA7FEFD8D}" type="pres">
      <dgm:prSet presAssocID="{B141415F-BFC1-43EF-B271-AC1CF6436587}" presName="gear2" presStyleLbl="node1" presStyleIdx="1" presStyleCnt="3">
        <dgm:presLayoutVars>
          <dgm:chMax val="1"/>
          <dgm:bulletEnabled val="1"/>
        </dgm:presLayoutVars>
      </dgm:prSet>
      <dgm:spPr/>
    </dgm:pt>
    <dgm:pt modelId="{33DACB21-9947-4952-A11E-7D7938C8C9B1}" type="pres">
      <dgm:prSet presAssocID="{B141415F-BFC1-43EF-B271-AC1CF6436587}" presName="gear2srcNode" presStyleLbl="node1" presStyleIdx="1" presStyleCnt="3"/>
      <dgm:spPr/>
    </dgm:pt>
    <dgm:pt modelId="{E0E9C098-9716-4AA9-B1CC-9F104FD600C6}" type="pres">
      <dgm:prSet presAssocID="{B141415F-BFC1-43EF-B271-AC1CF6436587}" presName="gear2dstNode" presStyleLbl="node1" presStyleIdx="1" presStyleCnt="3"/>
      <dgm:spPr/>
    </dgm:pt>
    <dgm:pt modelId="{24259A17-8663-400F-8EA5-CEFFCAA6C937}" type="pres">
      <dgm:prSet presAssocID="{3859461C-644F-43D5-9256-1B9A0EE0672C}" presName="gear3" presStyleLbl="node1" presStyleIdx="2" presStyleCnt="3" custLinFactNeighborX="-2040" custLinFactNeighborY="-794"/>
      <dgm:spPr/>
    </dgm:pt>
    <dgm:pt modelId="{AF03DCE8-8D74-4B4C-87DF-8DE48EF4CA1E}" type="pres">
      <dgm:prSet presAssocID="{3859461C-644F-43D5-9256-1B9A0EE0672C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9E06BAC-1811-42A8-A906-76486CFDF8CE}" type="pres">
      <dgm:prSet presAssocID="{3859461C-644F-43D5-9256-1B9A0EE0672C}" presName="gear3srcNode" presStyleLbl="node1" presStyleIdx="2" presStyleCnt="3"/>
      <dgm:spPr/>
    </dgm:pt>
    <dgm:pt modelId="{2B607074-CE04-4142-AE09-0B9D15516759}" type="pres">
      <dgm:prSet presAssocID="{3859461C-644F-43D5-9256-1B9A0EE0672C}" presName="gear3dstNode" presStyleLbl="node1" presStyleIdx="2" presStyleCnt="3"/>
      <dgm:spPr/>
    </dgm:pt>
    <dgm:pt modelId="{45C939EA-FD5B-43A1-A4F1-6C8FCD93B2F8}" type="pres">
      <dgm:prSet presAssocID="{1A318010-960D-4C43-817F-1D9F7B255096}" presName="connector1" presStyleLbl="sibTrans2D1" presStyleIdx="0" presStyleCnt="3"/>
      <dgm:spPr/>
    </dgm:pt>
    <dgm:pt modelId="{F164E3F5-9D2B-4775-B8CC-9FED83A935D0}" type="pres">
      <dgm:prSet presAssocID="{58044AA1-2B89-42D6-8059-FBDA69A36892}" presName="connector2" presStyleLbl="sibTrans2D1" presStyleIdx="1" presStyleCnt="3"/>
      <dgm:spPr/>
    </dgm:pt>
    <dgm:pt modelId="{09498DB2-A91A-4D47-A40C-A35B0197C5B7}" type="pres">
      <dgm:prSet presAssocID="{DB4A70A4-C738-4332-98A4-BC0C77B4385E}" presName="connector3" presStyleLbl="sibTrans2D1" presStyleIdx="2" presStyleCnt="3"/>
      <dgm:spPr/>
    </dgm:pt>
  </dgm:ptLst>
  <dgm:cxnLst>
    <dgm:cxn modelId="{BC5A2004-E186-4A3B-8B7F-519EC486BEBA}" type="presOf" srcId="{166C37E0-EE45-490F-A6EE-CB4AFA6453BF}" destId="{7EC9B700-E393-438D-83BF-616D3F250D1A}" srcOrd="0" destOrd="0" presId="urn:microsoft.com/office/officeart/2005/8/layout/gear1"/>
    <dgm:cxn modelId="{D3F0050E-2D14-4750-9CEE-AE88644A4BC4}" type="presOf" srcId="{3859461C-644F-43D5-9256-1B9A0EE0672C}" destId="{24259A17-8663-400F-8EA5-CEFFCAA6C937}" srcOrd="0" destOrd="0" presId="urn:microsoft.com/office/officeart/2005/8/layout/gear1"/>
    <dgm:cxn modelId="{787D0B3A-D719-410F-A207-49BFBE3C397D}" type="presOf" srcId="{49110DB0-CD3B-46D0-996A-04FD79837775}" destId="{78342144-69B8-4646-B90F-6EF07D98ACF3}" srcOrd="0" destOrd="0" presId="urn:microsoft.com/office/officeart/2005/8/layout/gear1"/>
    <dgm:cxn modelId="{7307AD3C-F26A-4C09-9D19-EB63D13390FD}" type="presOf" srcId="{3859461C-644F-43D5-9256-1B9A0EE0672C}" destId="{99E06BAC-1811-42A8-A906-76486CFDF8CE}" srcOrd="2" destOrd="0" presId="urn:microsoft.com/office/officeart/2005/8/layout/gear1"/>
    <dgm:cxn modelId="{FC22823F-46CE-4EAD-8497-C061D07DEEF0}" srcId="{166C37E0-EE45-490F-A6EE-CB4AFA6453BF}" destId="{B141415F-BFC1-43EF-B271-AC1CF6436587}" srcOrd="1" destOrd="0" parTransId="{1C165363-92BE-4682-AEFF-AAB8CD12CEFE}" sibTransId="{58044AA1-2B89-42D6-8059-FBDA69A36892}"/>
    <dgm:cxn modelId="{FF6A2049-403F-4C75-8859-F68F87C33CED}" type="presOf" srcId="{B141415F-BFC1-43EF-B271-AC1CF6436587}" destId="{E0E9C098-9716-4AA9-B1CC-9F104FD600C6}" srcOrd="2" destOrd="0" presId="urn:microsoft.com/office/officeart/2005/8/layout/gear1"/>
    <dgm:cxn modelId="{AAF1226C-45D6-47F5-8A1E-5D57897A3A6E}" type="presOf" srcId="{58044AA1-2B89-42D6-8059-FBDA69A36892}" destId="{F164E3F5-9D2B-4775-B8CC-9FED83A935D0}" srcOrd="0" destOrd="0" presId="urn:microsoft.com/office/officeart/2005/8/layout/gear1"/>
    <dgm:cxn modelId="{2A1DF26E-DC66-4B25-9730-2B053BA7F5C8}" type="presOf" srcId="{49110DB0-CD3B-46D0-996A-04FD79837775}" destId="{BD8847D6-BD5E-43AF-B96D-3B977E85AF59}" srcOrd="1" destOrd="0" presId="urn:microsoft.com/office/officeart/2005/8/layout/gear1"/>
    <dgm:cxn modelId="{EB014C95-7DDB-4D46-A557-38119C070889}" type="presOf" srcId="{1A318010-960D-4C43-817F-1D9F7B255096}" destId="{45C939EA-FD5B-43A1-A4F1-6C8FCD93B2F8}" srcOrd="0" destOrd="0" presId="urn:microsoft.com/office/officeart/2005/8/layout/gear1"/>
    <dgm:cxn modelId="{425AF59D-29CD-4C83-9A07-0EA2D534B5AA}" type="presOf" srcId="{DB4A70A4-C738-4332-98A4-BC0C77B4385E}" destId="{09498DB2-A91A-4D47-A40C-A35B0197C5B7}" srcOrd="0" destOrd="0" presId="urn:microsoft.com/office/officeart/2005/8/layout/gear1"/>
    <dgm:cxn modelId="{12FE5AA8-E7E0-4BFE-B08B-3E6ABD3900D9}" type="presOf" srcId="{3859461C-644F-43D5-9256-1B9A0EE0672C}" destId="{2B607074-CE04-4142-AE09-0B9D15516759}" srcOrd="3" destOrd="0" presId="urn:microsoft.com/office/officeart/2005/8/layout/gear1"/>
    <dgm:cxn modelId="{835AEEAC-9EBC-4AF5-BAF8-776DE3BB7EE2}" srcId="{166C37E0-EE45-490F-A6EE-CB4AFA6453BF}" destId="{49110DB0-CD3B-46D0-996A-04FD79837775}" srcOrd="0" destOrd="0" parTransId="{EFBD00C2-089C-4AF4-9AB5-FB746B21DBAD}" sibTransId="{1A318010-960D-4C43-817F-1D9F7B255096}"/>
    <dgm:cxn modelId="{A3D7B0BF-AACD-49E8-94F8-48CBB5C56F24}" type="presOf" srcId="{49110DB0-CD3B-46D0-996A-04FD79837775}" destId="{D6B65179-5FB7-4D77-8E4C-B9EB55CC91E4}" srcOrd="2" destOrd="0" presId="urn:microsoft.com/office/officeart/2005/8/layout/gear1"/>
    <dgm:cxn modelId="{AF61EDD9-7C06-4D17-ACE7-F338B0D30689}" type="presOf" srcId="{B141415F-BFC1-43EF-B271-AC1CF6436587}" destId="{21AA448B-4DC7-4E98-9DD9-983DA7FEFD8D}" srcOrd="0" destOrd="0" presId="urn:microsoft.com/office/officeart/2005/8/layout/gear1"/>
    <dgm:cxn modelId="{A26C5DDF-CA05-4757-81C0-6C8F86D9C51A}" type="presOf" srcId="{3859461C-644F-43D5-9256-1B9A0EE0672C}" destId="{AF03DCE8-8D74-4B4C-87DF-8DE48EF4CA1E}" srcOrd="1" destOrd="0" presId="urn:microsoft.com/office/officeart/2005/8/layout/gear1"/>
    <dgm:cxn modelId="{447E91E7-F10A-445C-9211-DF1C49305959}" srcId="{166C37E0-EE45-490F-A6EE-CB4AFA6453BF}" destId="{3859461C-644F-43D5-9256-1B9A0EE0672C}" srcOrd="2" destOrd="0" parTransId="{59D73722-4634-4872-AFB8-33406B16DCFC}" sibTransId="{DB4A70A4-C738-4332-98A4-BC0C77B4385E}"/>
    <dgm:cxn modelId="{9CED34EB-B9FC-4FC4-8A84-312B9114B61B}" type="presOf" srcId="{B141415F-BFC1-43EF-B271-AC1CF6436587}" destId="{33DACB21-9947-4952-A11E-7D7938C8C9B1}" srcOrd="1" destOrd="0" presId="urn:microsoft.com/office/officeart/2005/8/layout/gear1"/>
    <dgm:cxn modelId="{762B6A4A-FD47-4AE9-A336-89FAB7B54C40}" type="presParOf" srcId="{7EC9B700-E393-438D-83BF-616D3F250D1A}" destId="{78342144-69B8-4646-B90F-6EF07D98ACF3}" srcOrd="0" destOrd="0" presId="urn:microsoft.com/office/officeart/2005/8/layout/gear1"/>
    <dgm:cxn modelId="{C3CDD9FC-6C9F-4CA7-82AE-4B4CCEDF143F}" type="presParOf" srcId="{7EC9B700-E393-438D-83BF-616D3F250D1A}" destId="{BD8847D6-BD5E-43AF-B96D-3B977E85AF59}" srcOrd="1" destOrd="0" presId="urn:microsoft.com/office/officeart/2005/8/layout/gear1"/>
    <dgm:cxn modelId="{E23A03CC-E006-47C2-934D-3008482C5066}" type="presParOf" srcId="{7EC9B700-E393-438D-83BF-616D3F250D1A}" destId="{D6B65179-5FB7-4D77-8E4C-B9EB55CC91E4}" srcOrd="2" destOrd="0" presId="urn:microsoft.com/office/officeart/2005/8/layout/gear1"/>
    <dgm:cxn modelId="{BE37470B-CF97-496F-9434-4B131AF8D6FC}" type="presParOf" srcId="{7EC9B700-E393-438D-83BF-616D3F250D1A}" destId="{21AA448B-4DC7-4E98-9DD9-983DA7FEFD8D}" srcOrd="3" destOrd="0" presId="urn:microsoft.com/office/officeart/2005/8/layout/gear1"/>
    <dgm:cxn modelId="{D8C1FEAA-E3D2-4A11-AD32-A0073A12CE80}" type="presParOf" srcId="{7EC9B700-E393-438D-83BF-616D3F250D1A}" destId="{33DACB21-9947-4952-A11E-7D7938C8C9B1}" srcOrd="4" destOrd="0" presId="urn:microsoft.com/office/officeart/2005/8/layout/gear1"/>
    <dgm:cxn modelId="{CAB25E1F-9713-4747-810B-7F37F5FFAAF1}" type="presParOf" srcId="{7EC9B700-E393-438D-83BF-616D3F250D1A}" destId="{E0E9C098-9716-4AA9-B1CC-9F104FD600C6}" srcOrd="5" destOrd="0" presId="urn:microsoft.com/office/officeart/2005/8/layout/gear1"/>
    <dgm:cxn modelId="{EBABC52C-E9F5-4140-9F01-142702726664}" type="presParOf" srcId="{7EC9B700-E393-438D-83BF-616D3F250D1A}" destId="{24259A17-8663-400F-8EA5-CEFFCAA6C937}" srcOrd="6" destOrd="0" presId="urn:microsoft.com/office/officeart/2005/8/layout/gear1"/>
    <dgm:cxn modelId="{7E68A8F3-75CB-4225-B59D-E65A6777AE8D}" type="presParOf" srcId="{7EC9B700-E393-438D-83BF-616D3F250D1A}" destId="{AF03DCE8-8D74-4B4C-87DF-8DE48EF4CA1E}" srcOrd="7" destOrd="0" presId="urn:microsoft.com/office/officeart/2005/8/layout/gear1"/>
    <dgm:cxn modelId="{419629BB-2938-4997-98CE-0BB851578BC1}" type="presParOf" srcId="{7EC9B700-E393-438D-83BF-616D3F250D1A}" destId="{99E06BAC-1811-42A8-A906-76486CFDF8CE}" srcOrd="8" destOrd="0" presId="urn:microsoft.com/office/officeart/2005/8/layout/gear1"/>
    <dgm:cxn modelId="{F2E6E475-8272-46F9-9BBB-79E6CCA9A4E7}" type="presParOf" srcId="{7EC9B700-E393-438D-83BF-616D3F250D1A}" destId="{2B607074-CE04-4142-AE09-0B9D15516759}" srcOrd="9" destOrd="0" presId="urn:microsoft.com/office/officeart/2005/8/layout/gear1"/>
    <dgm:cxn modelId="{A4830866-F7A7-4A4B-8ED8-86F74033DEB6}" type="presParOf" srcId="{7EC9B700-E393-438D-83BF-616D3F250D1A}" destId="{45C939EA-FD5B-43A1-A4F1-6C8FCD93B2F8}" srcOrd="10" destOrd="0" presId="urn:microsoft.com/office/officeart/2005/8/layout/gear1"/>
    <dgm:cxn modelId="{512F4BCB-87D2-4960-B6CE-649A7A6E3354}" type="presParOf" srcId="{7EC9B700-E393-438D-83BF-616D3F250D1A}" destId="{F164E3F5-9D2B-4775-B8CC-9FED83A935D0}" srcOrd="11" destOrd="0" presId="urn:microsoft.com/office/officeart/2005/8/layout/gear1"/>
    <dgm:cxn modelId="{A7B0590E-A658-40A5-A602-F293A26EAEB6}" type="presParOf" srcId="{7EC9B700-E393-438D-83BF-616D3F250D1A}" destId="{09498DB2-A91A-4D47-A40C-A35B0197C5B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12C093-9C92-4D53-B59D-1A2606AC83AA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024D54D5-DC91-4697-BD9E-878F88608AF4}">
      <dgm:prSet custT="1"/>
      <dgm:spPr/>
      <dgm:t>
        <a:bodyPr/>
        <a:lstStyle/>
        <a:p>
          <a:r>
            <a:rPr lang="pl-PL" sz="2000" b="0" i="0" dirty="0"/>
            <a:t>F(x1,x2,x3)=1800x1+2400x2+3000x3 -&gt; max</a:t>
          </a:r>
          <a:endParaRPr lang="pl-PL" sz="2000" dirty="0"/>
        </a:p>
      </dgm:t>
    </dgm:pt>
    <dgm:pt modelId="{20E79BE7-08BB-44F7-A913-1E004E19F29B}" type="parTrans" cxnId="{6A1F5FE9-AC5B-4808-AB05-160A4703B930}">
      <dgm:prSet/>
      <dgm:spPr/>
      <dgm:t>
        <a:bodyPr/>
        <a:lstStyle/>
        <a:p>
          <a:endParaRPr lang="pl-PL"/>
        </a:p>
      </dgm:t>
    </dgm:pt>
    <dgm:pt modelId="{4C94EEDA-F380-4992-8A06-E78202537ADD}" type="sibTrans" cxnId="{6A1F5FE9-AC5B-4808-AB05-160A4703B930}">
      <dgm:prSet/>
      <dgm:spPr/>
      <dgm:t>
        <a:bodyPr/>
        <a:lstStyle/>
        <a:p>
          <a:endParaRPr lang="pl-PL"/>
        </a:p>
      </dgm:t>
    </dgm:pt>
    <dgm:pt modelId="{7B0AA762-9E1B-47C2-93C8-FF0EAE6D9521}" type="pres">
      <dgm:prSet presAssocID="{AD12C093-9C92-4D53-B59D-1A2606AC83AA}" presName="Name0" presStyleCnt="0">
        <dgm:presLayoutVars>
          <dgm:dir/>
          <dgm:animLvl val="lvl"/>
          <dgm:resizeHandles val="exact"/>
        </dgm:presLayoutVars>
      </dgm:prSet>
      <dgm:spPr/>
    </dgm:pt>
    <dgm:pt modelId="{07CA0034-CA72-4B45-AB2F-4536BB2471C5}" type="pres">
      <dgm:prSet presAssocID="{AD12C093-9C92-4D53-B59D-1A2606AC83AA}" presName="dummy" presStyleCnt="0"/>
      <dgm:spPr/>
    </dgm:pt>
    <dgm:pt modelId="{313F5E3A-DBBC-45F7-814B-98DBF3DAB427}" type="pres">
      <dgm:prSet presAssocID="{AD12C093-9C92-4D53-B59D-1A2606AC83AA}" presName="linH" presStyleCnt="0"/>
      <dgm:spPr/>
    </dgm:pt>
    <dgm:pt modelId="{6293947F-5BD3-4F95-BF94-8850083E2B33}" type="pres">
      <dgm:prSet presAssocID="{AD12C093-9C92-4D53-B59D-1A2606AC83AA}" presName="padding1" presStyleCnt="0"/>
      <dgm:spPr/>
    </dgm:pt>
    <dgm:pt modelId="{113F47C8-D54E-43B6-BFD5-322F492978BF}" type="pres">
      <dgm:prSet presAssocID="{024D54D5-DC91-4697-BD9E-878F88608AF4}" presName="linV" presStyleCnt="0"/>
      <dgm:spPr/>
    </dgm:pt>
    <dgm:pt modelId="{5959675A-7570-463C-9A26-1D925DF61A73}" type="pres">
      <dgm:prSet presAssocID="{024D54D5-DC91-4697-BD9E-878F88608AF4}" presName="spVertical1" presStyleCnt="0"/>
      <dgm:spPr/>
    </dgm:pt>
    <dgm:pt modelId="{B5172535-F7AB-40C9-A30B-BB517078B081}" type="pres">
      <dgm:prSet presAssocID="{024D54D5-DC91-4697-BD9E-878F88608AF4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A760B00E-1444-4996-A58E-8826B35ED4DB}" type="pres">
      <dgm:prSet presAssocID="{024D54D5-DC91-4697-BD9E-878F88608AF4}" presName="spVertical2" presStyleCnt="0"/>
      <dgm:spPr/>
    </dgm:pt>
    <dgm:pt modelId="{7ED6E8CC-E539-4A94-97CF-EB1CA5885287}" type="pres">
      <dgm:prSet presAssocID="{024D54D5-DC91-4697-BD9E-878F88608AF4}" presName="spVertical3" presStyleCnt="0"/>
      <dgm:spPr/>
    </dgm:pt>
    <dgm:pt modelId="{7AAEB564-A1B0-49C0-AF69-9D8EB34F0A78}" type="pres">
      <dgm:prSet presAssocID="{AD12C093-9C92-4D53-B59D-1A2606AC83AA}" presName="padding2" presStyleCnt="0"/>
      <dgm:spPr/>
    </dgm:pt>
    <dgm:pt modelId="{9B53DDEE-EBAA-4FEE-9459-A57865CA2816}" type="pres">
      <dgm:prSet presAssocID="{AD12C093-9C92-4D53-B59D-1A2606AC83AA}" presName="negArrow" presStyleCnt="0"/>
      <dgm:spPr/>
    </dgm:pt>
    <dgm:pt modelId="{B403D99E-FFA9-4C30-9BB6-0230579AC20F}" type="pres">
      <dgm:prSet presAssocID="{AD12C093-9C92-4D53-B59D-1A2606AC83AA}" presName="backgroundArrow" presStyleLbl="node1" presStyleIdx="0" presStyleCnt="1" custLinFactNeighborX="12843" custLinFactNeighborY="-4515"/>
      <dgm:spPr/>
    </dgm:pt>
  </dgm:ptLst>
  <dgm:cxnLst>
    <dgm:cxn modelId="{D5E34572-7CF6-4CE5-BAD8-6067A8B8E2A6}" type="presOf" srcId="{024D54D5-DC91-4697-BD9E-878F88608AF4}" destId="{B5172535-F7AB-40C9-A30B-BB517078B081}" srcOrd="0" destOrd="0" presId="urn:microsoft.com/office/officeart/2005/8/layout/hProcess3"/>
    <dgm:cxn modelId="{C9FA4C9C-6F22-49CF-A4BE-F3401FD5EAFF}" type="presOf" srcId="{AD12C093-9C92-4D53-B59D-1A2606AC83AA}" destId="{7B0AA762-9E1B-47C2-93C8-FF0EAE6D9521}" srcOrd="0" destOrd="0" presId="urn:microsoft.com/office/officeart/2005/8/layout/hProcess3"/>
    <dgm:cxn modelId="{6A1F5FE9-AC5B-4808-AB05-160A4703B930}" srcId="{AD12C093-9C92-4D53-B59D-1A2606AC83AA}" destId="{024D54D5-DC91-4697-BD9E-878F88608AF4}" srcOrd="0" destOrd="0" parTransId="{20E79BE7-08BB-44F7-A913-1E004E19F29B}" sibTransId="{4C94EEDA-F380-4992-8A06-E78202537ADD}"/>
    <dgm:cxn modelId="{E1FFB315-C471-4C9D-8D76-ABBE00245119}" type="presParOf" srcId="{7B0AA762-9E1B-47C2-93C8-FF0EAE6D9521}" destId="{07CA0034-CA72-4B45-AB2F-4536BB2471C5}" srcOrd="0" destOrd="0" presId="urn:microsoft.com/office/officeart/2005/8/layout/hProcess3"/>
    <dgm:cxn modelId="{67EF043C-AEB1-4655-819F-EFE2169961DE}" type="presParOf" srcId="{7B0AA762-9E1B-47C2-93C8-FF0EAE6D9521}" destId="{313F5E3A-DBBC-45F7-814B-98DBF3DAB427}" srcOrd="1" destOrd="0" presId="urn:microsoft.com/office/officeart/2005/8/layout/hProcess3"/>
    <dgm:cxn modelId="{6203A3D0-73D3-4055-9857-3DFE58EFD110}" type="presParOf" srcId="{313F5E3A-DBBC-45F7-814B-98DBF3DAB427}" destId="{6293947F-5BD3-4F95-BF94-8850083E2B33}" srcOrd="0" destOrd="0" presId="urn:microsoft.com/office/officeart/2005/8/layout/hProcess3"/>
    <dgm:cxn modelId="{F8CBDBA9-1FD3-40E3-B21F-216A17D7EAD9}" type="presParOf" srcId="{313F5E3A-DBBC-45F7-814B-98DBF3DAB427}" destId="{113F47C8-D54E-43B6-BFD5-322F492978BF}" srcOrd="1" destOrd="0" presId="urn:microsoft.com/office/officeart/2005/8/layout/hProcess3"/>
    <dgm:cxn modelId="{1EFD62B0-0F42-4231-9832-33F6E1A885A0}" type="presParOf" srcId="{113F47C8-D54E-43B6-BFD5-322F492978BF}" destId="{5959675A-7570-463C-9A26-1D925DF61A73}" srcOrd="0" destOrd="0" presId="urn:microsoft.com/office/officeart/2005/8/layout/hProcess3"/>
    <dgm:cxn modelId="{F2E349DA-96CD-4CA0-869C-C30BF42F8636}" type="presParOf" srcId="{113F47C8-D54E-43B6-BFD5-322F492978BF}" destId="{B5172535-F7AB-40C9-A30B-BB517078B081}" srcOrd="1" destOrd="0" presId="urn:microsoft.com/office/officeart/2005/8/layout/hProcess3"/>
    <dgm:cxn modelId="{1015AD98-120E-40E8-AB76-DEBC334B1399}" type="presParOf" srcId="{113F47C8-D54E-43B6-BFD5-322F492978BF}" destId="{A760B00E-1444-4996-A58E-8826B35ED4DB}" srcOrd="2" destOrd="0" presId="urn:microsoft.com/office/officeart/2005/8/layout/hProcess3"/>
    <dgm:cxn modelId="{D4498903-F78E-478A-BC50-F9F8BE29085A}" type="presParOf" srcId="{113F47C8-D54E-43B6-BFD5-322F492978BF}" destId="{7ED6E8CC-E539-4A94-97CF-EB1CA5885287}" srcOrd="3" destOrd="0" presId="urn:microsoft.com/office/officeart/2005/8/layout/hProcess3"/>
    <dgm:cxn modelId="{2DB7C7EE-849C-4F40-B832-02E17129D46F}" type="presParOf" srcId="{313F5E3A-DBBC-45F7-814B-98DBF3DAB427}" destId="{7AAEB564-A1B0-49C0-AF69-9D8EB34F0A78}" srcOrd="2" destOrd="0" presId="urn:microsoft.com/office/officeart/2005/8/layout/hProcess3"/>
    <dgm:cxn modelId="{77B84F46-EC91-450B-8EBB-FFF22AA38BFE}" type="presParOf" srcId="{313F5E3A-DBBC-45F7-814B-98DBF3DAB427}" destId="{9B53DDEE-EBAA-4FEE-9459-A57865CA2816}" srcOrd="3" destOrd="0" presId="urn:microsoft.com/office/officeart/2005/8/layout/hProcess3"/>
    <dgm:cxn modelId="{0400BEC0-7423-4CA5-A214-27974DBC242C}" type="presParOf" srcId="{313F5E3A-DBBC-45F7-814B-98DBF3DAB427}" destId="{B403D99E-FFA9-4C30-9BB6-0230579AC20F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22007A-47C0-42D1-B771-40AE318D66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9926993A-489E-44E8-94B8-3595A36AE2E0}">
      <dgm:prSet/>
      <dgm:spPr/>
      <dgm:t>
        <a:bodyPr/>
        <a:lstStyle/>
        <a:p>
          <a:r>
            <a:rPr lang="pl-PL" b="0" i="0" dirty="0"/>
            <a:t>Przedsiębiorstwo przemysłowe wytwarza dwa wyroby : I i II z surowca dostarczanego w formie czterech rodzajów kształtek : A,B,C,D. Poniższa tablica zawiera liczby wyrobów możliwych do uzyskania z jednej kształtki oraz odpad (w kg). Zaproponuj strukturę zakupu kształtek potrzebnych do wytworzenia co najmniej 1000 szt. wyrobu I oraz co najmniej 2000 szt. wyrobu II, minimaalizując koszt odpadów ( koszt 1kg złomu to 2,5 zł). Określ wartość minimalnego odpadu</a:t>
          </a:r>
          <a:endParaRPr lang="pl-PL" dirty="0"/>
        </a:p>
      </dgm:t>
    </dgm:pt>
    <dgm:pt modelId="{5AC4191A-3D47-4C90-9B9E-05A3E4F03BD4}" type="parTrans" cxnId="{FAB5B733-0FC0-4F7D-BA74-FA6A490F99C1}">
      <dgm:prSet/>
      <dgm:spPr/>
      <dgm:t>
        <a:bodyPr/>
        <a:lstStyle/>
        <a:p>
          <a:endParaRPr lang="pl-PL"/>
        </a:p>
      </dgm:t>
    </dgm:pt>
    <dgm:pt modelId="{29818737-6405-4B5C-95A5-FD4B93364A91}" type="sibTrans" cxnId="{FAB5B733-0FC0-4F7D-BA74-FA6A490F99C1}">
      <dgm:prSet/>
      <dgm:spPr/>
      <dgm:t>
        <a:bodyPr/>
        <a:lstStyle/>
        <a:p>
          <a:endParaRPr lang="pl-PL"/>
        </a:p>
      </dgm:t>
    </dgm:pt>
    <dgm:pt modelId="{9C471497-B753-4C70-BFB2-3BA4921DF55C}" type="pres">
      <dgm:prSet presAssocID="{0C22007A-47C0-42D1-B771-40AE318D66EF}" presName="linear" presStyleCnt="0">
        <dgm:presLayoutVars>
          <dgm:animLvl val="lvl"/>
          <dgm:resizeHandles val="exact"/>
        </dgm:presLayoutVars>
      </dgm:prSet>
      <dgm:spPr/>
    </dgm:pt>
    <dgm:pt modelId="{3AF9D94A-5F0E-4DFA-B5DA-2475DC933CC8}" type="pres">
      <dgm:prSet presAssocID="{9926993A-489E-44E8-94B8-3595A36AE2E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AB5B733-0FC0-4F7D-BA74-FA6A490F99C1}" srcId="{0C22007A-47C0-42D1-B771-40AE318D66EF}" destId="{9926993A-489E-44E8-94B8-3595A36AE2E0}" srcOrd="0" destOrd="0" parTransId="{5AC4191A-3D47-4C90-9B9E-05A3E4F03BD4}" sibTransId="{29818737-6405-4B5C-95A5-FD4B93364A91}"/>
    <dgm:cxn modelId="{653500A9-1542-4A54-A891-FBBACFA86344}" type="presOf" srcId="{9926993A-489E-44E8-94B8-3595A36AE2E0}" destId="{3AF9D94A-5F0E-4DFA-B5DA-2475DC933CC8}" srcOrd="0" destOrd="0" presId="urn:microsoft.com/office/officeart/2005/8/layout/vList2"/>
    <dgm:cxn modelId="{836DBAC8-A908-4C56-B9BB-77A255707E1C}" type="presOf" srcId="{0C22007A-47C0-42D1-B771-40AE318D66EF}" destId="{9C471497-B753-4C70-BFB2-3BA4921DF55C}" srcOrd="0" destOrd="0" presId="urn:microsoft.com/office/officeart/2005/8/layout/vList2"/>
    <dgm:cxn modelId="{8DFCFF70-4F9C-41AE-BB14-8D15AF8B570E}" type="presParOf" srcId="{9C471497-B753-4C70-BFB2-3BA4921DF55C}" destId="{3AF9D94A-5F0E-4DFA-B5DA-2475DC933CC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9C7212-A2EE-45B1-935C-62910C3C515B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36AF5AE4-CB31-4AB4-9CE6-A5F7DB988E78}">
      <dgm:prSet/>
      <dgm:spPr/>
      <dgm:t>
        <a:bodyPr/>
        <a:lstStyle/>
        <a:p>
          <a:r>
            <a:rPr lang="pl-PL" b="0" i="0" dirty="0"/>
            <a:t>Nasz cel to </a:t>
          </a:r>
          <a:r>
            <a:rPr lang="pl-PL" b="1" i="0" dirty="0"/>
            <a:t>minimalizacja odpadu </a:t>
          </a:r>
          <a:endParaRPr lang="pl-PL" dirty="0"/>
        </a:p>
      </dgm:t>
    </dgm:pt>
    <dgm:pt modelId="{71B673EB-38DF-4435-A241-3D72F67D9A86}" type="parTrans" cxnId="{77787FBE-3E42-4FF5-986F-F353DB32C7F5}">
      <dgm:prSet/>
      <dgm:spPr/>
      <dgm:t>
        <a:bodyPr/>
        <a:lstStyle/>
        <a:p>
          <a:endParaRPr lang="pl-PL"/>
        </a:p>
      </dgm:t>
    </dgm:pt>
    <dgm:pt modelId="{DBBBFF28-A64C-4D08-A2BC-F455C43CBD43}" type="sibTrans" cxnId="{77787FBE-3E42-4FF5-986F-F353DB32C7F5}">
      <dgm:prSet/>
      <dgm:spPr/>
      <dgm:t>
        <a:bodyPr/>
        <a:lstStyle/>
        <a:p>
          <a:endParaRPr lang="pl-PL"/>
        </a:p>
      </dgm:t>
    </dgm:pt>
    <dgm:pt modelId="{D44DA676-9331-468C-8CA6-09E9A4090CE4}" type="pres">
      <dgm:prSet presAssocID="{669C7212-A2EE-45B1-935C-62910C3C515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A1BE4622-0B8C-4D0E-B676-3D926319E8DC}" type="pres">
      <dgm:prSet presAssocID="{36AF5AE4-CB31-4AB4-9CE6-A5F7DB988E78}" presName="Accent1" presStyleCnt="0"/>
      <dgm:spPr/>
    </dgm:pt>
    <dgm:pt modelId="{815D4834-39B2-4C90-9089-D9E2FBCBCF30}" type="pres">
      <dgm:prSet presAssocID="{36AF5AE4-CB31-4AB4-9CE6-A5F7DB988E78}" presName="Accent" presStyleLbl="node1" presStyleIdx="0" presStyleCnt="1"/>
      <dgm:spPr/>
    </dgm:pt>
    <dgm:pt modelId="{E5018BC8-EF18-45E4-ACEC-BF5B1AFE69A3}" type="pres">
      <dgm:prSet presAssocID="{36AF5AE4-CB31-4AB4-9CE6-A5F7DB988E78}" presName="Parent1" presStyleLbl="revTx" presStyleIdx="0" presStyleCnt="1">
        <dgm:presLayoutVars>
          <dgm:chMax val="1"/>
          <dgm:chPref val="1"/>
          <dgm:bulletEnabled val="1"/>
        </dgm:presLayoutVars>
      </dgm:prSet>
      <dgm:spPr/>
    </dgm:pt>
  </dgm:ptLst>
  <dgm:cxnLst>
    <dgm:cxn modelId="{77787FBE-3E42-4FF5-986F-F353DB32C7F5}" srcId="{669C7212-A2EE-45B1-935C-62910C3C515B}" destId="{36AF5AE4-CB31-4AB4-9CE6-A5F7DB988E78}" srcOrd="0" destOrd="0" parTransId="{71B673EB-38DF-4435-A241-3D72F67D9A86}" sibTransId="{DBBBFF28-A64C-4D08-A2BC-F455C43CBD43}"/>
    <dgm:cxn modelId="{C0E24ED4-3AB0-429F-858E-7A0A117AF11F}" type="presOf" srcId="{36AF5AE4-CB31-4AB4-9CE6-A5F7DB988E78}" destId="{E5018BC8-EF18-45E4-ACEC-BF5B1AFE69A3}" srcOrd="0" destOrd="0" presId="urn:microsoft.com/office/officeart/2009/layout/CircleArrowProcess"/>
    <dgm:cxn modelId="{5233D6FE-65D6-4EB4-9CAB-B709689BF3C5}" type="presOf" srcId="{669C7212-A2EE-45B1-935C-62910C3C515B}" destId="{D44DA676-9331-468C-8CA6-09E9A4090CE4}" srcOrd="0" destOrd="0" presId="urn:microsoft.com/office/officeart/2009/layout/CircleArrowProcess"/>
    <dgm:cxn modelId="{B1EC359F-E43C-4859-80AF-95BEAF2EE3B7}" type="presParOf" srcId="{D44DA676-9331-468C-8CA6-09E9A4090CE4}" destId="{A1BE4622-0B8C-4D0E-B676-3D926319E8DC}" srcOrd="0" destOrd="0" presId="urn:microsoft.com/office/officeart/2009/layout/CircleArrowProcess"/>
    <dgm:cxn modelId="{D998E3CB-69C4-4C03-9401-C9D44A4E7C2E}" type="presParOf" srcId="{A1BE4622-0B8C-4D0E-B676-3D926319E8DC}" destId="{815D4834-39B2-4C90-9089-D9E2FBCBCF30}" srcOrd="0" destOrd="0" presId="urn:microsoft.com/office/officeart/2009/layout/CircleArrowProcess"/>
    <dgm:cxn modelId="{FBEB8F37-ACA1-443E-B316-F60578E58E6E}" type="presParOf" srcId="{D44DA676-9331-468C-8CA6-09E9A4090CE4}" destId="{E5018BC8-EF18-45E4-ACEC-BF5B1AFE69A3}" srcOrd="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BDFCA4-9A5D-4CA6-B3C4-3C015EC2935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17DCE4BA-A49B-4BCD-8B3F-EE3AB74EF1F6}">
      <dgm:prSet custT="1"/>
      <dgm:spPr/>
      <dgm:t>
        <a:bodyPr/>
        <a:lstStyle/>
        <a:p>
          <a:r>
            <a:rPr lang="pl-PL" sz="1100" dirty="0"/>
            <a:t>X1 - &gt; ilość zakupionych kształtek A</a:t>
          </a:r>
        </a:p>
      </dgm:t>
    </dgm:pt>
    <dgm:pt modelId="{1BA2BF33-BD0D-4952-ADBD-67D34EA6AAD6}" type="parTrans" cxnId="{5CB5F70B-E7C4-414D-AEFC-185D4976CF6E}">
      <dgm:prSet/>
      <dgm:spPr/>
      <dgm:t>
        <a:bodyPr/>
        <a:lstStyle/>
        <a:p>
          <a:endParaRPr lang="pl-PL"/>
        </a:p>
      </dgm:t>
    </dgm:pt>
    <dgm:pt modelId="{95C04BFB-C611-4606-B478-22A355ED8039}" type="sibTrans" cxnId="{5CB5F70B-E7C4-414D-AEFC-185D4976CF6E}">
      <dgm:prSet/>
      <dgm:spPr/>
      <dgm:t>
        <a:bodyPr/>
        <a:lstStyle/>
        <a:p>
          <a:endParaRPr lang="pl-PL"/>
        </a:p>
      </dgm:t>
    </dgm:pt>
    <dgm:pt modelId="{295C69E8-4317-4EA8-8CE9-00FEC1DA130E}">
      <dgm:prSet custT="1"/>
      <dgm:spPr/>
      <dgm:t>
        <a:bodyPr/>
        <a:lstStyle/>
        <a:p>
          <a:r>
            <a:rPr lang="pl-PL" sz="1100" dirty="0"/>
            <a:t>X2 - &gt; ilość zakupionych kształtek B</a:t>
          </a:r>
        </a:p>
      </dgm:t>
    </dgm:pt>
    <dgm:pt modelId="{2E5F9CD5-70C2-48DA-ABCF-571E433909F2}" type="parTrans" cxnId="{ACEEEA4A-653D-4E32-8084-2A5825CBA0F2}">
      <dgm:prSet/>
      <dgm:spPr/>
      <dgm:t>
        <a:bodyPr/>
        <a:lstStyle/>
        <a:p>
          <a:endParaRPr lang="pl-PL"/>
        </a:p>
      </dgm:t>
    </dgm:pt>
    <dgm:pt modelId="{3D07C1BF-DEBC-4424-BF22-FF3423FAC05B}" type="sibTrans" cxnId="{ACEEEA4A-653D-4E32-8084-2A5825CBA0F2}">
      <dgm:prSet/>
      <dgm:spPr/>
      <dgm:t>
        <a:bodyPr/>
        <a:lstStyle/>
        <a:p>
          <a:endParaRPr lang="pl-PL"/>
        </a:p>
      </dgm:t>
    </dgm:pt>
    <dgm:pt modelId="{42FE0D80-9446-4225-B54F-D8413D4B295F}">
      <dgm:prSet custT="1"/>
      <dgm:spPr/>
      <dgm:t>
        <a:bodyPr/>
        <a:lstStyle/>
        <a:p>
          <a:r>
            <a:rPr lang="pl-PL" sz="1100" dirty="0"/>
            <a:t>X3 - &gt; ilość zakupionych kształtek C</a:t>
          </a:r>
        </a:p>
      </dgm:t>
    </dgm:pt>
    <dgm:pt modelId="{DE5ACDD3-911B-4CD2-970D-A81A6307644D}" type="parTrans" cxnId="{E2FE426B-FD6A-483A-A9AE-9EBD0EDDD7FE}">
      <dgm:prSet/>
      <dgm:spPr/>
      <dgm:t>
        <a:bodyPr/>
        <a:lstStyle/>
        <a:p>
          <a:endParaRPr lang="pl-PL"/>
        </a:p>
      </dgm:t>
    </dgm:pt>
    <dgm:pt modelId="{7298414C-8BF8-4CEC-A7BE-01DBD297C52F}" type="sibTrans" cxnId="{E2FE426B-FD6A-483A-A9AE-9EBD0EDDD7FE}">
      <dgm:prSet/>
      <dgm:spPr/>
      <dgm:t>
        <a:bodyPr/>
        <a:lstStyle/>
        <a:p>
          <a:endParaRPr lang="pl-PL"/>
        </a:p>
      </dgm:t>
    </dgm:pt>
    <dgm:pt modelId="{187DF8BF-F4B3-49A3-8EE7-D2C7ADEC7103}">
      <dgm:prSet custT="1"/>
      <dgm:spPr/>
      <dgm:t>
        <a:bodyPr/>
        <a:lstStyle/>
        <a:p>
          <a:r>
            <a:rPr lang="pl-PL" sz="1100" dirty="0"/>
            <a:t>X4 - &gt; ilość zakupionych kształtek D</a:t>
          </a:r>
        </a:p>
      </dgm:t>
    </dgm:pt>
    <dgm:pt modelId="{C8F52A20-9C34-430A-93FB-17778AF882DF}" type="parTrans" cxnId="{F7567ABE-78FE-4F93-9873-F5A3731DB57D}">
      <dgm:prSet/>
      <dgm:spPr/>
      <dgm:t>
        <a:bodyPr/>
        <a:lstStyle/>
        <a:p>
          <a:endParaRPr lang="pl-PL"/>
        </a:p>
      </dgm:t>
    </dgm:pt>
    <dgm:pt modelId="{3B041484-0A9D-41B4-B482-B6EB360FE58A}" type="sibTrans" cxnId="{F7567ABE-78FE-4F93-9873-F5A3731DB57D}">
      <dgm:prSet/>
      <dgm:spPr/>
      <dgm:t>
        <a:bodyPr/>
        <a:lstStyle/>
        <a:p>
          <a:endParaRPr lang="pl-PL"/>
        </a:p>
      </dgm:t>
    </dgm:pt>
    <dgm:pt modelId="{44485019-CC1A-47B4-8E7F-65144AD16EAA}" type="pres">
      <dgm:prSet presAssocID="{07BDFCA4-9A5D-4CA6-B3C4-3C015EC29355}" presName="compositeShape" presStyleCnt="0">
        <dgm:presLayoutVars>
          <dgm:chMax val="7"/>
          <dgm:dir/>
          <dgm:resizeHandles val="exact"/>
        </dgm:presLayoutVars>
      </dgm:prSet>
      <dgm:spPr/>
    </dgm:pt>
    <dgm:pt modelId="{FF7DDB0B-3129-4450-9679-57BDDB215EF9}" type="pres">
      <dgm:prSet presAssocID="{17DCE4BA-A49B-4BCD-8B3F-EE3AB74EF1F6}" presName="circ1" presStyleLbl="vennNode1" presStyleIdx="0" presStyleCnt="4" custScaleX="119722"/>
      <dgm:spPr/>
    </dgm:pt>
    <dgm:pt modelId="{075160DE-1AC6-4FB0-B7E1-66A2F5DD6A2A}" type="pres">
      <dgm:prSet presAssocID="{17DCE4BA-A49B-4BCD-8B3F-EE3AB74EF1F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C5FB31C-8F9E-46AF-8F55-BDEE7402155D}" type="pres">
      <dgm:prSet presAssocID="{295C69E8-4317-4EA8-8CE9-00FEC1DA130E}" presName="circ2" presStyleLbl="vennNode1" presStyleIdx="1" presStyleCnt="4" custScaleX="127434"/>
      <dgm:spPr/>
    </dgm:pt>
    <dgm:pt modelId="{B6F958AB-70F6-4232-A0FE-8364EFD9C29B}" type="pres">
      <dgm:prSet presAssocID="{295C69E8-4317-4EA8-8CE9-00FEC1DA130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E377136-0BBB-47B9-B892-C70743721413}" type="pres">
      <dgm:prSet presAssocID="{42FE0D80-9446-4225-B54F-D8413D4B295F}" presName="circ3" presStyleLbl="vennNode1" presStyleIdx="2" presStyleCnt="4" custScaleX="117691"/>
      <dgm:spPr/>
    </dgm:pt>
    <dgm:pt modelId="{2593FF0D-740F-48F0-BE63-4314F9530A35}" type="pres">
      <dgm:prSet presAssocID="{42FE0D80-9446-4225-B54F-D8413D4B295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E4B340B-A26D-4AE0-B6E9-60891DAEB5FD}" type="pres">
      <dgm:prSet presAssocID="{187DF8BF-F4B3-49A3-8EE7-D2C7ADEC7103}" presName="circ4" presStyleLbl="vennNode1" presStyleIdx="3" presStyleCnt="4" custScaleX="123469"/>
      <dgm:spPr/>
    </dgm:pt>
    <dgm:pt modelId="{E6520B16-2DAE-4066-AD8A-01F33B791D3E}" type="pres">
      <dgm:prSet presAssocID="{187DF8BF-F4B3-49A3-8EE7-D2C7ADEC7103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CB5F70B-E7C4-414D-AEFC-185D4976CF6E}" srcId="{07BDFCA4-9A5D-4CA6-B3C4-3C015EC29355}" destId="{17DCE4BA-A49B-4BCD-8B3F-EE3AB74EF1F6}" srcOrd="0" destOrd="0" parTransId="{1BA2BF33-BD0D-4952-ADBD-67D34EA6AAD6}" sibTransId="{95C04BFB-C611-4606-B478-22A355ED8039}"/>
    <dgm:cxn modelId="{40D9F124-6905-422C-BE95-A693D84731CD}" type="presOf" srcId="{187DF8BF-F4B3-49A3-8EE7-D2C7ADEC7103}" destId="{E6520B16-2DAE-4066-AD8A-01F33B791D3E}" srcOrd="1" destOrd="0" presId="urn:microsoft.com/office/officeart/2005/8/layout/venn1"/>
    <dgm:cxn modelId="{D1E0E23D-4507-4A84-BB39-303CE64BEDA6}" type="presOf" srcId="{17DCE4BA-A49B-4BCD-8B3F-EE3AB74EF1F6}" destId="{FF7DDB0B-3129-4450-9679-57BDDB215EF9}" srcOrd="0" destOrd="0" presId="urn:microsoft.com/office/officeart/2005/8/layout/venn1"/>
    <dgm:cxn modelId="{ACEEEA4A-653D-4E32-8084-2A5825CBA0F2}" srcId="{07BDFCA4-9A5D-4CA6-B3C4-3C015EC29355}" destId="{295C69E8-4317-4EA8-8CE9-00FEC1DA130E}" srcOrd="1" destOrd="0" parTransId="{2E5F9CD5-70C2-48DA-ABCF-571E433909F2}" sibTransId="{3D07C1BF-DEBC-4424-BF22-FF3423FAC05B}"/>
    <dgm:cxn modelId="{E2FE426B-FD6A-483A-A9AE-9EBD0EDDD7FE}" srcId="{07BDFCA4-9A5D-4CA6-B3C4-3C015EC29355}" destId="{42FE0D80-9446-4225-B54F-D8413D4B295F}" srcOrd="2" destOrd="0" parTransId="{DE5ACDD3-911B-4CD2-970D-A81A6307644D}" sibTransId="{7298414C-8BF8-4CEC-A7BE-01DBD297C52F}"/>
    <dgm:cxn modelId="{EC45C352-FA82-443B-8D94-024BD0BD7DA6}" type="presOf" srcId="{17DCE4BA-A49B-4BCD-8B3F-EE3AB74EF1F6}" destId="{075160DE-1AC6-4FB0-B7E1-66A2F5DD6A2A}" srcOrd="1" destOrd="0" presId="urn:microsoft.com/office/officeart/2005/8/layout/venn1"/>
    <dgm:cxn modelId="{3F6E6899-004E-43F3-8372-625DB4BB32F9}" type="presOf" srcId="{295C69E8-4317-4EA8-8CE9-00FEC1DA130E}" destId="{B6F958AB-70F6-4232-A0FE-8364EFD9C29B}" srcOrd="1" destOrd="0" presId="urn:microsoft.com/office/officeart/2005/8/layout/venn1"/>
    <dgm:cxn modelId="{BB9557AC-5451-4EE8-A792-DE80624B7B7C}" type="presOf" srcId="{42FE0D80-9446-4225-B54F-D8413D4B295F}" destId="{EE377136-0BBB-47B9-B892-C70743721413}" srcOrd="0" destOrd="0" presId="urn:microsoft.com/office/officeart/2005/8/layout/venn1"/>
    <dgm:cxn modelId="{F7567ABE-78FE-4F93-9873-F5A3731DB57D}" srcId="{07BDFCA4-9A5D-4CA6-B3C4-3C015EC29355}" destId="{187DF8BF-F4B3-49A3-8EE7-D2C7ADEC7103}" srcOrd="3" destOrd="0" parTransId="{C8F52A20-9C34-430A-93FB-17778AF882DF}" sibTransId="{3B041484-0A9D-41B4-B482-B6EB360FE58A}"/>
    <dgm:cxn modelId="{3005F2CD-D60A-4F5F-B9AC-921FEF907A01}" type="presOf" srcId="{295C69E8-4317-4EA8-8CE9-00FEC1DA130E}" destId="{BC5FB31C-8F9E-46AF-8F55-BDEE7402155D}" srcOrd="0" destOrd="0" presId="urn:microsoft.com/office/officeart/2005/8/layout/venn1"/>
    <dgm:cxn modelId="{8F7C85D1-5693-4DA4-8012-BF4DCC931B43}" type="presOf" srcId="{187DF8BF-F4B3-49A3-8EE7-D2C7ADEC7103}" destId="{6E4B340B-A26D-4AE0-B6E9-60891DAEB5FD}" srcOrd="0" destOrd="0" presId="urn:microsoft.com/office/officeart/2005/8/layout/venn1"/>
    <dgm:cxn modelId="{BDBC7CE6-EABA-4181-92E9-BEF6DD6A777E}" type="presOf" srcId="{07BDFCA4-9A5D-4CA6-B3C4-3C015EC29355}" destId="{44485019-CC1A-47B4-8E7F-65144AD16EAA}" srcOrd="0" destOrd="0" presId="urn:microsoft.com/office/officeart/2005/8/layout/venn1"/>
    <dgm:cxn modelId="{C58D18FD-0A79-4A48-8B51-41B19CBD5F70}" type="presOf" srcId="{42FE0D80-9446-4225-B54F-D8413D4B295F}" destId="{2593FF0D-740F-48F0-BE63-4314F9530A35}" srcOrd="1" destOrd="0" presId="urn:microsoft.com/office/officeart/2005/8/layout/venn1"/>
    <dgm:cxn modelId="{475DE838-14BB-4980-BE57-6BD6E1CCDF0A}" type="presParOf" srcId="{44485019-CC1A-47B4-8E7F-65144AD16EAA}" destId="{FF7DDB0B-3129-4450-9679-57BDDB215EF9}" srcOrd="0" destOrd="0" presId="urn:microsoft.com/office/officeart/2005/8/layout/venn1"/>
    <dgm:cxn modelId="{2F97E246-5801-4733-B22F-C66BCE2759E3}" type="presParOf" srcId="{44485019-CC1A-47B4-8E7F-65144AD16EAA}" destId="{075160DE-1AC6-4FB0-B7E1-66A2F5DD6A2A}" srcOrd="1" destOrd="0" presId="urn:microsoft.com/office/officeart/2005/8/layout/venn1"/>
    <dgm:cxn modelId="{1E486CAF-3CEC-4A27-86D6-C4061DB6AFCF}" type="presParOf" srcId="{44485019-CC1A-47B4-8E7F-65144AD16EAA}" destId="{BC5FB31C-8F9E-46AF-8F55-BDEE7402155D}" srcOrd="2" destOrd="0" presId="urn:microsoft.com/office/officeart/2005/8/layout/venn1"/>
    <dgm:cxn modelId="{AE146B61-72C8-425D-B1B6-226E6B86D4C7}" type="presParOf" srcId="{44485019-CC1A-47B4-8E7F-65144AD16EAA}" destId="{B6F958AB-70F6-4232-A0FE-8364EFD9C29B}" srcOrd="3" destOrd="0" presId="urn:microsoft.com/office/officeart/2005/8/layout/venn1"/>
    <dgm:cxn modelId="{884D51CE-BBE9-4907-998D-D22A785E0C89}" type="presParOf" srcId="{44485019-CC1A-47B4-8E7F-65144AD16EAA}" destId="{EE377136-0BBB-47B9-B892-C70743721413}" srcOrd="4" destOrd="0" presId="urn:microsoft.com/office/officeart/2005/8/layout/venn1"/>
    <dgm:cxn modelId="{3930AB0A-5183-43A6-9D1B-09DD05D675A4}" type="presParOf" srcId="{44485019-CC1A-47B4-8E7F-65144AD16EAA}" destId="{2593FF0D-740F-48F0-BE63-4314F9530A35}" srcOrd="5" destOrd="0" presId="urn:microsoft.com/office/officeart/2005/8/layout/venn1"/>
    <dgm:cxn modelId="{D68DA266-F65D-4FE4-9208-AAABF4F6C2D0}" type="presParOf" srcId="{44485019-CC1A-47B4-8E7F-65144AD16EAA}" destId="{6E4B340B-A26D-4AE0-B6E9-60891DAEB5FD}" srcOrd="6" destOrd="0" presId="urn:microsoft.com/office/officeart/2005/8/layout/venn1"/>
    <dgm:cxn modelId="{BED68289-EFBF-4314-87A9-4998E330123B}" type="presParOf" srcId="{44485019-CC1A-47B4-8E7F-65144AD16EAA}" destId="{E6520B16-2DAE-4066-AD8A-01F33B791D3E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1F8DA14-59B0-473A-9F53-B46F89C9746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60050CF3-EEDA-4FE2-AC26-E9DE227F7D70}">
      <dgm:prSet/>
      <dgm:spPr/>
      <dgm:t>
        <a:bodyPr/>
        <a:lstStyle/>
        <a:p>
          <a:r>
            <a:rPr lang="pl-PL" dirty="0"/>
            <a:t> f(x1,x2,x3,x4) = 0,8x1+1,2x2+0,6x3+0,9x4 -&gt; min</a:t>
          </a:r>
        </a:p>
      </dgm:t>
    </dgm:pt>
    <dgm:pt modelId="{B856AFD1-6399-4C5F-A5F9-23B95E0496DD}" type="parTrans" cxnId="{B649E49F-EF88-4166-AD8E-F79F9634DBB6}">
      <dgm:prSet/>
      <dgm:spPr/>
      <dgm:t>
        <a:bodyPr/>
        <a:lstStyle/>
        <a:p>
          <a:endParaRPr lang="pl-PL"/>
        </a:p>
      </dgm:t>
    </dgm:pt>
    <dgm:pt modelId="{78B7E989-8404-440D-A4AE-B7A3C1DF4D97}" type="sibTrans" cxnId="{B649E49F-EF88-4166-AD8E-F79F9634DBB6}">
      <dgm:prSet/>
      <dgm:spPr/>
      <dgm:t>
        <a:bodyPr/>
        <a:lstStyle/>
        <a:p>
          <a:endParaRPr lang="pl-PL"/>
        </a:p>
      </dgm:t>
    </dgm:pt>
    <dgm:pt modelId="{548FC899-21DF-4706-B563-94CC62C179C1}" type="pres">
      <dgm:prSet presAssocID="{91F8DA14-59B0-473A-9F53-B46F89C97467}" presName="vert0" presStyleCnt="0">
        <dgm:presLayoutVars>
          <dgm:dir/>
          <dgm:animOne val="branch"/>
          <dgm:animLvl val="lvl"/>
        </dgm:presLayoutVars>
      </dgm:prSet>
      <dgm:spPr/>
    </dgm:pt>
    <dgm:pt modelId="{EE7D6F3D-4E00-404E-9BAC-E37B613514EC}" type="pres">
      <dgm:prSet presAssocID="{60050CF3-EEDA-4FE2-AC26-E9DE227F7D70}" presName="thickLine" presStyleLbl="alignNode1" presStyleIdx="0" presStyleCnt="1"/>
      <dgm:spPr/>
    </dgm:pt>
    <dgm:pt modelId="{7A1FE5A1-D650-4D35-A7AD-C5217F61A17D}" type="pres">
      <dgm:prSet presAssocID="{60050CF3-EEDA-4FE2-AC26-E9DE227F7D70}" presName="horz1" presStyleCnt="0"/>
      <dgm:spPr/>
    </dgm:pt>
    <dgm:pt modelId="{AA6E98F9-5A50-4997-B820-CD15D888678B}" type="pres">
      <dgm:prSet presAssocID="{60050CF3-EEDA-4FE2-AC26-E9DE227F7D70}" presName="tx1" presStyleLbl="revTx" presStyleIdx="0" presStyleCnt="1"/>
      <dgm:spPr/>
    </dgm:pt>
    <dgm:pt modelId="{71D87EE8-FC34-4DAA-9B45-B66999865C3A}" type="pres">
      <dgm:prSet presAssocID="{60050CF3-EEDA-4FE2-AC26-E9DE227F7D70}" presName="vert1" presStyleCnt="0"/>
      <dgm:spPr/>
    </dgm:pt>
  </dgm:ptLst>
  <dgm:cxnLst>
    <dgm:cxn modelId="{374B022F-B6C5-4DC7-821B-EB1FC56EF823}" type="presOf" srcId="{91F8DA14-59B0-473A-9F53-B46F89C97467}" destId="{548FC899-21DF-4706-B563-94CC62C179C1}" srcOrd="0" destOrd="0" presId="urn:microsoft.com/office/officeart/2008/layout/LinedList"/>
    <dgm:cxn modelId="{95FCFC90-97D6-4147-B4FB-30A975250C86}" type="presOf" srcId="{60050CF3-EEDA-4FE2-AC26-E9DE227F7D70}" destId="{AA6E98F9-5A50-4997-B820-CD15D888678B}" srcOrd="0" destOrd="0" presId="urn:microsoft.com/office/officeart/2008/layout/LinedList"/>
    <dgm:cxn modelId="{B649E49F-EF88-4166-AD8E-F79F9634DBB6}" srcId="{91F8DA14-59B0-473A-9F53-B46F89C97467}" destId="{60050CF3-EEDA-4FE2-AC26-E9DE227F7D70}" srcOrd="0" destOrd="0" parTransId="{B856AFD1-6399-4C5F-A5F9-23B95E0496DD}" sibTransId="{78B7E989-8404-440D-A4AE-B7A3C1DF4D97}"/>
    <dgm:cxn modelId="{34107B6C-9E55-4819-8515-ED2FE780B833}" type="presParOf" srcId="{548FC899-21DF-4706-B563-94CC62C179C1}" destId="{EE7D6F3D-4E00-404E-9BAC-E37B613514EC}" srcOrd="0" destOrd="0" presId="urn:microsoft.com/office/officeart/2008/layout/LinedList"/>
    <dgm:cxn modelId="{A0E3FE88-7AE9-47C1-8B3B-F8E5A0A8EDF9}" type="presParOf" srcId="{548FC899-21DF-4706-B563-94CC62C179C1}" destId="{7A1FE5A1-D650-4D35-A7AD-C5217F61A17D}" srcOrd="1" destOrd="0" presId="urn:microsoft.com/office/officeart/2008/layout/LinedList"/>
    <dgm:cxn modelId="{661ECC34-7602-4DEE-8DBC-3DC84D568A8D}" type="presParOf" srcId="{7A1FE5A1-D650-4D35-A7AD-C5217F61A17D}" destId="{AA6E98F9-5A50-4997-B820-CD15D888678B}" srcOrd="0" destOrd="0" presId="urn:microsoft.com/office/officeart/2008/layout/LinedList"/>
    <dgm:cxn modelId="{85D1CF0D-00E2-4F84-A516-93C44F63BEC8}" type="presParOf" srcId="{7A1FE5A1-D650-4D35-A7AD-C5217F61A17D}" destId="{71D87EE8-FC34-4DAA-9B45-B66999865C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7D6D5-86AE-4E76-A83D-F0648CF470A3}">
      <dsp:nvSpPr>
        <dsp:cNvPr id="0" name=""/>
        <dsp:cNvSpPr/>
      </dsp:nvSpPr>
      <dsp:spPr>
        <a:xfrm>
          <a:off x="0" y="149597"/>
          <a:ext cx="4320410" cy="432041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58B3D2-AD3B-474E-97C6-C331FB4E054D}">
      <dsp:nvSpPr>
        <dsp:cNvPr id="0" name=""/>
        <dsp:cNvSpPr/>
      </dsp:nvSpPr>
      <dsp:spPr>
        <a:xfrm>
          <a:off x="2160205" y="149597"/>
          <a:ext cx="5040478" cy="432041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b="0" i="0" kern="1200" dirty="0"/>
            <a:t>Metoda zarządzania jakością, której zadaniem jest pozyskanie jak największej ilości danych w celu późniejszego wykorzystania ich do zmaksymalizowania jakości. Cechą charakterystyczną Six Sigma jest to, że pozwala ona na wychwycenie i pełną identyfikację błędów jeszcze przed ich wystąpieniem. Koncepcja ta pozwala na zbadanie wszelkich występujących w przedsiębiorstwie procesów, takich jak np.: projektowanie, kooperacja, serwis i usługi, produkcja, szkolenia itd. Podstawą wdrożeń metody Six Sigma jest DMAIC</a:t>
          </a:r>
          <a:endParaRPr lang="pl-PL" sz="1900" kern="1200" dirty="0"/>
        </a:p>
      </dsp:txBody>
      <dsp:txXfrm>
        <a:off x="2160205" y="149597"/>
        <a:ext cx="5040478" cy="43204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CE4DC-5FDB-4EF8-9282-1028F562A4F6}">
      <dsp:nvSpPr>
        <dsp:cNvPr id="0" name=""/>
        <dsp:cNvSpPr/>
      </dsp:nvSpPr>
      <dsp:spPr>
        <a:xfrm>
          <a:off x="0" y="83559"/>
          <a:ext cx="7272692" cy="4380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Pewna firma dysponuję 3 różnymi maszynami do produkcji . Naszym celem jest minimalizacja kosztów operowania tymi urządzeniami tak, by spełnić tygodniowe wymagania. Każda maszyna ma inne koszta i pojemność, posiadamy również ich ograniczoną ilość. Większa niż wymagana ilość produktów na dzień zostaje przeniesiona na dzień następny. Posiadamy ilości produktów, które każdego dnia musimy uzyskać </a:t>
          </a:r>
        </a:p>
      </dsp:txBody>
      <dsp:txXfrm>
        <a:off x="213837" y="297396"/>
        <a:ext cx="6845018" cy="395280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0A7B2-DD30-44E1-B199-36F880CB8267}">
      <dsp:nvSpPr>
        <dsp:cNvPr id="0" name=""/>
        <dsp:cNvSpPr/>
      </dsp:nvSpPr>
      <dsp:spPr>
        <a:xfrm>
          <a:off x="323114" y="0"/>
          <a:ext cx="3657816" cy="237626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D2959-E2B9-4C5F-83CA-C85EFCB6B218}">
      <dsp:nvSpPr>
        <dsp:cNvPr id="0" name=""/>
        <dsp:cNvSpPr/>
      </dsp:nvSpPr>
      <dsp:spPr>
        <a:xfrm>
          <a:off x="149239" y="712879"/>
          <a:ext cx="1949939" cy="950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0" i="0" kern="1200"/>
            <a:t>A więc co jest naszym celem w tym zadaniu ?</a:t>
          </a:r>
          <a:endParaRPr lang="pl-PL" sz="1700" kern="1200"/>
        </a:p>
      </dsp:txBody>
      <dsp:txXfrm>
        <a:off x="195639" y="759279"/>
        <a:ext cx="1857139" cy="857705"/>
      </dsp:txXfrm>
    </dsp:sp>
    <dsp:sp modelId="{BD3AB939-B0D9-4E2A-B89D-2E7FB090AE19}">
      <dsp:nvSpPr>
        <dsp:cNvPr id="0" name=""/>
        <dsp:cNvSpPr/>
      </dsp:nvSpPr>
      <dsp:spPr>
        <a:xfrm>
          <a:off x="2204135" y="712879"/>
          <a:ext cx="1949939" cy="950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0" i="0" kern="1200" dirty="0"/>
            <a:t>Nasz cel to </a:t>
          </a:r>
          <a:r>
            <a:rPr lang="pl-PL" sz="1700" b="1" i="0" kern="1200" dirty="0"/>
            <a:t>minimalizacja kosztów </a:t>
          </a:r>
          <a:endParaRPr lang="pl-PL" sz="1700" kern="1200" dirty="0"/>
        </a:p>
      </dsp:txBody>
      <dsp:txXfrm>
        <a:off x="2250535" y="759279"/>
        <a:ext cx="1857139" cy="85770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E02FA-49B2-48CF-B432-5EDCE314BAEE}">
      <dsp:nvSpPr>
        <dsp:cNvPr id="0" name=""/>
        <dsp:cNvSpPr/>
      </dsp:nvSpPr>
      <dsp:spPr>
        <a:xfrm>
          <a:off x="1988095" y="1193"/>
          <a:ext cx="1496416" cy="972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/>
            <a:t>Nasze zmienne decyzyjne to : </a:t>
          </a:r>
        </a:p>
      </dsp:txBody>
      <dsp:txXfrm>
        <a:off x="2035577" y="48675"/>
        <a:ext cx="1401452" cy="877706"/>
      </dsp:txXfrm>
    </dsp:sp>
    <dsp:sp modelId="{8DECA258-21B6-4FAC-B196-A70654AEA407}">
      <dsp:nvSpPr>
        <dsp:cNvPr id="0" name=""/>
        <dsp:cNvSpPr/>
      </dsp:nvSpPr>
      <dsp:spPr>
        <a:xfrm>
          <a:off x="1439427" y="487529"/>
          <a:ext cx="2593752" cy="2593752"/>
        </a:xfrm>
        <a:custGeom>
          <a:avLst/>
          <a:gdLst/>
          <a:ahLst/>
          <a:cxnLst/>
          <a:rect l="0" t="0" r="0" b="0"/>
          <a:pathLst>
            <a:path>
              <a:moveTo>
                <a:pt x="2055947" y="245353"/>
              </a:moveTo>
              <a:arcTo wR="1296876" hR="1296876" stAng="18349482" swAng="3645962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45688C-E9F4-4DF2-9DD3-863A09565BE0}">
      <dsp:nvSpPr>
        <dsp:cNvPr id="0" name=""/>
        <dsp:cNvSpPr/>
      </dsp:nvSpPr>
      <dsp:spPr>
        <a:xfrm>
          <a:off x="3111223" y="1946507"/>
          <a:ext cx="1496416" cy="972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/>
            <a:t>D2 - &gt; Ilość produktów do wyprodukowania w poszczególnych dniach</a:t>
          </a:r>
        </a:p>
      </dsp:txBody>
      <dsp:txXfrm>
        <a:off x="3158705" y="1993989"/>
        <a:ext cx="1401452" cy="877706"/>
      </dsp:txXfrm>
    </dsp:sp>
    <dsp:sp modelId="{FC999939-427B-4AD7-BF1D-4ED1B32CCE7C}">
      <dsp:nvSpPr>
        <dsp:cNvPr id="0" name=""/>
        <dsp:cNvSpPr/>
      </dsp:nvSpPr>
      <dsp:spPr>
        <a:xfrm>
          <a:off x="1439427" y="487529"/>
          <a:ext cx="2593752" cy="2593752"/>
        </a:xfrm>
        <a:custGeom>
          <a:avLst/>
          <a:gdLst/>
          <a:ahLst/>
          <a:cxnLst/>
          <a:rect l="0" t="0" r="0" b="0"/>
          <a:pathLst>
            <a:path>
              <a:moveTo>
                <a:pt x="1913694" y="2437675"/>
              </a:moveTo>
              <a:arcTo wR="1296876" hR="1296876" stAng="3696021" swAng="3407959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0209B3-37CC-4B69-92A3-35C66917C99B}">
      <dsp:nvSpPr>
        <dsp:cNvPr id="0" name=""/>
        <dsp:cNvSpPr/>
      </dsp:nvSpPr>
      <dsp:spPr>
        <a:xfrm>
          <a:off x="864968" y="1946507"/>
          <a:ext cx="1496416" cy="972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/>
            <a:t>D1 - &gt; Ilość maszyn do użycia w poszczególnych dniach</a:t>
          </a:r>
        </a:p>
      </dsp:txBody>
      <dsp:txXfrm>
        <a:off x="912450" y="1993989"/>
        <a:ext cx="1401452" cy="877706"/>
      </dsp:txXfrm>
    </dsp:sp>
    <dsp:sp modelId="{5DB4CC06-DC91-4535-B7D8-469D70495C1D}">
      <dsp:nvSpPr>
        <dsp:cNvPr id="0" name=""/>
        <dsp:cNvSpPr/>
      </dsp:nvSpPr>
      <dsp:spPr>
        <a:xfrm>
          <a:off x="1439427" y="487529"/>
          <a:ext cx="2593752" cy="2593752"/>
        </a:xfrm>
        <a:custGeom>
          <a:avLst/>
          <a:gdLst/>
          <a:ahLst/>
          <a:cxnLst/>
          <a:rect l="0" t="0" r="0" b="0"/>
          <a:pathLst>
            <a:path>
              <a:moveTo>
                <a:pt x="8570" y="1445726"/>
              </a:moveTo>
              <a:arcTo wR="1296876" hR="1296876" stAng="10404556" swAng="3645962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D6F3D-4E00-404E-9BAC-E37B613514EC}">
      <dsp:nvSpPr>
        <dsp:cNvPr id="0" name=""/>
        <dsp:cNvSpPr/>
      </dsp:nvSpPr>
      <dsp:spPr>
        <a:xfrm>
          <a:off x="0" y="1055"/>
          <a:ext cx="60486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E98F9-5A50-4997-B820-CD15D888678B}">
      <dsp:nvSpPr>
        <dsp:cNvPr id="0" name=""/>
        <dsp:cNvSpPr/>
      </dsp:nvSpPr>
      <dsp:spPr>
        <a:xfrm>
          <a:off x="0" y="1055"/>
          <a:ext cx="6042765" cy="2162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600" kern="1200" dirty="0"/>
        </a:p>
      </dsp:txBody>
      <dsp:txXfrm>
        <a:off x="0" y="1055"/>
        <a:ext cx="6042765" cy="2162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74A9D-E00F-46EA-BE94-E5DFAEC08104}">
      <dsp:nvSpPr>
        <dsp:cNvPr id="0" name=""/>
        <dsp:cNvSpPr/>
      </dsp:nvSpPr>
      <dsp:spPr>
        <a:xfrm>
          <a:off x="-3336610" y="-513200"/>
          <a:ext cx="3978728" cy="3978728"/>
        </a:xfrm>
        <a:prstGeom prst="blockArc">
          <a:avLst>
            <a:gd name="adj1" fmla="val 18900000"/>
            <a:gd name="adj2" fmla="val 2700000"/>
            <a:gd name="adj3" fmla="val 543"/>
          </a:avLst>
        </a:pr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CE89B-CDBA-47CE-8895-7BF5A1435A32}">
      <dsp:nvSpPr>
        <dsp:cNvPr id="0" name=""/>
        <dsp:cNvSpPr/>
      </dsp:nvSpPr>
      <dsp:spPr>
        <a:xfrm>
          <a:off x="412896" y="295232"/>
          <a:ext cx="6379867" cy="59046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868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Zapotrzebowanie odbiorców na odlew 1 jest nie większe od 200 sztuk</a:t>
          </a:r>
        </a:p>
      </dsp:txBody>
      <dsp:txXfrm>
        <a:off x="412896" y="295232"/>
        <a:ext cx="6379867" cy="590465"/>
      </dsp:txXfrm>
    </dsp:sp>
    <dsp:sp modelId="{95350844-C853-4A49-870B-381A69B68575}">
      <dsp:nvSpPr>
        <dsp:cNvPr id="0" name=""/>
        <dsp:cNvSpPr/>
      </dsp:nvSpPr>
      <dsp:spPr>
        <a:xfrm>
          <a:off x="5881" y="234333"/>
          <a:ext cx="738082" cy="7380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319A84-2379-4854-87CD-5218BD8EDF86}">
      <dsp:nvSpPr>
        <dsp:cNvPr id="0" name=""/>
        <dsp:cNvSpPr/>
      </dsp:nvSpPr>
      <dsp:spPr>
        <a:xfrm>
          <a:off x="627530" y="1180931"/>
          <a:ext cx="6165233" cy="590465"/>
        </a:xfrm>
        <a:prstGeom prst="rect">
          <a:avLst/>
        </a:prstGeom>
        <a:gradFill rotWithShape="0">
          <a:gsLst>
            <a:gs pos="0">
              <a:schemeClr val="accent3">
                <a:hueOff val="3283952"/>
                <a:satOff val="-25316"/>
                <a:lumOff val="686"/>
                <a:alphaOff val="0"/>
                <a:tint val="98000"/>
                <a:lumMod val="114000"/>
              </a:schemeClr>
            </a:gs>
            <a:gs pos="100000">
              <a:schemeClr val="accent3">
                <a:hueOff val="3283952"/>
                <a:satOff val="-25316"/>
                <a:lumOff val="68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868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Odlewnia</a:t>
          </a:r>
          <a:r>
            <a:rPr lang="pl-PL" sz="1700" kern="1200" baseline="0" dirty="0"/>
            <a:t> potrzebuje 120 sztuk odlewu 2 jako rezerwę kooperanta</a:t>
          </a:r>
        </a:p>
      </dsp:txBody>
      <dsp:txXfrm>
        <a:off x="627530" y="1180931"/>
        <a:ext cx="6165233" cy="590465"/>
      </dsp:txXfrm>
    </dsp:sp>
    <dsp:sp modelId="{1DA5E669-EA8E-4EAC-AE94-D8A2D74E7BBF}">
      <dsp:nvSpPr>
        <dsp:cNvPr id="0" name=""/>
        <dsp:cNvSpPr/>
      </dsp:nvSpPr>
      <dsp:spPr>
        <a:xfrm>
          <a:off x="258489" y="1107123"/>
          <a:ext cx="738082" cy="7380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3283952"/>
              <a:satOff val="-25316"/>
              <a:lumOff val="68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43FF4A-7F8E-469D-8FB1-50E460F490E1}">
      <dsp:nvSpPr>
        <dsp:cNvPr id="0" name=""/>
        <dsp:cNvSpPr/>
      </dsp:nvSpPr>
      <dsp:spPr>
        <a:xfrm>
          <a:off x="412896" y="2066629"/>
          <a:ext cx="6379867" cy="590465"/>
        </a:xfrm>
        <a:prstGeom prst="rect">
          <a:avLst/>
        </a:prstGeom>
        <a:gradFill rotWithShape="0">
          <a:gsLst>
            <a:gs pos="0">
              <a:schemeClr val="accent3">
                <a:hueOff val="6567904"/>
                <a:satOff val="-50632"/>
                <a:lumOff val="1373"/>
                <a:alphaOff val="0"/>
                <a:tint val="98000"/>
                <a:lumMod val="114000"/>
              </a:schemeClr>
            </a:gs>
            <a:gs pos="100000">
              <a:schemeClr val="accent3">
                <a:hueOff val="6567904"/>
                <a:satOff val="-50632"/>
                <a:lumOff val="137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868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Potrzebujemy 60 sztuk odlewu 3 na wywiązanie się z zaległego zamówienia</a:t>
          </a:r>
        </a:p>
      </dsp:txBody>
      <dsp:txXfrm>
        <a:off x="412896" y="2066629"/>
        <a:ext cx="6379867" cy="590465"/>
      </dsp:txXfrm>
    </dsp:sp>
    <dsp:sp modelId="{3F61B7DE-E37F-464F-86F8-95E756C14BBD}">
      <dsp:nvSpPr>
        <dsp:cNvPr id="0" name=""/>
        <dsp:cNvSpPr/>
      </dsp:nvSpPr>
      <dsp:spPr>
        <a:xfrm>
          <a:off x="43855" y="1992821"/>
          <a:ext cx="738082" cy="7380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9AB3F-7A50-4593-BF0B-C11DBB302AC9}">
      <dsp:nvSpPr>
        <dsp:cNvPr id="0" name=""/>
        <dsp:cNvSpPr/>
      </dsp:nvSpPr>
      <dsp:spPr>
        <a:xfrm>
          <a:off x="474185" y="1021368"/>
          <a:ext cx="3146610" cy="31466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45DA6-09D9-4CC4-B61D-BB898D530AE7}">
      <dsp:nvSpPr>
        <dsp:cNvPr id="0" name=""/>
        <dsp:cNvSpPr/>
      </dsp:nvSpPr>
      <dsp:spPr>
        <a:xfrm>
          <a:off x="1536617" y="2097740"/>
          <a:ext cx="1048870" cy="10488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BF640-A833-4069-90B3-B695AF884683}">
      <dsp:nvSpPr>
        <dsp:cNvPr id="0" name=""/>
        <dsp:cNvSpPr/>
      </dsp:nvSpPr>
      <dsp:spPr>
        <a:xfrm>
          <a:off x="4154733" y="75505"/>
          <a:ext cx="2556920" cy="1311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1" i="0" kern="1200" dirty="0"/>
            <a:t>Maksymalizacja zysków</a:t>
          </a:r>
          <a:endParaRPr lang="pl-PL" sz="1700" b="1" kern="1200" dirty="0"/>
        </a:p>
      </dsp:txBody>
      <dsp:txXfrm>
        <a:off x="4154733" y="75505"/>
        <a:ext cx="2556920" cy="1311087"/>
      </dsp:txXfrm>
    </dsp:sp>
    <dsp:sp modelId="{4FBF8393-D3DF-4AFA-AD43-35F9AADB141D}">
      <dsp:nvSpPr>
        <dsp:cNvPr id="0" name=""/>
        <dsp:cNvSpPr/>
      </dsp:nvSpPr>
      <dsp:spPr>
        <a:xfrm>
          <a:off x="3765467" y="655543"/>
          <a:ext cx="3933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1C1DC-6AF1-44D4-9F5D-C0B0376BF345}">
      <dsp:nvSpPr>
        <dsp:cNvPr id="0" name=""/>
        <dsp:cNvSpPr/>
      </dsp:nvSpPr>
      <dsp:spPr>
        <a:xfrm rot="5400000">
          <a:off x="1928764" y="786783"/>
          <a:ext cx="1967680" cy="1703103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1C9B0-F731-4A46-B5F8-0D3F448A7C3C}">
      <dsp:nvSpPr>
        <dsp:cNvPr id="0" name=""/>
        <dsp:cNvSpPr/>
      </dsp:nvSpPr>
      <dsp:spPr>
        <a:xfrm>
          <a:off x="4158793" y="1311087"/>
          <a:ext cx="1573305" cy="1311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82550" rIns="82550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6500" kern="1200" dirty="0"/>
        </a:p>
      </dsp:txBody>
      <dsp:txXfrm>
        <a:off x="4158793" y="1311087"/>
        <a:ext cx="1573305" cy="1311087"/>
      </dsp:txXfrm>
    </dsp:sp>
    <dsp:sp modelId="{6AEAA9ED-31FA-481A-924C-DF8E9DCC9040}">
      <dsp:nvSpPr>
        <dsp:cNvPr id="0" name=""/>
        <dsp:cNvSpPr/>
      </dsp:nvSpPr>
      <dsp:spPr>
        <a:xfrm flipH="1">
          <a:off x="2372665" y="0"/>
          <a:ext cx="909822" cy="105651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0A49F-5A56-471B-A1B9-F1CE1D1C1A27}">
      <dsp:nvSpPr>
        <dsp:cNvPr id="0" name=""/>
        <dsp:cNvSpPr/>
      </dsp:nvSpPr>
      <dsp:spPr>
        <a:xfrm rot="5400000" flipH="1" flipV="1">
          <a:off x="2059730" y="988459"/>
          <a:ext cx="1616709" cy="1404873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42144-69B8-4646-B90F-6EF07D98ACF3}">
      <dsp:nvSpPr>
        <dsp:cNvPr id="0" name=""/>
        <dsp:cNvSpPr/>
      </dsp:nvSpPr>
      <dsp:spPr>
        <a:xfrm>
          <a:off x="3628590" y="2014015"/>
          <a:ext cx="2461574" cy="2461574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dirty="0"/>
            <a:t>X1= planowana wielkość produkcji Odlewu 1</a:t>
          </a:r>
          <a:endParaRPr lang="pl-PL" sz="1400" kern="1200" dirty="0"/>
        </a:p>
      </dsp:txBody>
      <dsp:txXfrm>
        <a:off x="4123476" y="2590627"/>
        <a:ext cx="1471802" cy="1265300"/>
      </dsp:txXfrm>
    </dsp:sp>
    <dsp:sp modelId="{21AA448B-4DC7-4E98-9DD9-983DA7FEFD8D}">
      <dsp:nvSpPr>
        <dsp:cNvPr id="0" name=""/>
        <dsp:cNvSpPr/>
      </dsp:nvSpPr>
      <dsp:spPr>
        <a:xfrm>
          <a:off x="2196401" y="1432188"/>
          <a:ext cx="1790236" cy="179023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dirty="0"/>
            <a:t>X2= planowana wielkość produkcji Odlewu 2</a:t>
          </a:r>
          <a:endParaRPr lang="pl-PL" sz="1400" kern="1200" dirty="0"/>
        </a:p>
      </dsp:txBody>
      <dsp:txXfrm>
        <a:off x="2647098" y="1885609"/>
        <a:ext cx="888842" cy="883394"/>
      </dsp:txXfrm>
    </dsp:sp>
    <dsp:sp modelId="{24259A17-8663-400F-8EA5-CEFFCAA6C937}">
      <dsp:nvSpPr>
        <dsp:cNvPr id="0" name=""/>
        <dsp:cNvSpPr/>
      </dsp:nvSpPr>
      <dsp:spPr>
        <a:xfrm rot="20700000">
          <a:off x="3155291" y="197108"/>
          <a:ext cx="1754065" cy="175406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b="0" i="0" kern="1200" dirty="0"/>
            <a:t>X3= planowana wielkość produkcji Odlewu 3</a:t>
          </a:r>
          <a:endParaRPr lang="pl-PL" sz="1300" kern="1200" dirty="0"/>
        </a:p>
      </dsp:txBody>
      <dsp:txXfrm rot="-20700000">
        <a:off x="3540009" y="581826"/>
        <a:ext cx="984629" cy="984629"/>
      </dsp:txXfrm>
    </dsp:sp>
    <dsp:sp modelId="{45C939EA-FD5B-43A1-A4F1-6C8FCD93B2F8}">
      <dsp:nvSpPr>
        <dsp:cNvPr id="0" name=""/>
        <dsp:cNvSpPr/>
      </dsp:nvSpPr>
      <dsp:spPr>
        <a:xfrm>
          <a:off x="3442408" y="1640805"/>
          <a:ext cx="3150815" cy="3150815"/>
        </a:xfrm>
        <a:prstGeom prst="circularArrow">
          <a:avLst>
            <a:gd name="adj1" fmla="val 4688"/>
            <a:gd name="adj2" fmla="val 299029"/>
            <a:gd name="adj3" fmla="val 2522521"/>
            <a:gd name="adj4" fmla="val 15847653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4E3F5-9D2B-4775-B8CC-9FED83A935D0}">
      <dsp:nvSpPr>
        <dsp:cNvPr id="0" name=""/>
        <dsp:cNvSpPr/>
      </dsp:nvSpPr>
      <dsp:spPr>
        <a:xfrm>
          <a:off x="1879354" y="1034870"/>
          <a:ext cx="2289264" cy="228926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98DB2-A91A-4D47-A40C-A35B0197C5B7}">
      <dsp:nvSpPr>
        <dsp:cNvPr id="0" name=""/>
        <dsp:cNvSpPr/>
      </dsp:nvSpPr>
      <dsp:spPr>
        <a:xfrm>
          <a:off x="2793383" y="-188304"/>
          <a:ext cx="2468287" cy="246828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3D99E-FFA9-4C30-9BB6-0230579AC20F}">
      <dsp:nvSpPr>
        <dsp:cNvPr id="0" name=""/>
        <dsp:cNvSpPr/>
      </dsp:nvSpPr>
      <dsp:spPr>
        <a:xfrm>
          <a:off x="0" y="0"/>
          <a:ext cx="5616624" cy="3528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72535-F7AB-40C9-A30B-BB517078B081}">
      <dsp:nvSpPr>
        <dsp:cNvPr id="0" name=""/>
        <dsp:cNvSpPr/>
      </dsp:nvSpPr>
      <dsp:spPr>
        <a:xfrm>
          <a:off x="453059" y="894783"/>
          <a:ext cx="4601901" cy="17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b="0" i="0" kern="1200" dirty="0"/>
            <a:t>F(x1,x2,x3)=1800x1+2400x2+3000x3 -&gt; max</a:t>
          </a:r>
          <a:endParaRPr lang="pl-PL" sz="2000" kern="1200" dirty="0"/>
        </a:p>
      </dsp:txBody>
      <dsp:txXfrm>
        <a:off x="453059" y="894783"/>
        <a:ext cx="4601901" cy="1764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9D94A-5F0E-4DFA-B5DA-2475DC933CC8}">
      <dsp:nvSpPr>
        <dsp:cNvPr id="0" name=""/>
        <dsp:cNvSpPr/>
      </dsp:nvSpPr>
      <dsp:spPr>
        <a:xfrm>
          <a:off x="0" y="90020"/>
          <a:ext cx="6711654" cy="401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dirty="0"/>
            <a:t>Przedsiębiorstwo przemysłowe wytwarza dwa wyroby : I i II z surowca dostarczanego w formie czterech rodzajów kształtek : A,B,C,D. Poniższa tablica zawiera liczby wyrobów możliwych do uzyskania z jednej kształtki oraz odpad (w kg). Zaproponuj strukturę zakupu kształtek potrzebnych do wytworzenia co najmniej 1000 szt. wyrobu I oraz co najmniej 2000 szt. wyrobu II, minimaalizując koszt odpadów ( koszt 1kg złomu to 2,5 zł). Określ wartość minimalnego odpadu</a:t>
          </a:r>
          <a:endParaRPr lang="pl-PL" sz="2200" kern="1200" dirty="0"/>
        </a:p>
      </dsp:txBody>
      <dsp:txXfrm>
        <a:off x="196018" y="286038"/>
        <a:ext cx="6319618" cy="36234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D4834-39B2-4C90-9089-D9E2FBCBCF30}">
      <dsp:nvSpPr>
        <dsp:cNvPr id="0" name=""/>
        <dsp:cNvSpPr/>
      </dsp:nvSpPr>
      <dsp:spPr>
        <a:xfrm>
          <a:off x="861106" y="40408"/>
          <a:ext cx="2869132" cy="2869770"/>
        </a:xfrm>
        <a:prstGeom prst="circularArrow">
          <a:avLst>
            <a:gd name="adj1" fmla="val 10980"/>
            <a:gd name="adj2" fmla="val 1142322"/>
            <a:gd name="adj3" fmla="val 90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18BC8-EF18-45E4-ACEC-BF5B1AFE69A3}">
      <dsp:nvSpPr>
        <dsp:cNvPr id="0" name=""/>
        <dsp:cNvSpPr/>
      </dsp:nvSpPr>
      <dsp:spPr>
        <a:xfrm>
          <a:off x="1494712" y="1079265"/>
          <a:ext cx="1601002" cy="800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0" i="0" kern="1200" dirty="0"/>
            <a:t>Nasz cel to </a:t>
          </a:r>
          <a:r>
            <a:rPr lang="pl-PL" sz="1800" b="1" i="0" kern="1200" dirty="0"/>
            <a:t>minimalizacja odpadu </a:t>
          </a:r>
          <a:endParaRPr lang="pl-PL" sz="1800" kern="1200" dirty="0"/>
        </a:p>
      </dsp:txBody>
      <dsp:txXfrm>
        <a:off x="1494712" y="1079265"/>
        <a:ext cx="1601002" cy="8003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DDB0B-3129-4450-9679-57BDDB215EF9}">
      <dsp:nvSpPr>
        <dsp:cNvPr id="0" name=""/>
        <dsp:cNvSpPr/>
      </dsp:nvSpPr>
      <dsp:spPr>
        <a:xfrm>
          <a:off x="2123864" y="35283"/>
          <a:ext cx="2196615" cy="18347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/>
            <a:t>X1 - &gt; ilość zakupionych kształtek A</a:t>
          </a:r>
        </a:p>
      </dsp:txBody>
      <dsp:txXfrm>
        <a:off x="2377320" y="282271"/>
        <a:ext cx="1689704" cy="582184"/>
      </dsp:txXfrm>
    </dsp:sp>
    <dsp:sp modelId="{BC5FB31C-8F9E-46AF-8F55-BDEE7402155D}">
      <dsp:nvSpPr>
        <dsp:cNvPr id="0" name=""/>
        <dsp:cNvSpPr/>
      </dsp:nvSpPr>
      <dsp:spPr>
        <a:xfrm>
          <a:off x="2864646" y="846814"/>
          <a:ext cx="2338112" cy="18347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/>
            <a:t>X2 - &gt; ilość zakupionych kształtek B</a:t>
          </a:r>
        </a:p>
      </dsp:txBody>
      <dsp:txXfrm>
        <a:off x="4123630" y="1058517"/>
        <a:ext cx="899274" cy="1411356"/>
      </dsp:txXfrm>
    </dsp:sp>
    <dsp:sp modelId="{EE377136-0BBB-47B9-B892-C70743721413}">
      <dsp:nvSpPr>
        <dsp:cNvPr id="0" name=""/>
        <dsp:cNvSpPr/>
      </dsp:nvSpPr>
      <dsp:spPr>
        <a:xfrm>
          <a:off x="2142496" y="1658344"/>
          <a:ext cx="2159351" cy="18347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/>
            <a:t>X3 - &gt; ilość zakupionych kształtek C</a:t>
          </a:r>
        </a:p>
      </dsp:txBody>
      <dsp:txXfrm>
        <a:off x="2391652" y="2663935"/>
        <a:ext cx="1661039" cy="582184"/>
      </dsp:txXfrm>
    </dsp:sp>
    <dsp:sp modelId="{6E4B340B-A26D-4AE0-B6E9-60891DAEB5FD}">
      <dsp:nvSpPr>
        <dsp:cNvPr id="0" name=""/>
        <dsp:cNvSpPr/>
      </dsp:nvSpPr>
      <dsp:spPr>
        <a:xfrm>
          <a:off x="1277960" y="846814"/>
          <a:ext cx="2265364" cy="18347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/>
            <a:t>X4 - &gt; ilość zakupionych kształtek D</a:t>
          </a:r>
        </a:p>
      </dsp:txBody>
      <dsp:txXfrm>
        <a:off x="1452219" y="1058517"/>
        <a:ext cx="871294" cy="14113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D6F3D-4E00-404E-9BAC-E37B613514EC}">
      <dsp:nvSpPr>
        <dsp:cNvPr id="0" name=""/>
        <dsp:cNvSpPr/>
      </dsp:nvSpPr>
      <dsp:spPr>
        <a:xfrm>
          <a:off x="0" y="0"/>
          <a:ext cx="5270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E98F9-5A50-4997-B820-CD15D888678B}">
      <dsp:nvSpPr>
        <dsp:cNvPr id="0" name=""/>
        <dsp:cNvSpPr/>
      </dsp:nvSpPr>
      <dsp:spPr>
        <a:xfrm>
          <a:off x="0" y="0"/>
          <a:ext cx="5270801" cy="446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 f(x1,x2,x3,x4) = 0,8x1+1,2x2+0,6x3+0,9x4 -&gt; min</a:t>
          </a:r>
        </a:p>
      </dsp:txBody>
      <dsp:txXfrm>
        <a:off x="0" y="0"/>
        <a:ext cx="5270801" cy="446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9008D-A3A3-4627-96D2-DAF8BDA624D0}" type="datetimeFigureOut">
              <a:rPr lang="pl-PL" smtClean="0"/>
              <a:t>28.01.2020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C8635-DDAC-4887-9B46-FAB98D313B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217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C8635-DDAC-4887-9B46-FAB98D313B30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965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8DE1-DCC5-43BC-BC22-867A6D14F2F9}" type="datetimeFigureOut">
              <a:rPr lang="pl-PL" smtClean="0"/>
              <a:t>28.01.2020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A610-2B22-41D0-AF2A-BA98363A07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0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8DE1-DCC5-43BC-BC22-867A6D14F2F9}" type="datetimeFigureOut">
              <a:rPr lang="pl-PL" smtClean="0"/>
              <a:t>28.01.2020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A610-2B22-41D0-AF2A-BA98363A07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728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8DE1-DCC5-43BC-BC22-867A6D14F2F9}" type="datetimeFigureOut">
              <a:rPr lang="pl-PL" smtClean="0"/>
              <a:t>28.01.2020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A610-2B22-41D0-AF2A-BA98363A07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4841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8DE1-DCC5-43BC-BC22-867A6D14F2F9}" type="datetimeFigureOut">
              <a:rPr lang="pl-PL" smtClean="0"/>
              <a:t>28.01.2020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A610-2B22-41D0-AF2A-BA98363A07D3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772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8DE1-DCC5-43BC-BC22-867A6D14F2F9}" type="datetimeFigureOut">
              <a:rPr lang="pl-PL" smtClean="0"/>
              <a:t>28.01.2020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A610-2B22-41D0-AF2A-BA98363A07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559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8DE1-DCC5-43BC-BC22-867A6D14F2F9}" type="datetimeFigureOut">
              <a:rPr lang="pl-PL" smtClean="0"/>
              <a:t>28.01.2020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A610-2B22-41D0-AF2A-BA98363A07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3112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8DE1-DCC5-43BC-BC22-867A6D14F2F9}" type="datetimeFigureOut">
              <a:rPr lang="pl-PL" smtClean="0"/>
              <a:t>28.01.2020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A610-2B22-41D0-AF2A-BA98363A07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1019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8DE1-DCC5-43BC-BC22-867A6D14F2F9}" type="datetimeFigureOut">
              <a:rPr lang="pl-PL" smtClean="0"/>
              <a:t>28.01.2020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A610-2B22-41D0-AF2A-BA98363A07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2042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8DE1-DCC5-43BC-BC22-867A6D14F2F9}" type="datetimeFigureOut">
              <a:rPr lang="pl-PL" smtClean="0"/>
              <a:t>28.01.2020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A610-2B22-41D0-AF2A-BA98363A07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349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8DE1-DCC5-43BC-BC22-867A6D14F2F9}" type="datetimeFigureOut">
              <a:rPr lang="pl-PL" smtClean="0"/>
              <a:t>28.01.2020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A610-2B22-41D0-AF2A-BA98363A07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283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8DE1-DCC5-43BC-BC22-867A6D14F2F9}" type="datetimeFigureOut">
              <a:rPr lang="pl-PL" smtClean="0"/>
              <a:t>28.01.2020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A610-2B22-41D0-AF2A-BA98363A07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349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8DE1-DCC5-43BC-BC22-867A6D14F2F9}" type="datetimeFigureOut">
              <a:rPr lang="pl-PL" smtClean="0"/>
              <a:t>28.01.2020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A610-2B22-41D0-AF2A-BA98363A07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034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8DE1-DCC5-43BC-BC22-867A6D14F2F9}" type="datetimeFigureOut">
              <a:rPr lang="pl-PL" smtClean="0"/>
              <a:t>28.01.2020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A610-2B22-41D0-AF2A-BA98363A07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109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8DE1-DCC5-43BC-BC22-867A6D14F2F9}" type="datetimeFigureOut">
              <a:rPr lang="pl-PL" smtClean="0"/>
              <a:t>28.01.2020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A610-2B22-41D0-AF2A-BA98363A07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138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8DE1-DCC5-43BC-BC22-867A6D14F2F9}" type="datetimeFigureOut">
              <a:rPr lang="pl-PL" smtClean="0"/>
              <a:t>28.01.2020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A610-2B22-41D0-AF2A-BA98363A07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879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8DE1-DCC5-43BC-BC22-867A6D14F2F9}" type="datetimeFigureOut">
              <a:rPr lang="pl-PL" smtClean="0"/>
              <a:t>28.01.2020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A610-2B22-41D0-AF2A-BA98363A07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625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8DE1-DCC5-43BC-BC22-867A6D14F2F9}" type="datetimeFigureOut">
              <a:rPr lang="pl-PL" smtClean="0"/>
              <a:t>28.01.2020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A610-2B22-41D0-AF2A-BA98363A07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603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DB88DE1-DCC5-43BC-BC22-867A6D14F2F9}" type="datetimeFigureOut">
              <a:rPr lang="pl-PL" smtClean="0"/>
              <a:t>28.01.2020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CA610-2B22-41D0-AF2A-BA98363A07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0111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  <p:sldLayoutId id="214748404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policy.org/does-complexity-thinking-have-anything-to-offer-the-complicated-world-of-aid-20141027/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25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801902" cy="3329581"/>
          </a:xfrm>
        </p:spPr>
        <p:txBody>
          <a:bodyPr>
            <a:normAutofit/>
          </a:bodyPr>
          <a:lstStyle/>
          <a:p>
            <a:r>
              <a:rPr lang="pl-PL" dirty="0"/>
              <a:t>Optymalizacja produkcji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Piotr Olejarz </a:t>
            </a:r>
          </a:p>
        </p:txBody>
      </p:sp>
    </p:spTree>
    <p:extLst>
      <p:ext uri="{BB962C8B-B14F-4D97-AF65-F5344CB8AC3E}">
        <p14:creationId xmlns:p14="http://schemas.microsoft.com/office/powerpoint/2010/main" val="2897825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AA4130-7CB4-4A82-BEE6-A236FD6E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Co dalej ?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DC7C81-5820-4AF0-AA4B-1E91F304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/>
              <a:t>Gdy już wiemy czym tak naprawdę jest optymalizacja produkcji pora wgłębić się w ten temat i w przejrzysty sposób wykonać własnoręcznię parę przykładów</a:t>
            </a: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9B20075B-08B2-4BFA-8E3B-629702978B0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046548"/>
            <a:ext cx="3726952" cy="1850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3923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398041-2271-4E3A-BC80-B1B61945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Zadanie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BD639-8D20-4497-A027-F22FAB4EE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41865"/>
            <a:ext cx="6711654" cy="420654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Odlewnia produkuje 3 rodzaje odlewów : odlew 1, odlew 2 oraz odlew 3. Wsad metalowy potrzebny do produkcji tych odlewów przygotowywany jest w dwóch piecach P1,P2. Czas pracy tych pieców jest limitowany i zależy od kilku czynników, które nie są istotne dla nas. Czas pracy pieców, normy zużycia i zysk jednostkowy z wybranych rodzai odlewów ukazano w tabeli poniżej. Celem zadania jest ustalenie optymalnej produkcji, by osiągnięty zysk ze sprzedaży produkowanych odlewów był maksymalny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8742C-4E74-4162-9670-8F10FB68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2040" y="6221033"/>
            <a:ext cx="3859795" cy="228660"/>
          </a:xfrm>
        </p:spPr>
        <p:txBody>
          <a:bodyPr/>
          <a:lstStyle/>
          <a:p>
            <a:r>
              <a:rPr lang="pl-PL" dirty="0"/>
              <a:t>5. http://home.agh.edu.pl/~solek/wp-content/uploads/dobor_opt_asort.pdf</a:t>
            </a:r>
          </a:p>
        </p:txBody>
      </p:sp>
    </p:spTree>
    <p:extLst>
      <p:ext uri="{BB962C8B-B14F-4D97-AF65-F5344CB8AC3E}">
        <p14:creationId xmlns:p14="http://schemas.microsoft.com/office/powerpoint/2010/main" val="262506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60FC8C-1170-41A4-9702-C436A2C39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320" y="929918"/>
            <a:ext cx="7046417" cy="1400530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32341D7-141C-47B1-8FCA-43207604D3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636955"/>
              </p:ext>
            </p:extLst>
          </p:nvPr>
        </p:nvGraphicFramePr>
        <p:xfrm>
          <a:off x="969344" y="3429000"/>
          <a:ext cx="6830393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6E44B73-ECE2-4A4C-9C23-B8CF2960BFE8}"/>
              </a:ext>
            </a:extLst>
          </p:cNvPr>
          <p:cNvSpPr txBox="1"/>
          <p:nvPr/>
        </p:nvSpPr>
        <p:spPr>
          <a:xfrm>
            <a:off x="1259632" y="2535225"/>
            <a:ext cx="6540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Posiadamy jednak pewne ograniczenia co do ilości poszczególnych odlewów :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0126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A46E-0FA8-408A-AB81-01F59362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matematyczny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E08F92-1238-460A-9516-81B76AC23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904033"/>
              </p:ext>
            </p:extLst>
          </p:nvPr>
        </p:nvGraphicFramePr>
        <p:xfrm>
          <a:off x="1043608" y="2042402"/>
          <a:ext cx="6711654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0808B9-CF4E-423E-8B40-C41538E55133}"/>
              </a:ext>
            </a:extLst>
          </p:cNvPr>
          <p:cNvSpPr txBox="1"/>
          <p:nvPr/>
        </p:nvSpPr>
        <p:spPr>
          <a:xfrm>
            <a:off x="801764" y="1391583"/>
            <a:ext cx="6866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Tworząc nasz model matematyczny w pierwszej kolejności musimy ustalić co chcemy osiągnać, czyli jaki jest nasz </a:t>
            </a:r>
            <a:r>
              <a:rPr lang="pl-PL" b="1" i="1" dirty="0"/>
              <a:t>cel</a:t>
            </a:r>
            <a:r>
              <a:rPr lang="pl-PL" dirty="0"/>
              <a:t> :</a:t>
            </a:r>
          </a:p>
          <a:p>
            <a:endParaRPr lang="pl-P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1385CF-CA62-47B2-87C5-7D9977815214}"/>
              </a:ext>
            </a:extLst>
          </p:cNvPr>
          <p:cNvSpPr txBox="1"/>
          <p:nvPr/>
        </p:nvSpPr>
        <p:spPr>
          <a:xfrm>
            <a:off x="5796136" y="5004752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tym zadaniu celem jest Maksymalizacja zysków</a:t>
            </a:r>
          </a:p>
        </p:txBody>
      </p:sp>
    </p:spTree>
    <p:extLst>
      <p:ext uri="{BB962C8B-B14F-4D97-AF65-F5344CB8AC3E}">
        <p14:creationId xmlns:p14="http://schemas.microsoft.com/office/powerpoint/2010/main" val="221481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3B1E-20EE-4F0A-8DE0-4BC9F7F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matematyczny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F5F289-300A-456C-BAFD-2CE66757F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029959"/>
              </p:ext>
            </p:extLst>
          </p:nvPr>
        </p:nvGraphicFramePr>
        <p:xfrm>
          <a:off x="2195736" y="2132856"/>
          <a:ext cx="7704740" cy="4475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C86EB5-F7C5-4B5D-9B2F-E192357D6683}"/>
              </a:ext>
            </a:extLst>
          </p:cNvPr>
          <p:cNvSpPr txBox="1"/>
          <p:nvPr/>
        </p:nvSpPr>
        <p:spPr>
          <a:xfrm>
            <a:off x="251520" y="1515515"/>
            <a:ext cx="38884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Następną czynnością jest zidentyfikowanie </a:t>
            </a:r>
            <a:r>
              <a:rPr lang="pl-PL" sz="2000" b="1" i="1" dirty="0"/>
              <a:t>zmiennych decyzyjnych</a:t>
            </a:r>
            <a:r>
              <a:rPr lang="pl-PL" sz="2000" dirty="0"/>
              <a:t> x1,x2,x3. </a:t>
            </a:r>
          </a:p>
          <a:p>
            <a:r>
              <a:rPr lang="pl-PL" sz="2000" dirty="0"/>
              <a:t>Co to zmienne decyzyjne ? </a:t>
            </a:r>
          </a:p>
          <a:p>
            <a:endParaRPr lang="pl-PL" sz="2000" dirty="0"/>
          </a:p>
          <a:p>
            <a:r>
              <a:rPr lang="pl-PL" sz="2000" dirty="0"/>
              <a:t>Są to wartości, które chcemy dostosować, obliczyć by zmaksymalizować zysk. W naszym przypadku będą to :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9974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CB8C-CFBA-4797-893B-B142CD33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matematyczny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14F46A-54DD-4EE2-B3E5-79FDDD072A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221539"/>
              </p:ext>
            </p:extLst>
          </p:nvPr>
        </p:nvGraphicFramePr>
        <p:xfrm>
          <a:off x="179512" y="2190784"/>
          <a:ext cx="5616624" cy="3553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475AE45-9455-4BEF-A264-A25EA185689D}"/>
              </a:ext>
            </a:extLst>
          </p:cNvPr>
          <p:cNvSpPr txBox="1"/>
          <p:nvPr/>
        </p:nvSpPr>
        <p:spPr>
          <a:xfrm>
            <a:off x="1979712" y="1556792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Trzecią czynnością jest opisanie </a:t>
            </a:r>
            <a:r>
              <a:rPr lang="pl-PL" b="1" i="1" dirty="0"/>
              <a:t>funkcji celu  </a:t>
            </a:r>
            <a:r>
              <a:rPr lang="pl-PL" dirty="0"/>
              <a:t>:</a:t>
            </a:r>
          </a:p>
          <a:p>
            <a:endParaRPr lang="pl-P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2BEF6-2C76-4F13-8E7B-4C007901B0FB}"/>
              </a:ext>
            </a:extLst>
          </p:cNvPr>
          <p:cNvSpPr txBox="1"/>
          <p:nvPr/>
        </p:nvSpPr>
        <p:spPr>
          <a:xfrm>
            <a:off x="5940152" y="2696429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Dlaczego tak ?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Ponieważ naszym celem jest maksymalizacja zysków a jednostkowy zysk z naszych odlewów to kolejno 1800,2400,3000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79875-84A8-409F-B62F-CCA9FDAC25D5}"/>
              </a:ext>
            </a:extLst>
          </p:cNvPr>
          <p:cNvSpPr txBox="1"/>
          <p:nvPr/>
        </p:nvSpPr>
        <p:spPr>
          <a:xfrm>
            <a:off x="484710" y="5588087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x1,x2,x3 – odpowiednia ilość odlewów 1,2,3</a:t>
            </a:r>
          </a:p>
        </p:txBody>
      </p:sp>
    </p:spTree>
    <p:extLst>
      <p:ext uri="{BB962C8B-B14F-4D97-AF65-F5344CB8AC3E}">
        <p14:creationId xmlns:p14="http://schemas.microsoft.com/office/powerpoint/2010/main" val="149390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683B-BDD5-4448-9EEA-15D9DAE0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matematyczny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9097-9D33-423C-8DA5-611449138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73" y="1484784"/>
            <a:ext cx="6711654" cy="4195481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Ostatnim elementem naszego modelu matematycznego są </a:t>
            </a:r>
            <a:r>
              <a:rPr lang="pl-PL" b="1" i="1" dirty="0"/>
              <a:t>warunki ograniczające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A1654B-5E7B-4213-BF4F-0BCBFEBCFD3C}"/>
              </a:ext>
            </a:extLst>
          </p:cNvPr>
          <p:cNvSpPr/>
          <p:nvPr/>
        </p:nvSpPr>
        <p:spPr>
          <a:xfrm>
            <a:off x="827584" y="3140968"/>
            <a:ext cx="8712968" cy="4320479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pl-PL" sz="2200" u="sng" dirty="0"/>
              <a:t>(W1)</a:t>
            </a:r>
            <a:r>
              <a:rPr lang="pl-PL" sz="2200" dirty="0"/>
              <a:t> - 5x1+3x2+x3 &lt;= 36000h – czas pracy Pieca 1</a:t>
            </a:r>
          </a:p>
          <a:p>
            <a:pPr lvl="0">
              <a:buChar char="•"/>
            </a:pPr>
            <a:r>
              <a:rPr lang="pl-PL" sz="2200" u="sng" dirty="0"/>
              <a:t>(W2)</a:t>
            </a:r>
            <a:r>
              <a:rPr lang="pl-PL" sz="2200" dirty="0"/>
              <a:t> - x1+ 2x2 + 4x3 &lt;= 48000h – czas pracy Pieca 2</a:t>
            </a:r>
          </a:p>
          <a:p>
            <a:pPr lvl="0">
              <a:buChar char="•"/>
            </a:pPr>
            <a:r>
              <a:rPr lang="pl-PL" sz="2200" dirty="0"/>
              <a:t>(</a:t>
            </a:r>
            <a:r>
              <a:rPr lang="pl-PL" sz="2200" u="sng" dirty="0"/>
              <a:t>W3</a:t>
            </a:r>
            <a:r>
              <a:rPr lang="pl-PL" sz="2200" dirty="0"/>
              <a:t>) - Ilość Odlewu 1 &lt;= 200</a:t>
            </a:r>
          </a:p>
          <a:p>
            <a:pPr lvl="0">
              <a:buChar char="•"/>
            </a:pPr>
            <a:r>
              <a:rPr lang="pl-PL" sz="2200" u="sng" dirty="0"/>
              <a:t>(W4)</a:t>
            </a:r>
            <a:r>
              <a:rPr lang="pl-PL" sz="2200" dirty="0"/>
              <a:t> - Ilość Odlewu 2 = 120 </a:t>
            </a:r>
          </a:p>
          <a:p>
            <a:pPr lvl="0">
              <a:buChar char="•"/>
            </a:pPr>
            <a:r>
              <a:rPr lang="pl-PL" sz="2200" u="sng" dirty="0"/>
              <a:t>(W5)</a:t>
            </a:r>
            <a:r>
              <a:rPr lang="pl-PL" sz="2200" dirty="0"/>
              <a:t> - Ilość Odlewu 3 = 60</a:t>
            </a:r>
          </a:p>
        </p:txBody>
      </p:sp>
    </p:spTree>
    <p:extLst>
      <p:ext uri="{BB962C8B-B14F-4D97-AF65-F5344CB8AC3E}">
        <p14:creationId xmlns:p14="http://schemas.microsoft.com/office/powerpoint/2010/main" val="4012297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25A2-1D4B-4B93-805C-C284B9A5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Rozwiązywanie zadania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074DE-7666-4AD6-B8A3-B0EEF571F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7036" y="2514600"/>
            <a:ext cx="3918777" cy="3741738"/>
          </a:xfrm>
        </p:spPr>
        <p:txBody>
          <a:bodyPr>
            <a:normAutofit/>
          </a:bodyPr>
          <a:lstStyle/>
          <a:p>
            <a:r>
              <a:rPr lang="pl-PL" sz="2200" dirty="0"/>
              <a:t>Mając wszystkie potrzebne nam dane tworzymy odpowiednie tabele w Excelu by móc w dalszej części użyć Solvera do rozwiązania zadania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B9EE344-01FF-4B49-BDA5-F7D97DD1FB8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996872" y="1934370"/>
            <a:ext cx="5098360" cy="283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58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22DC23C-33A6-4279-B314-BFD1D00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Rozwiązywanie zadania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536EB77F-B4D3-42BE-BA16-FE4B33E6334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07760007"/>
              </p:ext>
            </p:extLst>
          </p:nvPr>
        </p:nvGraphicFramePr>
        <p:xfrm>
          <a:off x="656114" y="3851911"/>
          <a:ext cx="20066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963">
                  <a:extLst>
                    <a:ext uri="{9D8B030D-6E8A-4147-A177-3AD203B41FA5}">
                      <a16:colId xmlns:a16="http://schemas.microsoft.com/office/drawing/2014/main" val="3845136935"/>
                    </a:ext>
                  </a:extLst>
                </a:gridCol>
                <a:gridCol w="608637">
                  <a:extLst>
                    <a:ext uri="{9D8B030D-6E8A-4147-A177-3AD203B41FA5}">
                      <a16:colId xmlns:a16="http://schemas.microsoft.com/office/drawing/2014/main" val="81467199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Piec 1</a:t>
                      </a:r>
                      <a:endParaRPr lang="pl-PL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</a:t>
                      </a:r>
                      <a:endParaRPr lang="pl-P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58442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Piec 2</a:t>
                      </a:r>
                      <a:endParaRPr lang="pl-PL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0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6821883"/>
                  </a:ext>
                </a:extLst>
              </a:tr>
            </a:tbl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ED7AE2-53C6-45B0-B266-FF5490B0A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03911" y="1358009"/>
            <a:ext cx="5459354" cy="37417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Potrzebujemy w nasze Warunki Ograniczające i Funkcję Celu wpisać odpowiednie formuły, które już wcześniej tak naprawdę stworzyliśmy w modelu matematycznym a w każdej zmiennej decyzyjnej wpisać 0 (obojętnie jaka liczba)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0399ED-B2F7-46D3-B773-990258A72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38" y="3844101"/>
            <a:ext cx="1847850" cy="228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761FA8-0FB9-47DA-B6BC-ED588A4CA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38" y="4113468"/>
            <a:ext cx="1781175" cy="1809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19BB15-90A9-4DF2-B801-4A1C96EEE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67" y="4885689"/>
            <a:ext cx="2619375" cy="238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8B738F-EAEA-45CE-9F37-FF98F1A18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8325" y="4917755"/>
            <a:ext cx="1771650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804D48D-7848-43CC-A340-1C93632190A2}"/>
              </a:ext>
            </a:extLst>
          </p:cNvPr>
          <p:cNvSpPr txBox="1"/>
          <p:nvPr/>
        </p:nvSpPr>
        <p:spPr>
          <a:xfrm>
            <a:off x="5070599" y="3611036"/>
            <a:ext cx="2585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tym wypadku są to nasze W1 i W2 z poprzednich slajdów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E180F3-BC84-4B7A-942A-EBBFB5FA4699}"/>
              </a:ext>
            </a:extLst>
          </p:cNvPr>
          <p:cNvSpPr txBox="1"/>
          <p:nvPr/>
        </p:nvSpPr>
        <p:spPr>
          <a:xfrm>
            <a:off x="5364088" y="4901372"/>
            <a:ext cx="2976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Tutaj korzystamy z naszego wzoru funkcji celu</a:t>
            </a:r>
          </a:p>
        </p:txBody>
      </p:sp>
    </p:spTree>
    <p:extLst>
      <p:ext uri="{BB962C8B-B14F-4D97-AF65-F5344CB8AC3E}">
        <p14:creationId xmlns:p14="http://schemas.microsoft.com/office/powerpoint/2010/main" val="1317490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79C5-E6FD-4A96-83B0-A84BE13A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Rozwiązywanie zadania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37448-D2AD-44E4-9ECF-5555A535A5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3EF6F6FF-F171-424B-9CFC-B16528C08B2D}"/>
              </a:ext>
            </a:extLst>
          </p:cNvPr>
          <p:cNvSpPr/>
          <p:nvPr/>
        </p:nvSpPr>
        <p:spPr>
          <a:xfrm>
            <a:off x="597191" y="980728"/>
            <a:ext cx="2174610" cy="154695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/>
              <a:t>Czas na użycie  Solvera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1CEA24-AD69-4CBF-9A62-18EBFF803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90" y="2527678"/>
            <a:ext cx="3874292" cy="40662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4654B0-F02F-4107-BAF6-095520195E0A}"/>
              </a:ext>
            </a:extLst>
          </p:cNvPr>
          <p:cNvSpPr txBox="1"/>
          <p:nvPr/>
        </p:nvSpPr>
        <p:spPr>
          <a:xfrm>
            <a:off x="4583963" y="2525006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Włączając Solvera ukazuję nam się takie oto okienko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FE562B-F1D6-456C-97F2-2729BDD4C628}"/>
              </a:ext>
            </a:extLst>
          </p:cNvPr>
          <p:cNvSpPr txBox="1"/>
          <p:nvPr/>
        </p:nvSpPr>
        <p:spPr>
          <a:xfrm>
            <a:off x="5220072" y="3789040"/>
            <a:ext cx="3096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Pierwszą czynnością jest Ustawienie naszego celu (Objective). W tym przypadku będzie to nasza komórka funkcji celu czyli $C$17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E8496B-0A6C-49E8-BC0C-724FD8A01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89" y="2514600"/>
            <a:ext cx="3874293" cy="410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2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pl-PL" dirty="0"/>
              <a:t>Wstęp do prezentacji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W tej prezentacji postaram się przybliżyć zagadnienia związane z optymalizacją produkcji. Opisać pokrótce co to takiego, dlaczego używamy i jak ważne jest to dla nas, by zrozumieć z czym tak naprawdę się mierzymy. W dalszej części pokaże również krok po kroku w jaki sposób rozwiązywać zadania związane z naszym tematem prezentacji.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Zatem do dzieła !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7223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5D05-C8B9-4496-9469-81117B6E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Rozwiązywanie zadania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67AF2-251D-4EE7-9419-C5DBC36E39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Naszym celem jest maksymalizacja zysku z tego powodu wybieramy kolejną opcję „Max”.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Teraz zaznaczamy wartości komórek, które mają ulec zmianie. Krótko mówiąc są to nasze 3 zmienne decyzyjne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8D38BE-4F05-4227-8A94-C47044D63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499" y="1905000"/>
            <a:ext cx="4368445" cy="450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7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A96C-410E-4330-8C58-9F729970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Rozwiązywanie zadania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7823C-EF9A-417B-A6F0-6E3FFD712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560" y="1772816"/>
            <a:ext cx="3514253" cy="44835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Ostatnim krokiem jest wypełnienie „Subject to the Constraints” czyli nasze warunkami ograniczające</a:t>
            </a:r>
          </a:p>
          <a:p>
            <a:pPr marL="0" indent="0">
              <a:buNone/>
            </a:pPr>
            <a:r>
              <a:rPr lang="pl-PL" dirty="0"/>
              <a:t>A więc : Wszystkie nasze zmienne decyzyjne jak i funkcja celu muszą być większe od 0, x1 musi być mniejsze od 200, x2=120 , x3=60. Komórka z Piecem 1 nie większa od swojego limitu 36000 a z Piecem 2 nie większa od 48000.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Naciskamy na przycisk „Solve”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3B519A-6D98-4E64-9E18-071B30545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813" y="1472161"/>
            <a:ext cx="4877640" cy="50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08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BADC-906A-40B2-9F93-96540BE0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3367AB-ECEC-4C43-9B1A-37B59E1A5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570" y="1628800"/>
            <a:ext cx="5335206" cy="37322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87FABA-DD30-4458-A0ED-BC6416426FE8}"/>
              </a:ext>
            </a:extLst>
          </p:cNvPr>
          <p:cNvSpPr txBox="1"/>
          <p:nvPr/>
        </p:nvSpPr>
        <p:spPr>
          <a:xfrm>
            <a:off x="113224" y="2157965"/>
            <a:ext cx="34563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Nasze kolumny zostały automatycznie uzupełnione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A więc najoptymalniejszym rozwiązaniem jest produkować 200 Odlewów 1, 120 Odlewów 2 i </a:t>
            </a:r>
          </a:p>
          <a:p>
            <a:r>
              <a:rPr lang="pl-PL" dirty="0"/>
              <a:t>60 Odlewów 3</a:t>
            </a:r>
          </a:p>
          <a:p>
            <a:endParaRPr lang="pl-PL" dirty="0"/>
          </a:p>
          <a:p>
            <a:r>
              <a:rPr lang="pl-PL" dirty="0"/>
              <a:t>Wtedy przy 1420 godzinach pracy Pieca 1 i 680 godzinach pracy Pieca 2 nasz zysk wyniesie 828 000 zł</a:t>
            </a:r>
          </a:p>
        </p:txBody>
      </p:sp>
    </p:spTree>
    <p:extLst>
      <p:ext uri="{BB962C8B-B14F-4D97-AF65-F5344CB8AC3E}">
        <p14:creationId xmlns:p14="http://schemas.microsoft.com/office/powerpoint/2010/main" val="498155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FD74-7D39-4556-B533-517F0E56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Zadanie 2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BCBCC0-E741-41DF-B3DC-1C6CED9823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101311"/>
              </p:ext>
            </p:extLst>
          </p:nvPr>
        </p:nvGraphicFramePr>
        <p:xfrm>
          <a:off x="827700" y="2052925"/>
          <a:ext cx="6711654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6AF11-231B-4BA8-86FC-EDF24C7B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6056" y="6525344"/>
            <a:ext cx="3859795" cy="228660"/>
          </a:xfrm>
        </p:spPr>
        <p:txBody>
          <a:bodyPr/>
          <a:lstStyle/>
          <a:p>
            <a:r>
              <a:rPr lang="pl-PL" dirty="0"/>
              <a:t>6. „Badania operacyjne w przykładach i zadaniach” – Zbigniew Jędrzejczyk, Jerzy Skrzypek, Karol Kukuła, Anna Walkosz</a:t>
            </a:r>
          </a:p>
        </p:txBody>
      </p:sp>
    </p:spTree>
    <p:extLst>
      <p:ext uri="{BB962C8B-B14F-4D97-AF65-F5344CB8AC3E}">
        <p14:creationId xmlns:p14="http://schemas.microsoft.com/office/powerpoint/2010/main" val="2061579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55A5DE-D688-4D3E-B4D5-BE399771E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2132856"/>
            <a:ext cx="6238875" cy="1533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50F9E4-291B-472D-86D5-468AA2FC9090}"/>
              </a:ext>
            </a:extLst>
          </p:cNvPr>
          <p:cNvSpPr txBox="1"/>
          <p:nvPr/>
        </p:nvSpPr>
        <p:spPr>
          <a:xfrm>
            <a:off x="1187624" y="89159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Tabela wygląda następująco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D5BEC-7BC4-497C-BA55-A9117DD7731B}"/>
              </a:ext>
            </a:extLst>
          </p:cNvPr>
          <p:cNvSpPr txBox="1"/>
          <p:nvPr/>
        </p:nvSpPr>
        <p:spPr>
          <a:xfrm>
            <a:off x="755576" y="4149792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Końcowy Odpad mnożymy razy 2,5, by uzyskać koszt odpadu na złomie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C78D4315-87EA-43CD-825C-ABCF536F39AC}"/>
              </a:ext>
            </a:extLst>
          </p:cNvPr>
          <p:cNvSpPr/>
          <p:nvPr/>
        </p:nvSpPr>
        <p:spPr>
          <a:xfrm>
            <a:off x="5652120" y="3909249"/>
            <a:ext cx="3024336" cy="1872208"/>
          </a:xfrm>
          <a:prstGeom prst="cloudCallout">
            <a:avLst>
              <a:gd name="adj1" fmla="val -73535"/>
              <a:gd name="adj2" fmla="val -69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Odpad z poszczególnej sztuki kształtki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5F9FA-821D-44FF-B4F2-9CEF2D5C41A9}"/>
              </a:ext>
            </a:extLst>
          </p:cNvPr>
          <p:cNvSpPr txBox="1"/>
          <p:nvPr/>
        </p:nvSpPr>
        <p:spPr>
          <a:xfrm>
            <a:off x="3514973" y="5877272"/>
            <a:ext cx="177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Zaczynajmy !</a:t>
            </a:r>
          </a:p>
        </p:txBody>
      </p:sp>
    </p:spTree>
    <p:extLst>
      <p:ext uri="{BB962C8B-B14F-4D97-AF65-F5344CB8AC3E}">
        <p14:creationId xmlns:p14="http://schemas.microsoft.com/office/powerpoint/2010/main" val="1315480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15AB-3D35-4853-826E-EC3075A1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matematyczny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0FC95E-2B49-452A-B036-23370CB99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657768"/>
              </p:ext>
            </p:extLst>
          </p:nvPr>
        </p:nvGraphicFramePr>
        <p:xfrm>
          <a:off x="323528" y="1247801"/>
          <a:ext cx="4591346" cy="2950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F9EA03-AE4D-4732-8833-85C6BA553CBD}"/>
              </a:ext>
            </a:extLst>
          </p:cNvPr>
          <p:cNvSpPr txBox="1"/>
          <p:nvPr/>
        </p:nvSpPr>
        <p:spPr>
          <a:xfrm>
            <a:off x="847826" y="1212721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i="1" dirty="0"/>
              <a:t>1. Cel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F5254-2A12-41BC-A87E-ADBF29AF58F8}"/>
              </a:ext>
            </a:extLst>
          </p:cNvPr>
          <p:cNvSpPr txBox="1"/>
          <p:nvPr/>
        </p:nvSpPr>
        <p:spPr>
          <a:xfrm>
            <a:off x="5508104" y="2291765"/>
            <a:ext cx="2503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i="1" dirty="0"/>
              <a:t>2. Zmienne decyzyjne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14C11BD-1ACB-4252-B32D-71B4929E00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7890640"/>
              </p:ext>
            </p:extLst>
          </p:nvPr>
        </p:nvGraphicFramePr>
        <p:xfrm>
          <a:off x="2915816" y="3212977"/>
          <a:ext cx="6480720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21676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5990-80D9-42A4-8932-4270A793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matematyczny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66DB9-A9A4-41A2-8C2C-976F248BF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20" y="2052925"/>
            <a:ext cx="6711654" cy="4195481"/>
          </a:xfrm>
        </p:spPr>
        <p:txBody>
          <a:bodyPr/>
          <a:lstStyle/>
          <a:p>
            <a:pPr marL="0" indent="0">
              <a:buNone/>
            </a:pPr>
            <a:r>
              <a:rPr lang="pl-PL" b="1" dirty="0"/>
              <a:t>3. Funkcja celu =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427A495-E4F4-414D-8AFC-E251A1046B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2402905"/>
              </p:ext>
            </p:extLst>
          </p:nvPr>
        </p:nvGraphicFramePr>
        <p:xfrm>
          <a:off x="741358" y="2599146"/>
          <a:ext cx="5270801" cy="44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AFA38B23-F498-480B-BFB2-EA9DFE4EDAAF}"/>
              </a:ext>
            </a:extLst>
          </p:cNvPr>
          <p:cNvSpPr/>
          <p:nvPr/>
        </p:nvSpPr>
        <p:spPr>
          <a:xfrm>
            <a:off x="6464794" y="1152983"/>
            <a:ext cx="2679206" cy="1915978"/>
          </a:xfrm>
          <a:prstGeom prst="cloudCallout">
            <a:avLst>
              <a:gd name="adj1" fmla="val -63724"/>
              <a:gd name="adj2" fmla="val 29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Suma odpadów z  każdej kształtki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251C0-D893-4AC0-A934-A2F489CECEBF}"/>
              </a:ext>
            </a:extLst>
          </p:cNvPr>
          <p:cNvSpPr txBox="1"/>
          <p:nvPr/>
        </p:nvSpPr>
        <p:spPr>
          <a:xfrm>
            <a:off x="484710" y="3626691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/>
              <a:t>4. Warunki ograniczające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42C6F1-484B-43A9-BDFD-F869AFFA22BC}"/>
              </a:ext>
            </a:extLst>
          </p:cNvPr>
          <p:cNvSpPr txBox="1"/>
          <p:nvPr/>
        </p:nvSpPr>
        <p:spPr>
          <a:xfrm>
            <a:off x="741358" y="4150665"/>
            <a:ext cx="76612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W1 -&gt; 3x1+2x2+4x3 &gt;=1000</a:t>
            </a:r>
          </a:p>
          <a:p>
            <a:r>
              <a:rPr lang="pl-PL" dirty="0"/>
              <a:t>W2 -&gt; x1+5x2+5x4 &gt;=2000</a:t>
            </a:r>
          </a:p>
          <a:p>
            <a:endParaRPr lang="pl-PL" dirty="0"/>
          </a:p>
          <a:p>
            <a:r>
              <a:rPr lang="pl-PL" dirty="0"/>
              <a:t>Do tego jeszcze :</a:t>
            </a:r>
          </a:p>
          <a:p>
            <a:endParaRPr lang="pl-PL" dirty="0"/>
          </a:p>
          <a:p>
            <a:r>
              <a:rPr lang="pl-PL" dirty="0"/>
              <a:t>X1 &gt;=0</a:t>
            </a:r>
          </a:p>
          <a:p>
            <a:r>
              <a:rPr lang="pl-PL" dirty="0"/>
              <a:t>X2 &gt;=0</a:t>
            </a:r>
          </a:p>
          <a:p>
            <a:r>
              <a:rPr lang="pl-PL" dirty="0"/>
              <a:t>X3 &gt;=0</a:t>
            </a:r>
          </a:p>
          <a:p>
            <a:r>
              <a:rPr lang="pl-PL" dirty="0"/>
              <a:t>X4 &gt;=0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6234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9BD3D0-0F8D-428C-AEA9-8CBCB6BB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Rozwiązywanie zadania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E2695-85EA-40A8-B06F-551582725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4059" y="2657883"/>
            <a:ext cx="3298115" cy="420024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Nasz gotowy szablon z wypełnionymi już komórkami wygląda następująco. Zwróćmy uwagę, że dodany został na końcu Koszt Odpadu o którym jest mowa w treści zadania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0F345A-DE20-4C5A-8BDE-9A3407D95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80" y="1853248"/>
            <a:ext cx="4656359" cy="371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80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A12E-3713-4458-AE69-A55E0255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Rozwiązywanie zadania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A097-DD40-4964-900B-FC9CF7DEF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3627" y="1331118"/>
            <a:ext cx="3298113" cy="4195763"/>
          </a:xfrm>
        </p:spPr>
        <p:txBody>
          <a:bodyPr/>
          <a:lstStyle/>
          <a:p>
            <a:pPr marL="0" indent="0">
              <a:buNone/>
            </a:pPr>
            <a:r>
              <a:rPr lang="pl-PL" i="1" dirty="0">
                <a:highlight>
                  <a:srgbClr val="000080"/>
                </a:highlight>
              </a:rPr>
              <a:t>Czas na solvera !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4BC8AD6-2C29-4A4B-A321-F21058EC6381}"/>
              </a:ext>
            </a:extLst>
          </p:cNvPr>
          <p:cNvSpPr/>
          <p:nvPr/>
        </p:nvSpPr>
        <p:spPr>
          <a:xfrm rot="20407379">
            <a:off x="1856716" y="3091495"/>
            <a:ext cx="2190208" cy="360040"/>
          </a:xfrm>
          <a:prstGeom prst="rightArrow">
            <a:avLst>
              <a:gd name="adj1" fmla="val 4319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A2E207-1DF7-4CCD-99CF-13ADC01665A7}"/>
              </a:ext>
            </a:extLst>
          </p:cNvPr>
          <p:cNvSpPr txBox="1"/>
          <p:nvPr/>
        </p:nvSpPr>
        <p:spPr>
          <a:xfrm>
            <a:off x="537651" y="3531032"/>
            <a:ext cx="174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Zmienne decyzyjne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07C1022-FD3F-4285-AFE4-F58ECAF6E3B5}"/>
              </a:ext>
            </a:extLst>
          </p:cNvPr>
          <p:cNvSpPr/>
          <p:nvPr/>
        </p:nvSpPr>
        <p:spPr>
          <a:xfrm rot="20447780">
            <a:off x="1789362" y="4038317"/>
            <a:ext cx="2305195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543BCC-7C4B-42D4-87B3-5C364AB9FD54}"/>
              </a:ext>
            </a:extLst>
          </p:cNvPr>
          <p:cNvSpPr txBox="1"/>
          <p:nvPr/>
        </p:nvSpPr>
        <p:spPr>
          <a:xfrm>
            <a:off x="251519" y="4560330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Warunki ograniczające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3516BCE-ACA9-4E2F-A31C-8487AB6A25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22BE90-7756-4DE8-BECE-8F4E3CE98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635" y="1412776"/>
            <a:ext cx="4906092" cy="524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96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BC53-6409-4643-BB6D-92C3462E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Rozwiązywanie zadania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9E830-D1EF-4C64-83AB-80135EDBB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710" y="1400885"/>
            <a:ext cx="3298825" cy="1884099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Wyniki przygotowane przez Solvera wyglądają w ten sposób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50380D-341F-4D26-AF3A-6E7D8016CC03}"/>
              </a:ext>
            </a:extLst>
          </p:cNvPr>
          <p:cNvSpPr txBox="1"/>
          <p:nvPr/>
        </p:nvSpPr>
        <p:spPr>
          <a:xfrm>
            <a:off x="4809729" y="2250298"/>
            <a:ext cx="432501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i="1" dirty="0"/>
              <a:t>W wypadku, gdy potrzebujemy minimum 1000 sztuk Wyrobu I i minimum 2000 sztuk Wyrobu II najoptymalniejszym rozwiązaniem jest zakup tylko kształtek B w ilości 400 i kształtek C w ilości 50. Wtedy zachowane są nasze minima co do ilości wyrobów i nasz Odpad wynosi 510kg co przekłada się na 1275zł kosztów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E46B2D-6DFD-44C2-8726-4B09051D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81" y="2385060"/>
            <a:ext cx="4325019" cy="428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5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Cel każdego przedsiębiorstwa</a:t>
            </a:r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2249424"/>
            <a:ext cx="5338936" cy="43251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l-PL" dirty="0"/>
              <a:t>Każda firma posiada swoje określone cele i strategie, nikt bowiem nie zamierza dźwigać na barkach całego przedsiębiorstwa łudząc się, że jakimś cudem po prostu się uda.  Jednym z kluczowych priorytetów dla biznesu jest na przykład maksymalizacja zysków. Podobną idee można również zauważyć w życiu codziennym. Jak mawiał znany i lubiany polski aktor , trzeba pracować tak, by „Zarobić ale się nie narobić” </a:t>
            </a:r>
            <a:r>
              <a:rPr lang="pl-PL" dirty="0">
                <a:sym typeface="Wingdings" pitchFamily="2" charset="2"/>
              </a:rPr>
              <a:t> .</a:t>
            </a:r>
            <a:r>
              <a:rPr lang="pl-PL" dirty="0"/>
              <a:t> </a:t>
            </a:r>
          </a:p>
        </p:txBody>
      </p:sp>
      <p:pic>
        <p:nvPicPr>
          <p:cNvPr id="1026" name="Picture 2" descr="C:\Users\szop pracz\Desktop\Downloads\iStock_000071312369_XXX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89" y="2924944"/>
            <a:ext cx="3419872" cy="199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1E0DD-7DC4-47A7-81D8-D97CCBB3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0089" y="5316045"/>
            <a:ext cx="3691598" cy="228660"/>
          </a:xfrm>
        </p:spPr>
        <p:txBody>
          <a:bodyPr/>
          <a:lstStyle/>
          <a:p>
            <a:r>
              <a:rPr lang="pl-PL"/>
              <a:t>1. https://dynamicbusiness.com.au/leadership-2/entrepreneur-profile/how-to-increase-your-business-tenfold-in-less-than-two-years.html</a:t>
            </a:r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BA0F-E79A-468F-AB0A-FACC9BC2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A610-2B22-41D0-AF2A-BA98363A07D3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5505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60CC18-4102-489A-AF65-5D43CB9B8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-675456"/>
            <a:ext cx="7593990" cy="3329581"/>
          </a:xfrm>
        </p:spPr>
        <p:txBody>
          <a:bodyPr/>
          <a:lstStyle/>
          <a:p>
            <a:r>
              <a:rPr lang="pl-PL" dirty="0">
                <a:solidFill>
                  <a:schemeClr val="accent3"/>
                </a:solidFill>
                <a:highlight>
                  <a:srgbClr val="800000"/>
                </a:highlight>
              </a:rPr>
              <a:t>Pora na coś trudniejszego </a:t>
            </a:r>
            <a:r>
              <a:rPr lang="pl-PL" dirty="0">
                <a:solidFill>
                  <a:schemeClr val="accent3"/>
                </a:solidFill>
                <a:highlight>
                  <a:srgbClr val="800000"/>
                </a:highlight>
                <a:sym typeface="Wingdings" panose="05000000000000000000" pitchFamily="2" charset="2"/>
              </a:rPr>
              <a:t> </a:t>
            </a:r>
            <a:endParaRPr lang="pl-PL" dirty="0">
              <a:solidFill>
                <a:schemeClr val="accent3"/>
              </a:solidFill>
              <a:highlight>
                <a:srgbClr val="8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67768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1080-C282-4D89-B28A-49336CD5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Zadanie 3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9B7AB3F-8F94-483F-96FF-92C851A313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423179"/>
              </p:ext>
            </p:extLst>
          </p:nvPr>
        </p:nvGraphicFramePr>
        <p:xfrm>
          <a:off x="827700" y="1700808"/>
          <a:ext cx="7272692" cy="4547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3B6C0-AA00-4CD6-8EF2-1A038F83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88024" y="6377908"/>
            <a:ext cx="3859795" cy="228660"/>
          </a:xfrm>
        </p:spPr>
        <p:txBody>
          <a:bodyPr/>
          <a:lstStyle/>
          <a:p>
            <a:r>
              <a:rPr lang="pl-PL" dirty="0"/>
              <a:t>7. https://www.solver.com/optimization-solutions-production-and-manufacturing-examples</a:t>
            </a:r>
          </a:p>
        </p:txBody>
      </p:sp>
    </p:spTree>
    <p:extLst>
      <p:ext uri="{BB962C8B-B14F-4D97-AF65-F5344CB8AC3E}">
        <p14:creationId xmlns:p14="http://schemas.microsoft.com/office/powerpoint/2010/main" val="3096282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036F8C-B4F6-424D-9F21-BDD6E9BF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6" y="1248695"/>
            <a:ext cx="5629121" cy="50481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145C17-E1E5-47B5-8B5F-83E405DA20AE}"/>
              </a:ext>
            </a:extLst>
          </p:cNvPr>
          <p:cNvSpPr txBox="1"/>
          <p:nvPr/>
        </p:nvSpPr>
        <p:spPr>
          <a:xfrm>
            <a:off x="611558" y="324525"/>
            <a:ext cx="5197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Tabele wyglądają następująco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1CC07-C550-431E-91CD-843C4F6AB410}"/>
              </a:ext>
            </a:extLst>
          </p:cNvPr>
          <p:cNvSpPr txBox="1"/>
          <p:nvPr/>
        </p:nvSpPr>
        <p:spPr>
          <a:xfrm>
            <a:off x="5868144" y="616530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Do dzieła !</a:t>
            </a:r>
          </a:p>
        </p:txBody>
      </p:sp>
      <p:sp>
        <p:nvSpPr>
          <p:cNvPr id="13" name="Lightning Bolt 12">
            <a:extLst>
              <a:ext uri="{FF2B5EF4-FFF2-40B4-BE49-F238E27FC236}">
                <a16:creationId xmlns:a16="http://schemas.microsoft.com/office/drawing/2014/main" id="{69B3FDB0-1C7D-4B82-ADC6-0ED2E66F3273}"/>
              </a:ext>
            </a:extLst>
          </p:cNvPr>
          <p:cNvSpPr/>
          <p:nvPr/>
        </p:nvSpPr>
        <p:spPr>
          <a:xfrm>
            <a:off x="6804248" y="5485874"/>
            <a:ext cx="1080120" cy="864096"/>
          </a:xfrm>
          <a:prstGeom prst="lightningBol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74FE09C0-202D-43BC-952F-B82F5BD1C8C8}"/>
              </a:ext>
            </a:extLst>
          </p:cNvPr>
          <p:cNvSpPr/>
          <p:nvPr/>
        </p:nvSpPr>
        <p:spPr>
          <a:xfrm>
            <a:off x="6228184" y="1248695"/>
            <a:ext cx="2795233" cy="1399237"/>
          </a:xfrm>
          <a:prstGeom prst="cloudCallout">
            <a:avLst>
              <a:gd name="adj1" fmla="val -74376"/>
              <a:gd name="adj2" fmla="val 73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Tabelka D1, D2 to zmienne decyzyjne</a:t>
            </a:r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E9B57FD4-C998-4AE9-B392-F3A44622D44A}"/>
              </a:ext>
            </a:extLst>
          </p:cNvPr>
          <p:cNvSpPr/>
          <p:nvPr/>
        </p:nvSpPr>
        <p:spPr>
          <a:xfrm>
            <a:off x="6228183" y="2915047"/>
            <a:ext cx="2795233" cy="1399237"/>
          </a:xfrm>
          <a:prstGeom prst="cloudCallout">
            <a:avLst>
              <a:gd name="adj1" fmla="val -90514"/>
              <a:gd name="adj2" fmla="val 83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Minimalne wielkości produkcji</a:t>
            </a:r>
          </a:p>
        </p:txBody>
      </p:sp>
    </p:spTree>
    <p:extLst>
      <p:ext uri="{BB962C8B-B14F-4D97-AF65-F5344CB8AC3E}">
        <p14:creationId xmlns:p14="http://schemas.microsoft.com/office/powerpoint/2010/main" val="3249868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15AB-3D35-4853-826E-EC3075A1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matematyczny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0FC95E-2B49-452A-B036-23370CB99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648713"/>
              </p:ext>
            </p:extLst>
          </p:nvPr>
        </p:nvGraphicFramePr>
        <p:xfrm>
          <a:off x="484710" y="1412777"/>
          <a:ext cx="4303314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F9EA03-AE4D-4732-8833-85C6BA553CBD}"/>
              </a:ext>
            </a:extLst>
          </p:cNvPr>
          <p:cNvSpPr txBox="1"/>
          <p:nvPr/>
        </p:nvSpPr>
        <p:spPr>
          <a:xfrm>
            <a:off x="1115616" y="150298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i="1" dirty="0"/>
              <a:t>1. Cel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F5254-2A12-41BC-A87E-ADBF29AF58F8}"/>
              </a:ext>
            </a:extLst>
          </p:cNvPr>
          <p:cNvSpPr txBox="1"/>
          <p:nvPr/>
        </p:nvSpPr>
        <p:spPr>
          <a:xfrm>
            <a:off x="5148064" y="2886933"/>
            <a:ext cx="2503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i="1" dirty="0"/>
              <a:t>2. Zmienne decyzyjne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14C11BD-1ACB-4252-B32D-71B4929E00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7231089"/>
              </p:ext>
            </p:extLst>
          </p:nvPr>
        </p:nvGraphicFramePr>
        <p:xfrm>
          <a:off x="3347864" y="3595955"/>
          <a:ext cx="5472608" cy="3262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28663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5990-80D9-42A4-8932-4270A793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matematyczny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66DB9-A9A4-41A2-8C2C-976F248BF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3743527"/>
            <a:ext cx="6711654" cy="4195481"/>
          </a:xfrm>
        </p:spPr>
        <p:txBody>
          <a:bodyPr/>
          <a:lstStyle/>
          <a:p>
            <a:pPr marL="0" indent="0">
              <a:buNone/>
            </a:pPr>
            <a:r>
              <a:rPr lang="pl-PL" b="1" dirty="0"/>
              <a:t>3. Funkcja celu =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427A495-E4F4-414D-8AFC-E251A1046B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0097890"/>
              </p:ext>
            </p:extLst>
          </p:nvPr>
        </p:nvGraphicFramePr>
        <p:xfrm>
          <a:off x="1115616" y="1961301"/>
          <a:ext cx="6048672" cy="2164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A1FD2F5-F03A-4DF4-99CB-CA19F6DDC8AC}"/>
              </a:ext>
            </a:extLst>
          </p:cNvPr>
          <p:cNvSpPr/>
          <p:nvPr/>
        </p:nvSpPr>
        <p:spPr>
          <a:xfrm>
            <a:off x="539552" y="4938282"/>
            <a:ext cx="2880320" cy="1467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300" dirty="0"/>
              <a:t>Wszystkie mnożenia sumujemy razem by dostać nasz koszt, który powinien być jak najmniejszy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028868-9EF6-4EA7-B79B-478FD780D6B3}"/>
              </a:ext>
            </a:extLst>
          </p:cNvPr>
          <p:cNvSpPr txBox="1"/>
          <p:nvPr/>
        </p:nvSpPr>
        <p:spPr>
          <a:xfrm>
            <a:off x="1259632" y="1258790"/>
            <a:ext cx="6135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By łatwiej nam było zobrazować naszą funkcję celu stworzymy 4 macierze z naszych tabelek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2">
                <a:extLst>
                  <a:ext uri="{FF2B5EF4-FFF2-40B4-BE49-F238E27FC236}">
                    <a16:creationId xmlns:a16="http://schemas.microsoft.com/office/drawing/2014/main" id="{04301088-20C7-4821-B14B-4FBD405DCEA7}"/>
                  </a:ext>
                </a:extLst>
              </p:cNvPr>
              <p:cNvSpPr txBox="1"/>
              <p:nvPr/>
            </p:nvSpPr>
            <p:spPr>
              <a:xfrm>
                <a:off x="2394983" y="3631453"/>
                <a:ext cx="2232248" cy="69570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6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16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sz="1600" b="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d>
                            <m:d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600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pl-PL" sz="16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l-PL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600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pl-PL" sz="16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l-PL" sz="1600" b="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pl-PL" sz="1600" b="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pl-PL" sz="16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l-PL" sz="1600" b="0" i="1">
                                  <a:latin typeface="Cambria Math" panose="02040503050406030204" pitchFamily="18" charset="0"/>
                                </a:rPr>
                                <m:t>1[1</m:t>
                              </m:r>
                              <m:r>
                                <a:rPr lang="pl-PL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1600" b="0" i="1">
                                  <a:latin typeface="Cambria Math" panose="02040503050406030204" pitchFamily="18" charset="0"/>
                                </a:rPr>
                                <m:t>3]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pl-PL" sz="1600" dirty="0"/>
              </a:p>
            </p:txBody>
          </p:sp>
        </mc:Choice>
        <mc:Fallback>
          <p:sp>
            <p:nvSpPr>
              <p:cNvPr id="12" name="TextBox 2">
                <a:extLst>
                  <a:ext uri="{FF2B5EF4-FFF2-40B4-BE49-F238E27FC236}">
                    <a16:creationId xmlns:a16="http://schemas.microsoft.com/office/drawing/2014/main" id="{04301088-20C7-4821-B14B-4FBD405DC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983" y="3631453"/>
                <a:ext cx="2232248" cy="6957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">
                <a:extLst>
                  <a:ext uri="{FF2B5EF4-FFF2-40B4-BE49-F238E27FC236}">
                    <a16:creationId xmlns:a16="http://schemas.microsoft.com/office/drawing/2014/main" id="{6B31BA3B-D718-4588-BAC4-946D9B013145}"/>
                  </a:ext>
                </a:extLst>
              </p:cNvPr>
              <p:cNvSpPr txBox="1"/>
              <p:nvPr/>
            </p:nvSpPr>
            <p:spPr>
              <a:xfrm>
                <a:off x="4914927" y="3631453"/>
                <a:ext cx="2126440" cy="69570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6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l-PL" sz="1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l-PL" sz="1600" b="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d>
                            <m:d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600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pl-PL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l-PL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600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pl-PL" sz="16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l-PL" sz="1600" b="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pl-PL" sz="1600" b="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pl-PL" sz="16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l-PL" sz="1600" b="0" i="1">
                                  <a:latin typeface="Cambria Math" panose="02040503050406030204" pitchFamily="18" charset="0"/>
                                </a:rPr>
                                <m:t>2[1</m:t>
                              </m:r>
                              <m:r>
                                <a:rPr lang="pl-PL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1600" b="0" i="1">
                                  <a:latin typeface="Cambria Math" panose="02040503050406030204" pitchFamily="18" charset="0"/>
                                </a:rPr>
                                <m:t>3]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pl-PL" sz="1600" dirty="0"/>
              </a:p>
            </p:txBody>
          </p:sp>
        </mc:Choice>
        <mc:Fallback>
          <p:sp>
            <p:nvSpPr>
              <p:cNvPr id="13" name="TextBox 1">
                <a:extLst>
                  <a:ext uri="{FF2B5EF4-FFF2-40B4-BE49-F238E27FC236}">
                    <a16:creationId xmlns:a16="http://schemas.microsoft.com/office/drawing/2014/main" id="{6B31BA3B-D718-4588-BAC4-946D9B013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27" y="3631453"/>
                <a:ext cx="2126440" cy="6957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893C187-9FE5-4253-988F-865B0FE8C10D}"/>
              </a:ext>
            </a:extLst>
          </p:cNvPr>
          <p:cNvSpPr txBox="1"/>
          <p:nvPr/>
        </p:nvSpPr>
        <p:spPr>
          <a:xfrm>
            <a:off x="4578521" y="37946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2382F-7D18-414A-AD0A-713368CA33D9}"/>
              </a:ext>
            </a:extLst>
          </p:cNvPr>
          <p:cNvSpPr txBox="1"/>
          <p:nvPr/>
        </p:nvSpPr>
        <p:spPr>
          <a:xfrm>
            <a:off x="484710" y="2186337"/>
            <a:ext cx="7543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Macierz X1 – [200     275     325]  czyli koszt za dzien pracy maszyny</a:t>
            </a:r>
          </a:p>
          <a:p>
            <a:r>
              <a:rPr lang="pl-PL" dirty="0"/>
              <a:t>Macierz X2 – [1         1,8       1,9]  czyli koszt wyprodukowania sztuki</a:t>
            </a:r>
          </a:p>
          <a:p>
            <a:r>
              <a:rPr lang="pl-PL" dirty="0"/>
              <a:t>Macierz D1 – (nasza tabelka D1) </a:t>
            </a:r>
          </a:p>
          <a:p>
            <a:r>
              <a:rPr lang="pl-PL" dirty="0"/>
              <a:t>Macierz D2 – (nasza tabelka D2)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F1247E-0D94-4D69-92A2-F9839485BF1B}"/>
              </a:ext>
            </a:extLst>
          </p:cNvPr>
          <p:cNvSpPr/>
          <p:nvPr/>
        </p:nvSpPr>
        <p:spPr>
          <a:xfrm>
            <a:off x="4682891" y="4938282"/>
            <a:ext cx="2880320" cy="1467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300" dirty="0"/>
              <a:t>Na końcu sumujemy elementry naszej macierzy końcowej  i dostajemy wynik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02525-36C5-432D-8B17-FEAB0D20A096}"/>
              </a:ext>
            </a:extLst>
          </p:cNvPr>
          <p:cNvSpPr txBox="1"/>
          <p:nvPr/>
        </p:nvSpPr>
        <p:spPr>
          <a:xfrm>
            <a:off x="7041367" y="382392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-&gt; min</a:t>
            </a:r>
          </a:p>
        </p:txBody>
      </p:sp>
    </p:spTree>
    <p:extLst>
      <p:ext uri="{BB962C8B-B14F-4D97-AF65-F5344CB8AC3E}">
        <p14:creationId xmlns:p14="http://schemas.microsoft.com/office/powerpoint/2010/main" val="1348830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83CC-A76E-41BD-8284-977C824E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matematyczny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AB06B-5142-45E0-AB35-F3E5280AD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052925"/>
            <a:ext cx="7992888" cy="4195481"/>
          </a:xfrm>
        </p:spPr>
        <p:txBody>
          <a:bodyPr>
            <a:normAutofit/>
          </a:bodyPr>
          <a:lstStyle/>
          <a:p>
            <a:r>
              <a:rPr lang="pl-PL" sz="1400" dirty="0"/>
              <a:t>W1 – Suma ilości produktów trzech maszyn w </a:t>
            </a:r>
            <a:r>
              <a:rPr lang="pl-PL" sz="1400" i="1" dirty="0"/>
              <a:t>poniedziałek</a:t>
            </a:r>
            <a:r>
              <a:rPr lang="pl-PL" sz="1400" dirty="0"/>
              <a:t>=&gt; </a:t>
            </a:r>
            <a:r>
              <a:rPr lang="pl-PL" sz="1500" dirty="0"/>
              <a:t>600  </a:t>
            </a:r>
          </a:p>
          <a:p>
            <a:r>
              <a:rPr lang="pl-PL" sz="1400" dirty="0"/>
              <a:t>W2</a:t>
            </a:r>
            <a:r>
              <a:rPr lang="pl-PL" dirty="0"/>
              <a:t> – </a:t>
            </a:r>
            <a:r>
              <a:rPr lang="pl-PL" sz="1400" dirty="0"/>
              <a:t>Suma ilości produktów trzech maszyn we </a:t>
            </a:r>
            <a:r>
              <a:rPr lang="pl-PL" sz="1400" i="1" dirty="0"/>
              <a:t>wtorek</a:t>
            </a:r>
            <a:r>
              <a:rPr lang="pl-PL" sz="1400" dirty="0"/>
              <a:t> (plus naddatek z poniedziałku) =&gt; 800 </a:t>
            </a:r>
          </a:p>
          <a:p>
            <a:r>
              <a:rPr lang="pl-PL" sz="1400" dirty="0"/>
              <a:t>W3 – Suma ilości produktów trzech maszyn w </a:t>
            </a:r>
            <a:r>
              <a:rPr lang="pl-PL" sz="1400" i="1" dirty="0"/>
              <a:t>środę</a:t>
            </a:r>
            <a:r>
              <a:rPr lang="pl-PL" sz="1400" dirty="0"/>
              <a:t> (plus naddatek z wtorku) =&gt; 1000 </a:t>
            </a:r>
          </a:p>
          <a:p>
            <a:r>
              <a:rPr lang="pl-PL" sz="1400" dirty="0"/>
              <a:t>W4 - Suma ilości produktów trzech maszyn w </a:t>
            </a:r>
            <a:r>
              <a:rPr lang="pl-PL" sz="1400" i="1" dirty="0"/>
              <a:t>czwartek</a:t>
            </a:r>
            <a:r>
              <a:rPr lang="pl-PL" sz="1400" dirty="0"/>
              <a:t> (plus naddatek ze środy =&gt; 725</a:t>
            </a:r>
          </a:p>
          <a:p>
            <a:r>
              <a:rPr lang="pl-PL" sz="1400" dirty="0"/>
              <a:t>W5 – Suma ilości produktów trzech maszyn w </a:t>
            </a:r>
            <a:r>
              <a:rPr lang="pl-PL" sz="1400" i="1" dirty="0"/>
              <a:t>piątek</a:t>
            </a:r>
            <a:r>
              <a:rPr lang="pl-PL" sz="1400" dirty="0"/>
              <a:t> (plus naddatek z czwartku) =&gt; 750</a:t>
            </a:r>
          </a:p>
          <a:p>
            <a:r>
              <a:rPr lang="pl-PL" sz="1400" dirty="0"/>
              <a:t>W6 – Suma ilości używanych maszyn Alpha -1000 &lt;= 8</a:t>
            </a:r>
          </a:p>
          <a:p>
            <a:r>
              <a:rPr lang="pl-PL" sz="1400" dirty="0"/>
              <a:t>W7 – Suma ilości używanych maszyn Alpha -2000 &lt;= 5</a:t>
            </a:r>
          </a:p>
          <a:p>
            <a:r>
              <a:rPr lang="pl-PL" sz="1400" dirty="0"/>
              <a:t>W8 – Suma ilości używanych maszyn Alpha -3000 &lt;= 3</a:t>
            </a:r>
          </a:p>
          <a:p>
            <a:r>
              <a:rPr lang="pl-PL" sz="1300" dirty="0"/>
              <a:t>W9 – Iloczyn maksymalnej ilości produktów na jednej maszynie i ilości używanych maszyn	 &lt;= maksymalnej ilości produktów do wyprodukowania</a:t>
            </a:r>
          </a:p>
          <a:p>
            <a:endParaRPr lang="pl-P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4D0760-638D-4A6E-8200-ECF809F6682E}"/>
              </a:ext>
            </a:extLst>
          </p:cNvPr>
          <p:cNvSpPr/>
          <p:nvPr/>
        </p:nvSpPr>
        <p:spPr>
          <a:xfrm>
            <a:off x="611560" y="1501444"/>
            <a:ext cx="303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/>
              <a:t>4. Warunki ograniczające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AD0E69FD-C5EB-45DD-B800-32A69D4B77F2}"/>
              </a:ext>
            </a:extLst>
          </p:cNvPr>
          <p:cNvSpPr/>
          <p:nvPr/>
        </p:nvSpPr>
        <p:spPr>
          <a:xfrm>
            <a:off x="7092280" y="1149431"/>
            <a:ext cx="1864804" cy="1073358"/>
          </a:xfrm>
          <a:prstGeom prst="wedgeEllipseCallout">
            <a:avLst>
              <a:gd name="adj1" fmla="val -77220"/>
              <a:gd name="adj2" fmla="val 4564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Nasza wielkość produkcji ( razem z wczorajszym nadmiarem) nie może być mniejsza niż pożądana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C03B33A7-00A3-4246-AE23-78707C4BDD7E}"/>
              </a:ext>
            </a:extLst>
          </p:cNvPr>
          <p:cNvSpPr/>
          <p:nvPr/>
        </p:nvSpPr>
        <p:spPr>
          <a:xfrm>
            <a:off x="7092280" y="4065074"/>
            <a:ext cx="1910464" cy="1073358"/>
          </a:xfrm>
          <a:prstGeom prst="wedgeEllipseCallout">
            <a:avLst>
              <a:gd name="adj1" fmla="val -86498"/>
              <a:gd name="adj2" fmla="val 79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/>
              <a:t>Każdego dnia ilość konkretnej maszyny nie może być większa niż dostępna 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E626888-75EA-464A-872F-348CC4BE9DBD}"/>
              </a:ext>
            </a:extLst>
          </p:cNvPr>
          <p:cNvSpPr/>
          <p:nvPr/>
        </p:nvSpPr>
        <p:spPr>
          <a:xfrm>
            <a:off x="6228185" y="5589240"/>
            <a:ext cx="2372562" cy="1136185"/>
          </a:xfrm>
          <a:prstGeom prst="wedgeEllipseCallout">
            <a:avLst>
              <a:gd name="adj1" fmla="val -60216"/>
              <a:gd name="adj2" fmla="val -50491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/>
              <a:t>Ilość wyprodukowanego produktu konkretnego dnia nie może być większa niż maksymalna ilość </a:t>
            </a:r>
          </a:p>
        </p:txBody>
      </p:sp>
    </p:spTree>
    <p:extLst>
      <p:ext uri="{BB962C8B-B14F-4D97-AF65-F5344CB8AC3E}">
        <p14:creationId xmlns:p14="http://schemas.microsoft.com/office/powerpoint/2010/main" val="3770149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9BD3D0-0F8D-428C-AEA9-8CBCB6BB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Rozwiązywanie zadania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E2695-85EA-40A8-B06F-551582725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1175" y="1177768"/>
            <a:ext cx="3298115" cy="3649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700" dirty="0"/>
              <a:t>Mając wszystkie dane i swój szablon uzupeniamy komórki odpowiednimi funkcjami i włączamy Solvera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546ECF-BE5D-49C3-A306-653D2F306E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0734" y="1691455"/>
            <a:ext cx="4320480" cy="4558374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D9AFD41A-9132-48D9-9C69-D5A654E0632E}"/>
              </a:ext>
            </a:extLst>
          </p:cNvPr>
          <p:cNvSpPr/>
          <p:nvPr/>
        </p:nvSpPr>
        <p:spPr>
          <a:xfrm>
            <a:off x="2527577" y="1187885"/>
            <a:ext cx="1469037" cy="508268"/>
          </a:xfrm>
          <a:prstGeom prst="wedgeRoundRectCallout">
            <a:avLst>
              <a:gd name="adj1" fmla="val -19360"/>
              <a:gd name="adj2" fmla="val 1166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Funkcja celu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4004D115-2E4A-40E3-8E95-8172EBD3F171}"/>
              </a:ext>
            </a:extLst>
          </p:cNvPr>
          <p:cNvSpPr/>
          <p:nvPr/>
        </p:nvSpPr>
        <p:spPr>
          <a:xfrm>
            <a:off x="5436096" y="2467562"/>
            <a:ext cx="1656184" cy="720080"/>
          </a:xfrm>
          <a:prstGeom prst="wedgeRoundRectCallout">
            <a:avLst>
              <a:gd name="adj1" fmla="val -86350"/>
              <a:gd name="adj2" fmla="val 201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Zmienne decyzyjne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F78360B-F0C1-4AF8-9AD6-9FDB8C67CB13}"/>
              </a:ext>
            </a:extLst>
          </p:cNvPr>
          <p:cNvSpPr/>
          <p:nvPr/>
        </p:nvSpPr>
        <p:spPr>
          <a:xfrm>
            <a:off x="1475656" y="4644713"/>
            <a:ext cx="2160240" cy="720080"/>
          </a:xfrm>
          <a:prstGeom prst="wedgeRoundRectCallout">
            <a:avLst>
              <a:gd name="adj1" fmla="val -44389"/>
              <a:gd name="adj2" fmla="val -1288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300" dirty="0"/>
              <a:t>Wiersz „Razem” &gt;= </a:t>
            </a:r>
            <a:br>
              <a:rPr lang="pl-PL" sz="1300" dirty="0"/>
            </a:br>
            <a:r>
              <a:rPr lang="pl-PL" sz="1300" dirty="0"/>
              <a:t>„Pożądane”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B7FDBDEC-CBCA-403A-AE82-46095B86E0BA}"/>
              </a:ext>
            </a:extLst>
          </p:cNvPr>
          <p:cNvSpPr/>
          <p:nvPr/>
        </p:nvSpPr>
        <p:spPr>
          <a:xfrm>
            <a:off x="5133301" y="3472766"/>
            <a:ext cx="1656184" cy="720080"/>
          </a:xfrm>
          <a:prstGeom prst="wedgeRoundRectCallout">
            <a:avLst>
              <a:gd name="adj1" fmla="val -183522"/>
              <a:gd name="adj2" fmla="val -441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/>
              <a:t>Wiersze y1,y2,y3 &lt;= ilość maszyn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609E4D4B-4CD7-4A8A-B953-36B6A8A21ECE}"/>
              </a:ext>
            </a:extLst>
          </p:cNvPr>
          <p:cNvSpPr/>
          <p:nvPr/>
        </p:nvSpPr>
        <p:spPr>
          <a:xfrm>
            <a:off x="5129363" y="4587715"/>
            <a:ext cx="2124285" cy="792085"/>
          </a:xfrm>
          <a:prstGeom prst="wedgeRoundRectCallout">
            <a:avLst>
              <a:gd name="adj1" fmla="val -168488"/>
              <a:gd name="adj2" fmla="val -1474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300" dirty="0"/>
              <a:t>Ilość produktów nie może być większa od maksymalnej ilości</a:t>
            </a:r>
          </a:p>
        </p:txBody>
      </p:sp>
    </p:spTree>
    <p:extLst>
      <p:ext uri="{BB962C8B-B14F-4D97-AF65-F5344CB8AC3E}">
        <p14:creationId xmlns:p14="http://schemas.microsoft.com/office/powerpoint/2010/main" val="3619817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A12E-3713-4458-AE69-A55E0255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Rozwiązywanie zadania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A097-DD40-4964-900B-FC9CF7DEF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33592" y="1331118"/>
            <a:ext cx="3298113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i="1" dirty="0">
                <a:highlight>
                  <a:srgbClr val="000080"/>
                </a:highlight>
              </a:rPr>
              <a:t>Mamy to !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8E65F57-B65C-478D-A40A-FBCBE7A9EDC3}"/>
              </a:ext>
            </a:extLst>
          </p:cNvPr>
          <p:cNvSpPr/>
          <p:nvPr/>
        </p:nvSpPr>
        <p:spPr>
          <a:xfrm>
            <a:off x="1922633" y="3066705"/>
            <a:ext cx="1569248" cy="372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4BC8AD6-2C29-4A4B-A321-F21058EC6381}"/>
              </a:ext>
            </a:extLst>
          </p:cNvPr>
          <p:cNvSpPr/>
          <p:nvPr/>
        </p:nvSpPr>
        <p:spPr>
          <a:xfrm rot="292009">
            <a:off x="1822192" y="3864661"/>
            <a:ext cx="1874576" cy="360040"/>
          </a:xfrm>
          <a:prstGeom prst="rightArrow">
            <a:avLst>
              <a:gd name="adj1" fmla="val 4319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07C1022-FD3F-4285-AFE4-F58ECAF6E3B5}"/>
              </a:ext>
            </a:extLst>
          </p:cNvPr>
          <p:cNvSpPr/>
          <p:nvPr/>
        </p:nvSpPr>
        <p:spPr>
          <a:xfrm>
            <a:off x="1847081" y="6180021"/>
            <a:ext cx="1631132" cy="319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698236-9CD2-4FC3-93DD-2693C79B8753}"/>
              </a:ext>
            </a:extLst>
          </p:cNvPr>
          <p:cNvSpPr txBox="1"/>
          <p:nvPr/>
        </p:nvSpPr>
        <p:spPr>
          <a:xfrm>
            <a:off x="1" y="2852936"/>
            <a:ext cx="1847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Tyle maszyn będziemy potrzebować w naszej produkcji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CF7A7-8628-45DF-9C97-42DBDE569B8E}"/>
              </a:ext>
            </a:extLst>
          </p:cNvPr>
          <p:cNvSpPr txBox="1"/>
          <p:nvPr/>
        </p:nvSpPr>
        <p:spPr>
          <a:xfrm>
            <a:off x="305931" y="3747710"/>
            <a:ext cx="184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Tyle produktów wyprodukujemy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1E6AD9C-8019-4539-9E6F-E9C6EA3D674F}"/>
              </a:ext>
            </a:extLst>
          </p:cNvPr>
          <p:cNvSpPr/>
          <p:nvPr/>
        </p:nvSpPr>
        <p:spPr>
          <a:xfrm rot="21107657">
            <a:off x="2243534" y="4856229"/>
            <a:ext cx="1456932" cy="360040"/>
          </a:xfrm>
          <a:prstGeom prst="rightArrow">
            <a:avLst>
              <a:gd name="adj1" fmla="val 4319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E3C285-CEA4-48C1-B43D-1BDBB1B57B4E}"/>
              </a:ext>
            </a:extLst>
          </p:cNvPr>
          <p:cNvSpPr txBox="1"/>
          <p:nvPr/>
        </p:nvSpPr>
        <p:spPr>
          <a:xfrm>
            <a:off x="230406" y="4489273"/>
            <a:ext cx="2526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Jak widzimy nie w każy dzień produkujemy żądaną ilość, ponieważ korzystamy z produktów z dnia wcześniejszego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B991CC-E2C4-4EF8-B967-555AB8B73278}"/>
              </a:ext>
            </a:extLst>
          </p:cNvPr>
          <p:cNvSpPr txBox="1"/>
          <p:nvPr/>
        </p:nvSpPr>
        <p:spPr>
          <a:xfrm>
            <a:off x="16840" y="5933172"/>
            <a:ext cx="1847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Koszta poszczególnych dni i końcowa funkcja celu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418A4-C5E6-43A2-BC5B-DBA208120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768" y="1772816"/>
            <a:ext cx="5411721" cy="468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54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BC53-6409-4643-BB6D-92C3462E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Rozwiązywanie zadania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270C96-6731-4492-8F65-A874832BE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7700" y="1556792"/>
            <a:ext cx="4824420" cy="46995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dirty="0"/>
              <a:t>Najoptymalniejszym rozwiązaniem w tej sytuacji jest wyprodukowanie odpowiednio od poniedziałku do czwartku 320 produktów przy użyciu 8 maszyn Alpha-1000, W piątek użycie 6 tych maszych i wyprodukowanie 240 produktów. Następnie produkujemy w poniedziałek i czwartek 180 produktów Aplha-2000 przy wykorzystaniu 3 maszyn , w wtorek i środę 300 produktów przy użyciu 5 maszyn a ostatecznie w piątek 120 sztuk przy użyciu tylko 2 urządzeń. Korzystając z Alpha-3000 w każdy dzień tworzymy 255 produktów trzema maszynami . Nasze ilości są minimum lub powyżej żądanych . Nasz minimalny koszt wynosi w tym przypadku 23 311,50 dolarów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4BBC52-6F1A-4590-9459-51320E6D3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3470333" cy="2520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BB8C4C9-A048-4355-BD53-AF0193F4E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6136" y="5046896"/>
            <a:ext cx="3859795" cy="228660"/>
          </a:xfrm>
        </p:spPr>
        <p:txBody>
          <a:bodyPr/>
          <a:lstStyle/>
          <a:p>
            <a:r>
              <a:rPr lang="pl-PL" dirty="0"/>
              <a:t>8. https://i.imgur.com/xzjEWe8.jpg</a:t>
            </a:r>
          </a:p>
        </p:txBody>
      </p:sp>
    </p:spTree>
    <p:extLst>
      <p:ext uri="{BB962C8B-B14F-4D97-AF65-F5344CB8AC3E}">
        <p14:creationId xmlns:p14="http://schemas.microsoft.com/office/powerpoint/2010/main" val="3855476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5AD4-2D7C-4C53-89E1-0F09391F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71CFA3-A448-472F-9FD6-5836DBF6B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Myślę, że nie taki diabeł straszny jak go malują i ta prezentacja ukazała prostotę badań operacyjnych skupiających się na optymalizacji produkcji . Korzyści jakie jesteśmy w stanie osiągnąć przy dobrze przeprowadzonym procesie są niewspółmiernie większę od trudu i czasu poświęconego dla tego zjawiska. Warto zrozumieć jak wiele zyskamy posiadając wiedzę na ten temat. Kto wie czy i ty w przyszłości mając przedsiębiorstwo nie będziesz myślał nad doskonaleniem i ulepszaniem swojej działalności. 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" name="3D Model 2" descr="Happy Face">
                <a:extLst>
                  <a:ext uri="{FF2B5EF4-FFF2-40B4-BE49-F238E27FC236}">
                    <a16:creationId xmlns:a16="http://schemas.microsoft.com/office/drawing/2014/main" id="{37E20887-4007-43EE-A537-000A81CBBDD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48266574"/>
                  </p:ext>
                </p:extLst>
              </p:nvPr>
            </p:nvGraphicFramePr>
            <p:xfrm>
              <a:off x="7029795" y="4725143"/>
              <a:ext cx="1876215" cy="189526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876215" cy="1895263"/>
                    </a:xfrm>
                    <a:prstGeom prst="rect">
                      <a:avLst/>
                    </a:prstGeom>
                  </am3d:spPr>
                  <am3d:camera>
                    <am3d:pos x="0" y="0" z="8115446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035753" d="1000000"/>
                    <am3d:preTrans dx="285" dy="0" dz="997314"/>
                    <am3d:scale>
                      <am3d:sx n="1000000" d="1000000"/>
                      <am3d:sy n="1000000" d="1000000"/>
                      <am3d:sz n="1000000" d="1000000"/>
                    </am3d:scale>
                    <am3d:rot ax="223404" ay="-1476943" az="-9315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30480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" name="3D Model 2" descr="Happy Face">
                <a:extLst>
                  <a:ext uri="{FF2B5EF4-FFF2-40B4-BE49-F238E27FC236}">
                    <a16:creationId xmlns:a16="http://schemas.microsoft.com/office/drawing/2014/main" id="{37E20887-4007-43EE-A537-000A81CBBD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9795" y="4725143"/>
                <a:ext cx="1876215" cy="18952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40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type="body" sz="half" idx="2"/>
          </p:nvPr>
        </p:nvSpPr>
        <p:spPr>
          <a:xfrm>
            <a:off x="5364088" y="1412776"/>
            <a:ext cx="3315155" cy="459404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l-PL" sz="1800" dirty="0"/>
              <a:t>Przedsiębiorstwo jest jak dobrze naoliwiona maszyna, która współzależnie od siebie działa w harmonii. Każdy pojedynczy aspekt stanowi część czegoś większego, bardziej złożonego. Od wzajemnej pracy poszczególnych elementów zależy ogólna efektywność pracy oraz jakość uzyskanych efektów. </a:t>
            </a:r>
          </a:p>
        </p:txBody>
      </p:sp>
      <p:pic>
        <p:nvPicPr>
          <p:cNvPr id="2050" name="Picture 2" descr="C:\Users\szop pracz\Desktop\Downloads\Creating-a-well-oiled-team-Beach-and-Bush-Team-Building-1280x7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55463"/>
            <a:ext cx="4464496" cy="2511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77A7D-FA92-40B5-8822-B8E356AC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2205" y="5229200"/>
            <a:ext cx="3859795" cy="228660"/>
          </a:xfrm>
        </p:spPr>
        <p:txBody>
          <a:bodyPr/>
          <a:lstStyle/>
          <a:p>
            <a:r>
              <a:rPr lang="pl-PL"/>
              <a:t>2. https://www.teambuilding.co.za/wp-content/uploads/2017/09/Creating-a-well-oiled-team-Beach-and-Bush-Team-Building-1280x720.jpg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1623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A78537-43AB-40AE-9FAB-EEE1CD05D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552" y="620688"/>
            <a:ext cx="8064896" cy="3329581"/>
          </a:xfrm>
        </p:spPr>
        <p:txBody>
          <a:bodyPr/>
          <a:lstStyle/>
          <a:p>
            <a:r>
              <a:rPr lang="pl-PL" sz="6000" dirty="0"/>
              <a:t>Dziękuję za uwagę </a:t>
            </a:r>
            <a:r>
              <a:rPr lang="pl-PL" sz="6000" dirty="0">
                <a:sym typeface="Wingdings" panose="05000000000000000000" pitchFamily="2" charset="2"/>
              </a:rPr>
              <a:t> 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2640659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ACD9-04ED-466D-BD8A-9AD21075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EA90-0D9B-473E-80DE-3E80D874E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52925"/>
            <a:ext cx="6984660" cy="419548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„Badania operacyjne w przykładach i zadaniach” – Zbigniew Jędrzejczyk, Jerzy Skrzypek, Karol Kukuła, Anna Walkosz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http://loglogistic.pl/na-czym-polega-optymalizacja-produkcji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https://www.governica.com/Six_Sigma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http://home.agh.edu.pl/~solek/wp-content/uploads/dobor_opt_asort.pdf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https://optimes.syneo.pl/blog/optymalizacja-produkcji/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https://www.governica.com/DMAIC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https://www.solver.com/optimization-solutions-production-and-manufacturing-examples</a:t>
            </a:r>
          </a:p>
        </p:txBody>
      </p:sp>
    </p:spTree>
    <p:extLst>
      <p:ext uri="{BB962C8B-B14F-4D97-AF65-F5344CB8AC3E}">
        <p14:creationId xmlns:p14="http://schemas.microsoft.com/office/powerpoint/2010/main" val="252166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-122607" y="1690062"/>
            <a:ext cx="5328592" cy="3477875"/>
          </a:xfr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pl-PL" dirty="0"/>
              <a:t>Do oceny wydajności stosuję się wiele różnych rodzajów parametrów , jednymi z nich są np. koszt produkcji pojedynczej jednostki, czy ilość sztuk wyprodukowanych w pewnym czasie. Optymalizacja procesów produkcyjnych jest wskazana w sytuacji, gdy istnieją powody do rozważania, czy nasz system wykorzystał swój potencjał i czy mógłby być bardziej efektywny w pewnych aspektach</a:t>
            </a:r>
          </a:p>
        </p:txBody>
      </p:sp>
      <p:pic>
        <p:nvPicPr>
          <p:cNvPr id="3074" name="Picture 2" descr="C:\Users\szop pracz\Desktop\Downloads\42205142-thinking-businessman-business-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71" y="2276872"/>
            <a:ext cx="3990129" cy="27562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5768E-C4A3-4BC1-AC21-5860E7C5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2107" y="5505610"/>
            <a:ext cx="3859795" cy="228660"/>
          </a:xfrm>
        </p:spPr>
        <p:txBody>
          <a:bodyPr/>
          <a:lstStyle/>
          <a:p>
            <a:r>
              <a:rPr lang="pl-PL" dirty="0"/>
              <a:t>3. https://previews.123rf.com/images/olegdudko/olegdudko1507/olegdudko150706036/42205142-thinking-businessman-business-.jpg</a:t>
            </a:r>
          </a:p>
        </p:txBody>
      </p:sp>
    </p:spTree>
    <p:extLst>
      <p:ext uri="{BB962C8B-B14F-4D97-AF65-F5344CB8AC3E}">
        <p14:creationId xmlns:p14="http://schemas.microsoft.com/office/powerpoint/2010/main" val="235837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9370-AB64-4ACB-88AA-E126E8FB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34687"/>
            <a:ext cx="6711654" cy="4195481"/>
          </a:xfrm>
        </p:spPr>
        <p:txBody>
          <a:bodyPr/>
          <a:lstStyle/>
          <a:p>
            <a:r>
              <a:rPr lang="pl-PL" dirty="0"/>
              <a:t>Optymalizacja jest dobrym rozwiązaniem również, gdy </a:t>
            </a:r>
            <a:r>
              <a:rPr lang="pl-PL" b="1" dirty="0"/>
              <a:t>produkcja zajmuje zbyt dużo czasu lub gdy koszty produkcji rosną. </a:t>
            </a:r>
            <a:r>
              <a:rPr lang="pl-PL" dirty="0"/>
              <a:t>Proces optymalizacji produkcji najskuteczniejszy będzie wtedy, kiedy dokładnie zanalizujemy nasz problem. Dzięki wnikliwej analizie systemu produkcji, możemy dokładnie stwierdzić, co należy i można zmienić, by wyjść na tym jak najlepiej.  Nasuwa się pytanie, W jakich przedsiębiorstwach przeprowadzamy optymalizację ?</a:t>
            </a:r>
          </a:p>
          <a:p>
            <a:r>
              <a:rPr lang="pl-PL" dirty="0"/>
              <a:t>Proces optymalizacji można wprowadzić w każdym przedsiębiorstwie produkcyjnym i o tym należy pamiętać.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19144-F65D-4AF2-9B0C-5C6E77624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797152"/>
            <a:ext cx="3744416" cy="19550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3D7F02-C873-4E51-9C99-E4EFD05B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3648" y="6309320"/>
            <a:ext cx="3859795" cy="228660"/>
          </a:xfrm>
        </p:spPr>
        <p:txBody>
          <a:bodyPr/>
          <a:lstStyle/>
          <a:p>
            <a:r>
              <a:rPr lang="pl-PL" dirty="0"/>
              <a:t>4. https://www.fortunaadvisors.com.au/wp-content/uploads/2019/03/Business-efficiency-2.jpg</a:t>
            </a:r>
          </a:p>
        </p:txBody>
      </p:sp>
    </p:spTree>
    <p:extLst>
      <p:ext uri="{BB962C8B-B14F-4D97-AF65-F5344CB8AC3E}">
        <p14:creationId xmlns:p14="http://schemas.microsoft.com/office/powerpoint/2010/main" val="330774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3BCF-54B2-4C39-901D-501CB75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Six Sigma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45FAC14-0454-4358-84BF-4B71F49155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276052"/>
              </p:ext>
            </p:extLst>
          </p:nvPr>
        </p:nvGraphicFramePr>
        <p:xfrm>
          <a:off x="827700" y="1628801"/>
          <a:ext cx="7200684" cy="4619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Znalezione obrazy dla zapytania six sigma">
            <a:extLst>
              <a:ext uri="{FF2B5EF4-FFF2-40B4-BE49-F238E27FC236}">
                <a16:creationId xmlns:a16="http://schemas.microsoft.com/office/drawing/2014/main" id="{A76F61C6-DC89-4E5B-8496-493C3667A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21357"/>
            <a:ext cx="1230465" cy="823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30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5773-D013-4442-B036-4EA82F1C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Metoda DMAIC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DA413-CBC5-4FD4-8CAF-9247CF305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1412777"/>
            <a:ext cx="7327650" cy="48356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Jedną z procedur stosowanych przy optymalizacji procesów produkcyjnych jest metoda DMAIC. Wykorzystuję ona analizę statystyczną, która bazuje na faktach, pomaga w racjonalny sposób spojrzeć na problem i zrozumieć jego przyczynę, przez co możemy rozwiązać powstałą niedoskonałość. Skrót DMAIC oznacza :</a:t>
            </a:r>
          </a:p>
          <a:p>
            <a:r>
              <a:rPr lang="pl-PL" b="1" dirty="0"/>
              <a:t>Define</a:t>
            </a:r>
            <a:r>
              <a:rPr lang="pl-PL" dirty="0"/>
              <a:t> – czyli definiowane celów, które chcemy poprawić </a:t>
            </a:r>
          </a:p>
          <a:p>
            <a:r>
              <a:rPr lang="pl-PL" b="1" dirty="0"/>
              <a:t>Measure</a:t>
            </a:r>
            <a:r>
              <a:rPr lang="pl-PL" dirty="0"/>
              <a:t> – czyli pomiar obecnego stanu</a:t>
            </a:r>
          </a:p>
          <a:p>
            <a:r>
              <a:rPr lang="pl-PL" b="1" dirty="0"/>
              <a:t>Analyze</a:t>
            </a:r>
            <a:r>
              <a:rPr lang="pl-PL" dirty="0"/>
              <a:t> – czyli analiza wszelkich elementów, które mają jakikolwiek wpływ na nasz proces </a:t>
            </a:r>
          </a:p>
          <a:p>
            <a:r>
              <a:rPr lang="pl-PL" b="1" dirty="0"/>
              <a:t>Improve</a:t>
            </a:r>
            <a:r>
              <a:rPr lang="pl-PL" dirty="0"/>
              <a:t> – czyli propozycję zmian i sposób ich zaimplementowania </a:t>
            </a:r>
          </a:p>
          <a:p>
            <a:r>
              <a:rPr lang="pl-PL" b="1" dirty="0"/>
              <a:t>Control</a:t>
            </a:r>
            <a:r>
              <a:rPr lang="pl-PL" dirty="0"/>
              <a:t> – czyli kontrolowanie czy uzyskane efekty są zgodne z naszymi założeniami</a:t>
            </a:r>
          </a:p>
          <a:p>
            <a:pPr marL="0" indent="0">
              <a:buNone/>
            </a:pPr>
            <a:r>
              <a:rPr lang="pl-PL" dirty="0"/>
              <a:t>DMAIC jest stosowany dla istniejącego produktu lub procesu, który nie jest w stanie zaspokoić potrzeb Klienta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1228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1D53-D98C-40E2-833E-0637D640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2600" dirty="0">
                <a:latin typeface="Merriweather"/>
              </a:rPr>
              <a:t>Wiele pojawiających się problemów jest skutkiem  tak naprawdę błędnych analiz rynku</a:t>
            </a:r>
            <a:br>
              <a:rPr lang="pl-PL" sz="2600" dirty="0">
                <a:latin typeface="Merriweather"/>
              </a:rPr>
            </a:br>
            <a:endParaRPr lang="pl-PL" sz="2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type="body" idx="1"/>
          </p:nvPr>
        </p:nvSpPr>
        <p:spPr>
          <a:xfrm>
            <a:off x="270150" y="1565117"/>
            <a:ext cx="7481542" cy="576262"/>
          </a:xfrm>
        </p:spPr>
        <p:txBody>
          <a:bodyPr>
            <a:normAutofit/>
          </a:bodyPr>
          <a:lstStyle/>
          <a:p>
            <a:pPr marL="109728" algn="ctr"/>
            <a:r>
              <a:rPr lang="pl-PL" dirty="0">
                <a:latin typeface="Merriweather"/>
              </a:rPr>
              <a:t>Przykłady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3222F6-23D5-4F9E-976B-2A7B6A37494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pl-PL" sz="1600" dirty="0">
                <a:latin typeface="Merriweather"/>
              </a:rPr>
              <a:t>Braki odpowiednich komponentów lub półproduktów w magazynie mogą prowadzić do niedostatecznej wielkości produkcji wyrobów o wysokim popycie.</a:t>
            </a:r>
            <a:endParaRPr lang="pl-PL" sz="1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F3940A-CBA8-49E0-B8B1-F8483A4041F0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pl-PL" sz="1600" dirty="0">
                <a:latin typeface="Merriweather"/>
              </a:rPr>
              <a:t>Niepotrzebnie zwiększona produkcja, która przekracza realne zapotrzebowanie skutkuje między innymi zmniejszeniem przepływu gotówki w przedsiębiorstwie i zwiększeniem kosztów magazynowania zapasów. </a:t>
            </a:r>
            <a:endParaRPr lang="pl-PL" sz="1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C7C493-6C7F-4F5F-B901-A2322CB78514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pl-PL" sz="1600" dirty="0">
                <a:latin typeface="Merriweather"/>
              </a:rPr>
              <a:t>Niewłaściwe zarządzanie czasem pracy, zasobami ludzkimi, materiałami, co przyczynia się do zmniejszenia wydajności produkcji.</a:t>
            </a:r>
            <a:endParaRPr lang="pl-PL" sz="16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01096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2000</TotalTime>
  <Words>2416</Words>
  <Application>Microsoft Office PowerPoint</Application>
  <PresentationFormat>On-screen Show (4:3)</PresentationFormat>
  <Paragraphs>209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Cambria Math</vt:lpstr>
      <vt:lpstr>Century Gothic</vt:lpstr>
      <vt:lpstr>Merriweather</vt:lpstr>
      <vt:lpstr>Wingdings</vt:lpstr>
      <vt:lpstr>Wingdings 3</vt:lpstr>
      <vt:lpstr>Ion</vt:lpstr>
      <vt:lpstr>Optymalizacja produkcji</vt:lpstr>
      <vt:lpstr>Wstęp do prezentacji</vt:lpstr>
      <vt:lpstr>Cel każdego przedsiębiorstwa</vt:lpstr>
      <vt:lpstr>PowerPoint Presentation</vt:lpstr>
      <vt:lpstr>PowerPoint Presentation</vt:lpstr>
      <vt:lpstr>PowerPoint Presentation</vt:lpstr>
      <vt:lpstr>Six Sigma</vt:lpstr>
      <vt:lpstr>Metoda DMAIC</vt:lpstr>
      <vt:lpstr>Wiele pojawiających się problemów jest skutkiem  tak naprawdę błędnych analiz rynku </vt:lpstr>
      <vt:lpstr>Co dalej ?</vt:lpstr>
      <vt:lpstr>Zadanie 1</vt:lpstr>
      <vt:lpstr>PowerPoint Presentation</vt:lpstr>
      <vt:lpstr>Model matematyczny</vt:lpstr>
      <vt:lpstr>Model matematyczny</vt:lpstr>
      <vt:lpstr>Model matematyczny</vt:lpstr>
      <vt:lpstr>Model matematyczny</vt:lpstr>
      <vt:lpstr>Rozwiązywanie zadania </vt:lpstr>
      <vt:lpstr>Rozwiązywanie zadania</vt:lpstr>
      <vt:lpstr>Rozwiązywanie zadania</vt:lpstr>
      <vt:lpstr>Rozwiązywanie zadania</vt:lpstr>
      <vt:lpstr>Rozwiązywanie zadania</vt:lpstr>
      <vt:lpstr>Wyniki</vt:lpstr>
      <vt:lpstr>Zadanie 2</vt:lpstr>
      <vt:lpstr>PowerPoint Presentation</vt:lpstr>
      <vt:lpstr>Model matematyczny</vt:lpstr>
      <vt:lpstr>Model matematyczny</vt:lpstr>
      <vt:lpstr>Rozwiązywanie zadania</vt:lpstr>
      <vt:lpstr>Rozwiązywanie zadania</vt:lpstr>
      <vt:lpstr>Rozwiązywanie zadania</vt:lpstr>
      <vt:lpstr>Pora na coś trudniejszego  </vt:lpstr>
      <vt:lpstr>Zadanie 3</vt:lpstr>
      <vt:lpstr>PowerPoint Presentation</vt:lpstr>
      <vt:lpstr>Model matematyczny</vt:lpstr>
      <vt:lpstr>Model matematyczny</vt:lpstr>
      <vt:lpstr>Model matematyczny</vt:lpstr>
      <vt:lpstr>Rozwiązywanie zadania</vt:lpstr>
      <vt:lpstr>Rozwiązywanie zadania</vt:lpstr>
      <vt:lpstr>Rozwiązywanie zadania</vt:lpstr>
      <vt:lpstr>Podsumowanie</vt:lpstr>
      <vt:lpstr>Dziękuję za uwagę  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Optymalne rozmiary produkcji</dc:title>
  <dc:creator>Użytkownik systemu Windows</dc:creator>
  <cp:lastModifiedBy>Piotr Olejarz</cp:lastModifiedBy>
  <cp:revision>93</cp:revision>
  <dcterms:created xsi:type="dcterms:W3CDTF">2020-01-06T17:48:55Z</dcterms:created>
  <dcterms:modified xsi:type="dcterms:W3CDTF">2020-01-28T18:46:37Z</dcterms:modified>
</cp:coreProperties>
</file>