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67" r:id="rId3"/>
    <p:sldId id="368" r:id="rId4"/>
    <p:sldId id="369" r:id="rId5"/>
    <p:sldId id="379" r:id="rId6"/>
    <p:sldId id="348" r:id="rId7"/>
    <p:sldId id="350" r:id="rId8"/>
    <p:sldId id="351" r:id="rId9"/>
    <p:sldId id="353" r:id="rId10"/>
    <p:sldId id="370" r:id="rId11"/>
    <p:sldId id="383" r:id="rId12"/>
    <p:sldId id="371" r:id="rId13"/>
    <p:sldId id="376" r:id="rId14"/>
    <p:sldId id="374" r:id="rId15"/>
    <p:sldId id="364" r:id="rId16"/>
    <p:sldId id="372" r:id="rId17"/>
    <p:sldId id="377" r:id="rId18"/>
    <p:sldId id="381" r:id="rId19"/>
    <p:sldId id="378" r:id="rId20"/>
    <p:sldId id="373" r:id="rId21"/>
    <p:sldId id="257" r:id="rId22"/>
    <p:sldId id="382" r:id="rId2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FF"/>
    <a:srgbClr val="FFF6F6"/>
    <a:srgbClr val="077FD1"/>
    <a:srgbClr val="CCCC00"/>
    <a:srgbClr val="FE8800"/>
    <a:srgbClr val="E91D12"/>
    <a:srgbClr val="B4D2E6"/>
    <a:srgbClr val="55D332"/>
    <a:srgbClr val="FFFFFF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B374E-C124-41D9-BBB6-ECAA2500807F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5780C-498F-4D80-A2E8-CAEC8B431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984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780C-498F-4D80-A2E8-CAEC8B43167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382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780C-498F-4D80-A2E8-CAEC8B43167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566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780C-498F-4D80-A2E8-CAEC8B43167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86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780C-498F-4D80-A2E8-CAEC8B43167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799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780C-498F-4D80-A2E8-CAEC8B43167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367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780C-498F-4D80-A2E8-CAEC8B43167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540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780C-498F-4D80-A2E8-CAEC8B43167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5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780C-498F-4D80-A2E8-CAEC8B43167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833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780C-498F-4D80-A2E8-CAEC8B43167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358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780C-498F-4D80-A2E8-CAEC8B43167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989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</a:t>
            </a:r>
            <a:r>
              <a:rPr lang="pl-PL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bias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 odnosi się do systematycznych błędów lub uprzedzeń, które mogą wystąpić w modelu, gdy jest on zbyt uproszczony lub nie uwzględnia wszystkich istotnych informacji w danych treningowych. W rezultacie model może zbyt silnie faworyzować pewne wyniki lub interpretacje, co prowadzi do niedokładności lub nieprawidłowości w predykcjach. </a:t>
            </a:r>
            <a:r>
              <a:rPr lang="pl-PL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Bias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jest jednym z dwóch głównych rodzajów błędów w modelach uczenia maszynowego, obok wariancji.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780C-498F-4D80-A2E8-CAEC8B43167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50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Wariancja w uczeniu maszynowym odnosi się do czułości modelu na zmienność w zestawie danych treningowych. Innymi słowy, wariancja mierzy, jak bardzo różnią się prognozy modelu, gdy ten sam model jest uczony na różnych podzbiorach danych treningowych. Model o wysokiej wariancji może być bardzo dopasowany do zestawu treningowego, ale może słabo generalizować do nowych, nieznanych danych, co prowadzi do nadmiernego dopasowania (</a:t>
            </a:r>
            <a:r>
              <a:rPr lang="pl-PL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overfitting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). Z kolei model o niskiej wariancji może być mniej dopasowany do zestawu treningowego, ale lepiej generalizuje do nowych danych, unikając nadmiernego dopasowania. Zarówno wariancja, jak i </a:t>
            </a:r>
            <a:r>
              <a:rPr lang="pl-PL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bias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są ważnymi aspektami modeli uczenia maszynowego, a optymalizacja ich równowagi jest kluczowa dla uzyskania skutecznych i ogólnych modeli.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780C-498F-4D80-A2E8-CAEC8B43167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621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780C-498F-4D80-A2E8-CAEC8B43167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285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780C-498F-4D80-A2E8-CAEC8B43167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637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780C-498F-4D80-A2E8-CAEC8B43167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721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747AB-326F-B2E1-7146-1E927BA11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43827C0-D8A4-20A4-3074-A24BC937E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9093A10-0B8F-E7D8-558D-2C709AE7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8598-CEE1-4313-B0EC-9E2E7844C6A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53EEF81-BFC4-4A61-0DFE-D1198487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D4E90CC-5A5E-03A6-640D-32ADB831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ED3B-6DD1-43CE-AFDE-2D43C42D6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92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AB8DF6-CC8D-3D59-B04D-0EAE86A7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ABC36A5-5667-183A-6054-97DDCDC08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5FAF951-2689-9084-7E89-F19664F5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8598-CEE1-4313-B0EC-9E2E7844C6A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21B1319-EAD1-91F6-D711-DB0D5502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9B41CFD-4D1F-8A53-2986-2C8C23EC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ED3B-6DD1-43CE-AFDE-2D43C42D6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58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B2FE6BF-4F5F-CF2F-364B-3AB5BAAF8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441972B-E788-21E9-2E9E-A2DD2034E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A5E385C-F1B0-8E2C-44E6-E886FB9C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8598-CEE1-4313-B0EC-9E2E7844C6A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B5D1531-B7AF-21C8-8279-BEF2903D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92F2754-5E6E-6FC2-CF1D-03651FBF9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ED3B-6DD1-43CE-AFDE-2D43C42D6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27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6FC42C-294B-3013-FE56-6D8A4D0B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0CC13FC-E145-92B1-F10B-E65A43FC2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C5BE417-FEB8-EC14-CA75-B1C3A93EA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8598-CEE1-4313-B0EC-9E2E7844C6A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EC0E7AE-4A8E-5EC2-5778-71BA72F1A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C5A110E-F859-5194-8C20-10C2171B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ED3B-6DD1-43CE-AFDE-2D43C42D6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2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463A25-FB08-1EE1-A6E8-1F95F09C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EA0E39A-59F3-D655-0414-999176D36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67E7050-F760-DBD5-CAAE-52EAE6053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8598-CEE1-4313-B0EC-9E2E7844C6A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31E1B1B-D894-975A-9A4F-EE19C4B3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B47EC01-C127-4C96-5D90-003A47EC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ED3B-6DD1-43CE-AFDE-2D43C42D6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56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169E4B-00AE-0F35-8B6B-81403B1B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293F1B7-1403-88EE-2621-F611F94A1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EA9CDC6-CE61-0671-496B-8B34B5179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DBBF54D-B151-7996-C9F0-22D502122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8598-CEE1-4313-B0EC-9E2E7844C6A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0943587-D689-0712-1F52-936F56D4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287F366-6A0B-CACF-CAFB-FF2BBDAE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ED3B-6DD1-43CE-AFDE-2D43C42D6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83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80877D-5264-A4BC-CA1C-7F8180A5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7E6C10A-5534-58C7-C5BD-7B50624C5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DA490DE-D352-CDB5-F2CC-FFC3086DE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90733E1-6CEA-5E79-37A9-84143D9DC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4568DC5-03DA-4769-FE5C-FB1DA4FC9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5D7FA7F-473A-9911-6E8F-C03C7719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8598-CEE1-4313-B0EC-9E2E7844C6A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13135E1-EEC1-CE00-FD55-45F41D83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F9114E1-647E-63AE-0406-D314C9BB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ED3B-6DD1-43CE-AFDE-2D43C42D6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79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9B9C78-3902-3508-7FF1-F56E402D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0F099F8-9E9C-D882-9E1F-661CC4ACA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8598-CEE1-4313-B0EC-9E2E7844C6A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595CD80-65C3-D80F-38B7-25F223BE6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72A0C49-B015-1DA1-335A-00E28CF2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ED3B-6DD1-43CE-AFDE-2D43C42D6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26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086B763-5E96-7EF4-4DD5-F49B9559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8598-CEE1-4313-B0EC-9E2E7844C6A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A13B523-FD47-2F48-852B-7F3F435DD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8235721-CF5A-11A4-830F-14CF12ED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ED3B-6DD1-43CE-AFDE-2D43C42D6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65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29C407-1FC3-E890-12F7-1DD2C558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6770E2-6296-2DCE-7309-DFE41CB9A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A695488-34C4-0F46-D9EC-7A2118A57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32B74D8-4BE8-7E72-21A6-9C27DCBA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8598-CEE1-4313-B0EC-9E2E7844C6A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427F37E-8D53-C97D-1141-D14211DA5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4F53947-3040-8E7E-88EF-6E88C731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ED3B-6DD1-43CE-AFDE-2D43C42D6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73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1D4589-2891-C6F8-5E1B-5C21793C9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3F7EC560-BD00-7D14-C84E-2C4D47950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DFDDD40-736C-C06F-171F-3F876AEE3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2DA1BAC-9759-183D-299D-37BD1C7B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8598-CEE1-4313-B0EC-9E2E7844C6A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D1DAD6C-7168-D319-D3BF-FBE7C0C3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8716449-CF42-05AA-92FC-0D1970C9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ED3B-6DD1-43CE-AFDE-2D43C42D6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93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4702B23-6CDE-DA75-F729-234F81B36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3B77AB8-C759-89AB-97BD-D98ADC3E5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533BD9D-9CB8-49F1-0A43-E9488AC04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F8598-CEE1-4313-B0EC-9E2E7844C6A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36A3CBB-D49C-F181-3C39-8FC22F041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51852B1-CCC9-AC98-72F3-28F3562D3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1ED3B-6DD1-43CE-AFDE-2D43C42D6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34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majew@pjwstk.edu.p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youtube.com/watch?v=EuBBz3bI-a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youtube.com/watch?v=EuBBz3bI-a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uBBz3bI-a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youtube.com/watch?v=EuBBz3bI-a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3ACA5E-EE3D-7F06-9786-F0E85344B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Metody Inżynierii Wiedzy</a:t>
            </a:r>
            <a:endParaRPr lang="en-GB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65909F7-D972-04F8-1E2E-1691CA078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Regresja liniowa</a:t>
            </a:r>
          </a:p>
          <a:p>
            <a:r>
              <a:rPr lang="pl-PL" dirty="0"/>
              <a:t>Dr inż. Michał Majewski</a:t>
            </a:r>
          </a:p>
          <a:p>
            <a:r>
              <a:rPr lang="pl-PL" dirty="0">
                <a:hlinkClick r:id="rId3"/>
              </a:rPr>
              <a:t>mmajew@pjwstk.edu.pl</a:t>
            </a:r>
            <a:endParaRPr lang="pl-PL" dirty="0"/>
          </a:p>
          <a:p>
            <a:r>
              <a:rPr lang="pl-PL" sz="2400" b="0" i="0" u="none" strike="noStrike" baseline="0" dirty="0">
                <a:latin typeface="LMRoman10-Regular"/>
              </a:rPr>
              <a:t>materiały: </a:t>
            </a:r>
            <a:r>
              <a:rPr lang="pl-PL" sz="2400" b="0" i="1" u="none" strike="noStrike" baseline="0" dirty="0">
                <a:latin typeface="LMMathItalic10-Regular"/>
              </a:rPr>
              <a:t>ftp</a:t>
            </a:r>
            <a:r>
              <a:rPr lang="pl-PL" sz="2400" b="0" i="0" u="none" strike="noStrike" baseline="0" dirty="0">
                <a:latin typeface="LMRoman10-Regular"/>
              </a:rPr>
              <a:t>(</a:t>
            </a:r>
            <a:r>
              <a:rPr lang="pl-PL" sz="2400" b="0" i="1" u="none" strike="noStrike" baseline="0" dirty="0">
                <a:latin typeface="LMMathItalic10-Regular"/>
              </a:rPr>
              <a:t>public</a:t>
            </a:r>
            <a:r>
              <a:rPr lang="pl-PL" sz="2400" b="0" i="0" u="none" strike="noStrike" baseline="0" dirty="0">
                <a:latin typeface="LMRoman10-Regular"/>
              </a:rPr>
              <a:t>) : </a:t>
            </a:r>
            <a:r>
              <a:rPr lang="pl-PL" sz="2400" b="0" i="1" u="none" strike="noStrike" baseline="0" dirty="0">
                <a:latin typeface="LMMathItalic10-Regular"/>
              </a:rPr>
              <a:t>//</a:t>
            </a:r>
            <a:r>
              <a:rPr lang="pl-PL" sz="2400" b="0" i="1" u="none" strike="noStrike" baseline="0" dirty="0" err="1">
                <a:latin typeface="LMMathItalic10-Regular"/>
              </a:rPr>
              <a:t>mmajew</a:t>
            </a:r>
            <a:r>
              <a:rPr lang="pl-PL" sz="2400" b="0" i="1" u="none" strike="noStrike" baseline="0" dirty="0">
                <a:latin typeface="LMMathItalic10-Regular"/>
              </a:rPr>
              <a:t>/MIW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5223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ast Squares Regression Line – GeoGebra">
            <a:extLst>
              <a:ext uri="{FF2B5EF4-FFF2-40B4-BE49-F238E27FC236}">
                <a16:creationId xmlns:a16="http://schemas.microsoft.com/office/drawing/2014/main" id="{7DC0AEC5-B3F8-B21A-0D64-4623127015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8" r="20522" b="27901"/>
          <a:stretch/>
        </p:blipFill>
        <p:spPr bwMode="auto">
          <a:xfrm>
            <a:off x="721895" y="1418473"/>
            <a:ext cx="6870033" cy="504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ytuł 4">
            <a:extLst>
              <a:ext uri="{FF2B5EF4-FFF2-40B4-BE49-F238E27FC236}">
                <a16:creationId xmlns:a16="http://schemas.microsoft.com/office/drawing/2014/main" id="{749658E0-488D-D737-61C2-9604F6D5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najmniejszych</a:t>
            </a:r>
            <a:r>
              <a:rPr lang="en-GB" dirty="0"/>
              <a:t> </a:t>
            </a:r>
            <a:r>
              <a:rPr lang="en-GB" dirty="0" err="1"/>
              <a:t>kwadratów</a:t>
            </a:r>
            <a:r>
              <a:rPr lang="pl-PL" dirty="0"/>
              <a:t>…</a:t>
            </a:r>
            <a:endParaRPr lang="en-GB" dirty="0"/>
          </a:p>
        </p:txBody>
      </p:sp>
      <p:sp>
        <p:nvSpPr>
          <p:cNvPr id="8" name="Dymek mowy: prostokąt 7">
            <a:extLst>
              <a:ext uri="{FF2B5EF4-FFF2-40B4-BE49-F238E27FC236}">
                <a16:creationId xmlns:a16="http://schemas.microsoft.com/office/drawing/2014/main" id="{97364B4E-7401-6764-B743-2CACC7D3AC5D}"/>
              </a:ext>
            </a:extLst>
          </p:cNvPr>
          <p:cNvSpPr/>
          <p:nvPr/>
        </p:nvSpPr>
        <p:spPr>
          <a:xfrm>
            <a:off x="8141661" y="1109709"/>
            <a:ext cx="3775131" cy="4589755"/>
          </a:xfrm>
          <a:prstGeom prst="wedgeRectCallout">
            <a:avLst>
              <a:gd name="adj1" fmla="val -83984"/>
              <a:gd name="adj2" fmla="val 7478"/>
            </a:avLst>
          </a:prstGeom>
          <a:ln w="34925">
            <a:solidFill>
              <a:srgbClr val="55D33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..to metoda przybliżania rozwiązań </a:t>
            </a:r>
            <a:r>
              <a:rPr lang="pl-PL" sz="2000" b="1" dirty="0">
                <a:solidFill>
                  <a:schemeClr val="tx1"/>
                </a:solidFill>
                <a:latin typeface="Comic Sans MS" panose="030F0702030302020204" pitchFamily="66" charset="0"/>
              </a:rPr>
              <a:t>układów </a:t>
            </a:r>
            <a:r>
              <a:rPr lang="pl-PL" sz="2000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nadokreślonych</a:t>
            </a:r>
            <a:r>
              <a:rPr lang="pl-PL" sz="2000" b="1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pl-PL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(więcej równań niż zmiennych). Końcowe rozwiązanie tą metodą </a:t>
            </a:r>
            <a:r>
              <a:rPr lang="pl-PL" sz="2000" b="1" dirty="0">
                <a:solidFill>
                  <a:schemeClr val="tx1"/>
                </a:solidFill>
                <a:latin typeface="Comic Sans MS" panose="030F0702030302020204" pitchFamily="66" charset="0"/>
              </a:rPr>
              <a:t>minimalizuje sumę kwadratów błędów przy rozwiązywaniu każdego z równań</a:t>
            </a:r>
            <a:r>
              <a:rPr lang="pl-PL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</a:p>
          <a:p>
            <a:pPr algn="ctr"/>
            <a:endParaRPr lang="pl-PL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pl-PL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Przyjmuje wartości </a:t>
            </a:r>
            <a:r>
              <a:rPr lang="pl-PL" sz="2000" b="1" dirty="0">
                <a:solidFill>
                  <a:schemeClr val="tx1"/>
                </a:solidFill>
                <a:latin typeface="Comic Sans MS" panose="030F0702030302020204" pitchFamily="66" charset="0"/>
              </a:rPr>
              <a:t>od 0 do nieskończoności.</a:t>
            </a:r>
            <a:r>
              <a:rPr lang="pl-PL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 0 oznacza perfekcyjną zgodność modelu i danych.</a:t>
            </a:r>
          </a:p>
        </p:txBody>
      </p:sp>
    </p:spTree>
    <p:extLst>
      <p:ext uri="{BB962C8B-B14F-4D97-AF65-F5344CB8AC3E}">
        <p14:creationId xmlns:p14="http://schemas.microsoft.com/office/powerpoint/2010/main" val="2015639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Looking at R-Squared. In data science we create regression… | by Erika D |  Medium">
            <a:extLst>
              <a:ext uri="{FF2B5EF4-FFF2-40B4-BE49-F238E27FC236}">
                <a16:creationId xmlns:a16="http://schemas.microsoft.com/office/drawing/2014/main" id="{95BCE720-3331-FCC4-37DE-3C05B68B7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64" y="1855688"/>
            <a:ext cx="7892248" cy="157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ytuł 4">
            <a:extLst>
              <a:ext uri="{FF2B5EF4-FFF2-40B4-BE49-F238E27FC236}">
                <a16:creationId xmlns:a16="http://schemas.microsoft.com/office/drawing/2014/main" id="{749658E0-488D-D737-61C2-9604F6D5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l-PL" dirty="0"/>
              <a:t>W</a:t>
            </a:r>
            <a:r>
              <a:rPr lang="en-GB" dirty="0" err="1"/>
              <a:t>spółczynniki</a:t>
            </a:r>
            <a:r>
              <a:rPr lang="en-GB" dirty="0"/>
              <a:t> </a:t>
            </a:r>
            <a:r>
              <a:rPr lang="en-GB" dirty="0" err="1"/>
              <a:t>determinacji</a:t>
            </a:r>
            <a:r>
              <a:rPr lang="pl-PL" dirty="0"/>
              <a:t> (R^2 </a:t>
            </a:r>
            <a:r>
              <a:rPr lang="pl-PL" dirty="0" err="1"/>
              <a:t>score</a:t>
            </a:r>
            <a:r>
              <a:rPr lang="pl-PL" dirty="0"/>
              <a:t>)</a:t>
            </a:r>
            <a:endParaRPr lang="en-GB" dirty="0"/>
          </a:p>
        </p:txBody>
      </p:sp>
      <p:sp>
        <p:nvSpPr>
          <p:cNvPr id="8" name="Dymek mowy: prostokąt 7">
            <a:extLst>
              <a:ext uri="{FF2B5EF4-FFF2-40B4-BE49-F238E27FC236}">
                <a16:creationId xmlns:a16="http://schemas.microsoft.com/office/drawing/2014/main" id="{97364B4E-7401-6764-B743-2CACC7D3AC5D}"/>
              </a:ext>
            </a:extLst>
          </p:cNvPr>
          <p:cNvSpPr/>
          <p:nvPr/>
        </p:nvSpPr>
        <p:spPr>
          <a:xfrm>
            <a:off x="8416869" y="3429000"/>
            <a:ext cx="3775131" cy="3158232"/>
          </a:xfrm>
          <a:prstGeom prst="wedgeRectCallout">
            <a:avLst>
              <a:gd name="adj1" fmla="val -62819"/>
              <a:gd name="adj2" fmla="val -38072"/>
            </a:avLst>
          </a:prstGeom>
          <a:ln w="34925">
            <a:solidFill>
              <a:srgbClr val="55D33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b="1" dirty="0">
                <a:solidFill>
                  <a:schemeClr val="tx1"/>
                </a:solidFill>
                <a:latin typeface="Comic Sans MS" panose="030F0702030302020204" pitchFamily="66" charset="0"/>
              </a:rPr>
              <a:t>R^2 = 1 idealne dopasowanie </a:t>
            </a:r>
            <a:r>
              <a:rPr lang="pl-PL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modelu do danych</a:t>
            </a:r>
          </a:p>
          <a:p>
            <a:pPr algn="ctr"/>
            <a:endParaRPr lang="pl-PL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pl-PL" sz="2000" b="1" dirty="0">
                <a:solidFill>
                  <a:schemeClr val="tx1"/>
                </a:solidFill>
                <a:latin typeface="Comic Sans MS" panose="030F0702030302020204" pitchFamily="66" charset="0"/>
              </a:rPr>
              <a:t>R^2 = 0 </a:t>
            </a:r>
            <a:r>
              <a:rPr lang="pl-PL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predykcje modelu są na poziomie przyjęcia po prostu </a:t>
            </a:r>
            <a:r>
              <a:rPr lang="pl-PL" sz="2000" b="1" dirty="0">
                <a:solidFill>
                  <a:schemeClr val="tx1"/>
                </a:solidFill>
                <a:latin typeface="Comic Sans MS" panose="030F0702030302020204" pitchFamily="66" charset="0"/>
              </a:rPr>
              <a:t>średniej wartości</a:t>
            </a:r>
          </a:p>
          <a:p>
            <a:pPr algn="ctr"/>
            <a:endParaRPr lang="pl-PL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pl-PL" sz="2000" b="1" dirty="0">
                <a:solidFill>
                  <a:schemeClr val="tx1"/>
                </a:solidFill>
                <a:latin typeface="Comic Sans MS" panose="030F0702030302020204" pitchFamily="66" charset="0"/>
              </a:rPr>
              <a:t>R^2 &lt; 0 </a:t>
            </a:r>
            <a:r>
              <a:rPr lang="pl-PL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oznacza, że model jest </a:t>
            </a:r>
            <a:r>
              <a:rPr lang="pl-PL" sz="2000" b="1" dirty="0">
                <a:solidFill>
                  <a:schemeClr val="tx1"/>
                </a:solidFill>
                <a:latin typeface="Comic Sans MS" panose="030F0702030302020204" pitchFamily="66" charset="0"/>
              </a:rPr>
              <a:t>gorszy niż proste uśrednienie danych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45E614B-B7A5-C084-889B-9220499F779E}"/>
              </a:ext>
            </a:extLst>
          </p:cNvPr>
          <p:cNvSpPr txBox="1"/>
          <p:nvPr/>
        </p:nvSpPr>
        <p:spPr>
          <a:xfrm>
            <a:off x="278264" y="1098990"/>
            <a:ext cx="799572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dirty="0"/>
              <a:t>R^2 </a:t>
            </a:r>
            <a:r>
              <a:rPr lang="pl-PL" sz="2400" dirty="0" err="1"/>
              <a:t>score</a:t>
            </a:r>
            <a:r>
              <a:rPr lang="pl-PL" sz="2400" dirty="0"/>
              <a:t> jest miarą używaną do oceny dopasowania modelu regresji do danych.</a:t>
            </a:r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b="1" dirty="0"/>
          </a:p>
          <a:p>
            <a:r>
              <a:rPr lang="pl-PL" sz="2400" b="1" dirty="0"/>
              <a:t>R^2 może być mylące, szczególnie w przypadku modeli zbyt dopasowanych (</a:t>
            </a:r>
            <a:r>
              <a:rPr lang="pl-PL" sz="2400" b="1" dirty="0" err="1"/>
              <a:t>overfitted</a:t>
            </a:r>
            <a:r>
              <a:rPr lang="pl-PL" sz="2400" b="1" dirty="0"/>
              <a:t>)</a:t>
            </a:r>
            <a:r>
              <a:rPr lang="pl-PL" sz="2400" dirty="0"/>
              <a:t>, gdyż mogą one dawać wysokie wartości R^2, nawet jeśli nie radzą sobie dobrze z generalizacją na nowe dane.</a:t>
            </a:r>
          </a:p>
          <a:p>
            <a:endParaRPr lang="pl-PL" sz="2400" dirty="0"/>
          </a:p>
          <a:p>
            <a:r>
              <a:rPr lang="pl-PL" sz="2400" dirty="0"/>
              <a:t>W </a:t>
            </a:r>
            <a:r>
              <a:rPr lang="pl-PL" sz="2400" b="1" dirty="0" err="1"/>
              <a:t>scikit-learn</a:t>
            </a:r>
            <a:r>
              <a:rPr lang="pl-PL" sz="2400" dirty="0"/>
              <a:t>, funkcja </a:t>
            </a:r>
            <a:r>
              <a:rPr lang="pl-PL" sz="2400" b="1" dirty="0"/>
              <a:t>r2_score </a:t>
            </a:r>
            <a:r>
              <a:rPr lang="pl-PL" sz="2400" dirty="0"/>
              <a:t>z modułu </a:t>
            </a:r>
            <a:r>
              <a:rPr lang="pl-PL" sz="2400" b="1" dirty="0" err="1"/>
              <a:t>sklearn.metrics</a:t>
            </a:r>
            <a:r>
              <a:rPr lang="pl-PL" sz="2400" b="1" dirty="0"/>
              <a:t> </a:t>
            </a:r>
            <a:r>
              <a:rPr lang="pl-PL" sz="2400" dirty="0"/>
              <a:t>jest używana </a:t>
            </a:r>
            <a:r>
              <a:rPr lang="pl-PL" sz="2400" b="1" dirty="0"/>
              <a:t>do obliczania współczynnika R^2 dla modeli regresji</a:t>
            </a:r>
            <a:r>
              <a:rPr lang="pl-PL" sz="2400" dirty="0"/>
              <a:t>. </a:t>
            </a:r>
            <a:endParaRPr lang="en-GB" sz="2400" dirty="0"/>
          </a:p>
        </p:txBody>
      </p:sp>
      <p:sp>
        <p:nvSpPr>
          <p:cNvPr id="11" name="Dymek mowy: prostokąt 10">
            <a:extLst>
              <a:ext uri="{FF2B5EF4-FFF2-40B4-BE49-F238E27FC236}">
                <a16:creationId xmlns:a16="http://schemas.microsoft.com/office/drawing/2014/main" id="{52C3D749-DB86-A970-FE48-B24A564D0B38}"/>
              </a:ext>
            </a:extLst>
          </p:cNvPr>
          <p:cNvSpPr/>
          <p:nvPr/>
        </p:nvSpPr>
        <p:spPr>
          <a:xfrm>
            <a:off x="8375187" y="1325563"/>
            <a:ext cx="3775131" cy="1433110"/>
          </a:xfrm>
          <a:prstGeom prst="wedgeRectCallout">
            <a:avLst>
              <a:gd name="adj1" fmla="val -61815"/>
              <a:gd name="adj2" fmla="val 61486"/>
            </a:avLst>
          </a:prstGeom>
          <a:ln w="34925">
            <a:solidFill>
              <a:srgbClr val="B4D2E6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b="1" dirty="0">
                <a:solidFill>
                  <a:schemeClr val="tx1"/>
                </a:solidFill>
                <a:latin typeface="Comic Sans MS" panose="030F0702030302020204" pitchFamily="66" charset="0"/>
              </a:rPr>
              <a:t>suma kwadratów różnic między wartościami obserwowanymi a średnią </a:t>
            </a:r>
            <a:r>
              <a:rPr lang="pl-PL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wartością obserwowaną</a:t>
            </a:r>
          </a:p>
        </p:txBody>
      </p:sp>
    </p:spTree>
    <p:extLst>
      <p:ext uri="{BB962C8B-B14F-4D97-AF65-F5344CB8AC3E}">
        <p14:creationId xmlns:p14="http://schemas.microsoft.com/office/powerpoint/2010/main" val="1362054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749658E0-488D-D737-61C2-9604F6D5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Modele parametryczne regresji:</a:t>
            </a:r>
            <a:endParaRPr lang="en-GB" dirty="0"/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CA728717-E0FA-5CE2-6A5E-174720872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63757" cy="4351338"/>
          </a:xfrm>
        </p:spPr>
        <p:txBody>
          <a:bodyPr/>
          <a:lstStyle/>
          <a:p>
            <a:r>
              <a:rPr lang="pl-PL" b="1" dirty="0"/>
              <a:t>Model liniowy</a:t>
            </a:r>
            <a:br>
              <a:rPr lang="pl-PL" dirty="0"/>
            </a:br>
            <a:r>
              <a:rPr lang="pl-PL" dirty="0"/>
              <a:t>Najbardziej wiarygodny parametr </a:t>
            </a:r>
            <a:r>
              <a:rPr lang="pl-PL" b="1" i="1" dirty="0">
                <a:latin typeface="ItalicT" panose="00000400000000000000" pitchFamily="2" charset="0"/>
                <a:cs typeface="ItalicT" panose="00000400000000000000" pitchFamily="2" charset="0"/>
              </a:rPr>
              <a:t>w</a:t>
            </a:r>
            <a:r>
              <a:rPr lang="pl-PL" dirty="0"/>
              <a:t>  powinien minimalizować sumę kwadratów błędu, skąd otrzymujemy </a:t>
            </a:r>
          </a:p>
          <a:p>
            <a:endParaRPr lang="en-GB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2704627-794E-347D-2357-F6BA56F61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183" y="3612607"/>
            <a:ext cx="1323975" cy="39052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1D850CE-21D4-9B12-8BB0-5B0B70ED4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407" y="4128022"/>
            <a:ext cx="2295525" cy="962025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12142D01-6734-06CD-AC9D-BBECD5046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7554" y="3588509"/>
            <a:ext cx="2200275" cy="390525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9B6D0492-0399-3A83-9006-8C27123387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5878" y="4128022"/>
            <a:ext cx="61436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65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CA728717-E0FA-5CE2-6A5E-174720872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59898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/>
              <a:t>Klasa </a:t>
            </a:r>
            <a:r>
              <a:rPr lang="pl-PL" b="1" dirty="0" err="1"/>
              <a:t>LinearRegression</a:t>
            </a:r>
            <a:r>
              <a:rPr lang="pl-PL" b="1" dirty="0"/>
              <a:t>() </a:t>
            </a:r>
            <a:r>
              <a:rPr lang="pl-PL" dirty="0"/>
              <a:t>w bibliotece </a:t>
            </a:r>
            <a:r>
              <a:rPr lang="pl-PL" dirty="0" err="1"/>
              <a:t>scikit-learn</a:t>
            </a:r>
            <a:r>
              <a:rPr lang="pl-PL" dirty="0"/>
              <a:t> posiada kilka opcji. Oto niektóre z najczęściej używanych opcji:</a:t>
            </a:r>
          </a:p>
          <a:p>
            <a:r>
              <a:rPr lang="pl-PL" b="1" dirty="0" err="1"/>
              <a:t>fit_intercept</a:t>
            </a:r>
            <a:r>
              <a:rPr lang="pl-PL" b="1" dirty="0"/>
              <a:t>: </a:t>
            </a:r>
            <a:r>
              <a:rPr lang="pl-PL" dirty="0"/>
              <a:t>Domyślnie True. Określa, czy dodać kolumnę wyrazu wolnego do macierzy cech. Jeśli ustawione na </a:t>
            </a:r>
            <a:r>
              <a:rPr lang="pl-PL" dirty="0" err="1"/>
              <a:t>False</a:t>
            </a:r>
            <a:r>
              <a:rPr lang="pl-PL" dirty="0"/>
              <a:t>, model zakłada, że wyraz wolny wynosi zero. W praktyce oznacza to, że linia prostą nie musi przechodzić przez punkt (0,0) na wykresie, ale może być przesunięta wzdłuż osi.</a:t>
            </a:r>
          </a:p>
          <a:p>
            <a:r>
              <a:rPr lang="pl-PL" b="1" dirty="0" err="1"/>
              <a:t>normalize</a:t>
            </a:r>
            <a:r>
              <a:rPr lang="pl-PL" b="1" dirty="0"/>
              <a:t>: </a:t>
            </a:r>
            <a:r>
              <a:rPr lang="pl-PL" dirty="0"/>
              <a:t>Domyślnie </a:t>
            </a:r>
            <a:r>
              <a:rPr lang="pl-PL" dirty="0" err="1"/>
              <a:t>False</a:t>
            </a:r>
            <a:r>
              <a:rPr lang="pl-PL" dirty="0"/>
              <a:t>. Określa, czy znormalizować dane przed dopasowaniem modelu. Normalizacja polega na przeskalowaniu cech tak, aby miały średnią równą 0 i wariancję równą 1.</a:t>
            </a:r>
          </a:p>
          <a:p>
            <a:r>
              <a:rPr lang="pl-PL" b="1" dirty="0" err="1"/>
              <a:t>copy_X</a:t>
            </a:r>
            <a:r>
              <a:rPr lang="pl-PL" b="1" dirty="0"/>
              <a:t>: </a:t>
            </a:r>
            <a:r>
              <a:rPr lang="pl-PL" dirty="0"/>
              <a:t>Domyślnie True. Określa, czy kopia danych X powinna być utworzona w celu uniknięcia zmian danych oryginalnych.</a:t>
            </a:r>
          </a:p>
          <a:p>
            <a:r>
              <a:rPr lang="pl-PL" b="1" dirty="0" err="1"/>
              <a:t>n_jobs</a:t>
            </a:r>
            <a:r>
              <a:rPr lang="pl-PL" b="1" dirty="0"/>
              <a:t>: </a:t>
            </a:r>
            <a:r>
              <a:rPr lang="pl-PL" dirty="0"/>
              <a:t>Domyślnie </a:t>
            </a:r>
            <a:r>
              <a:rPr lang="pl-PL" dirty="0" err="1"/>
              <a:t>None</a:t>
            </a:r>
            <a:r>
              <a:rPr lang="pl-PL" dirty="0"/>
              <a:t>. Określa liczbę rdzeni procesora do użycia podczas obliczeń. Ustawienie wartości na -1 oznacza korzystanie ze wszystkich dostępnych rdzeni.</a:t>
            </a:r>
            <a:endParaRPr lang="en-GB" dirty="0"/>
          </a:p>
        </p:txBody>
      </p:sp>
      <p:sp>
        <p:nvSpPr>
          <p:cNvPr id="11" name="Tytuł 4">
            <a:extLst>
              <a:ext uri="{FF2B5EF4-FFF2-40B4-BE49-F238E27FC236}">
                <a16:creationId xmlns:a16="http://schemas.microsoft.com/office/drawing/2014/main" id="{957671F0-9B7C-A295-1D78-69EADABE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/>
              <a:t>Regresja liniowa w </a:t>
            </a:r>
            <a:r>
              <a:rPr lang="pl-PL" dirty="0" err="1"/>
              <a:t>sklearn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4303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749658E0-488D-D737-61C2-9604F6D5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Regresja liniowa w </a:t>
            </a:r>
            <a:r>
              <a:rPr lang="pl-PL" dirty="0" err="1"/>
              <a:t>sklearn</a:t>
            </a:r>
            <a:endParaRPr lang="en-GB" dirty="0"/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CA728717-E0FA-5CE2-6A5E-174720872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139"/>
            <a:ext cx="10924713" cy="5397623"/>
          </a:xfrm>
          <a:solidFill>
            <a:schemeClr val="tx1"/>
          </a:solidFill>
          <a:ln w="76200">
            <a:solidFill>
              <a:srgbClr val="FFFF00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E95D3"/>
                </a:solidFill>
                <a:effectLst/>
                <a:latin typeface="Söhne Mono"/>
              </a:rPr>
              <a:t>from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 Mono"/>
              </a:rPr>
              <a:t>sklearn.linear_model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2E95D3"/>
                </a:solidFill>
                <a:effectLst/>
                <a:latin typeface="Söhne Mono"/>
              </a:rPr>
              <a:t>import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 Mono"/>
              </a:rPr>
              <a:t>LinearRegression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pl-PL" b="0" i="0" dirty="0">
              <a:solidFill>
                <a:srgbClr val="FFFFFF"/>
              </a:solidFill>
              <a:effectLst/>
              <a:latin typeface="Söhne Mono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E95D3"/>
                </a:solidFill>
                <a:effectLst/>
                <a:latin typeface="Söhne Mono"/>
              </a:rPr>
              <a:t>from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 Mono"/>
              </a:rPr>
              <a:t>sklearn.model_selection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2E95D3"/>
                </a:solidFill>
                <a:effectLst/>
                <a:latin typeface="Söhne Mono"/>
              </a:rPr>
              <a:t>import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 Mono"/>
              </a:rPr>
              <a:t>train_test_split</a:t>
            </a:r>
            <a:endParaRPr lang="pl-PL" b="0" i="0" dirty="0">
              <a:solidFill>
                <a:srgbClr val="FFFFFF"/>
              </a:solidFill>
              <a:effectLst/>
              <a:latin typeface="Söhne Mono"/>
            </a:endParaRPr>
          </a:p>
          <a:p>
            <a:pPr marL="0" indent="0">
              <a:buNone/>
            </a:pPr>
            <a:endParaRPr lang="pl-PL" b="0" i="0" dirty="0">
              <a:solidFill>
                <a:srgbClr val="FFFFFF"/>
              </a:solidFill>
              <a:effectLst/>
              <a:latin typeface="Söhne Mono"/>
            </a:endParaRPr>
          </a:p>
          <a:p>
            <a:pPr marL="0" indent="0">
              <a:buNone/>
            </a:pPr>
            <a:r>
              <a:rPr lang="en-US" b="0" i="0" dirty="0" err="1">
                <a:solidFill>
                  <a:srgbClr val="FFFFFF"/>
                </a:solidFill>
                <a:effectLst/>
                <a:latin typeface="Söhne Mono"/>
              </a:rPr>
              <a:t>X_train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 Mono"/>
              </a:rPr>
              <a:t>X_test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 Mono"/>
              </a:rPr>
              <a:t>y_train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 Mono"/>
              </a:rPr>
              <a:t>y_test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=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 Mono"/>
              </a:rPr>
              <a:t>train_test_split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(X, y,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 Mono"/>
              </a:rPr>
              <a:t>test_size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=</a:t>
            </a:r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0.2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)</a:t>
            </a:r>
            <a:endParaRPr lang="pl-PL" b="0" i="0" dirty="0">
              <a:solidFill>
                <a:srgbClr val="FFFFFF"/>
              </a:solidFill>
              <a:effectLst/>
              <a:latin typeface="Söhne Mono"/>
            </a:endParaRPr>
          </a:p>
          <a:p>
            <a:pPr marL="0" indent="0">
              <a:buNone/>
            </a:pPr>
            <a:endParaRPr lang="pl-PL" dirty="0">
              <a:solidFill>
                <a:srgbClr val="FFFFFF"/>
              </a:solidFill>
              <a:latin typeface="Söhne Mono"/>
            </a:endParaRPr>
          </a:p>
          <a:p>
            <a:pPr marL="0" indent="0">
              <a:buNone/>
            </a:pPr>
            <a:r>
              <a:rPr lang="pl-PL" b="1" i="0" dirty="0">
                <a:solidFill>
                  <a:srgbClr val="FFFFFF"/>
                </a:solidFill>
                <a:effectLst/>
                <a:latin typeface="Söhne Mono"/>
              </a:rPr>
              <a:t>model = </a:t>
            </a:r>
            <a:r>
              <a:rPr lang="pl-PL" b="1" i="0" dirty="0" err="1">
                <a:solidFill>
                  <a:srgbClr val="FFFFFF"/>
                </a:solidFill>
                <a:effectLst/>
                <a:latin typeface="Söhne Mono"/>
              </a:rPr>
              <a:t>LinearRegression</a:t>
            </a:r>
            <a:r>
              <a:rPr lang="pl-PL" b="1" i="0" dirty="0">
                <a:solidFill>
                  <a:srgbClr val="FFFFFF"/>
                </a:solidFill>
                <a:effectLst/>
                <a:latin typeface="Söhne Mono"/>
              </a:rPr>
              <a:t>()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model.fit(X_train, y_train)</a:t>
            </a:r>
            <a:endParaRPr lang="pl-PL" b="0" i="0" dirty="0">
              <a:solidFill>
                <a:srgbClr val="FFFFFF"/>
              </a:solidFill>
              <a:effectLst/>
              <a:latin typeface="Söhne Mono"/>
            </a:endParaRPr>
          </a:p>
          <a:p>
            <a:pPr marL="0" indent="0">
              <a:buNone/>
            </a:pPr>
            <a:endParaRPr lang="pl-PL" dirty="0">
              <a:solidFill>
                <a:srgbClr val="FFFFFF"/>
              </a:solidFill>
              <a:latin typeface="Söhne Mono"/>
            </a:endParaRPr>
          </a:p>
          <a:p>
            <a:pPr marL="0" indent="0">
              <a:buNone/>
            </a:pPr>
            <a:r>
              <a:rPr lang="en-US" b="0" i="0" dirty="0" err="1">
                <a:solidFill>
                  <a:srgbClr val="FFFFFF"/>
                </a:solidFill>
                <a:effectLst/>
                <a:latin typeface="Söhne Mono"/>
              </a:rPr>
              <a:t>y_pred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=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 Mono"/>
              </a:rPr>
              <a:t>model.predict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 Mono"/>
              </a:rPr>
              <a:t>X_test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)</a:t>
            </a:r>
            <a:endParaRPr lang="pl-PL" b="0" i="0" dirty="0">
              <a:solidFill>
                <a:srgbClr val="FFFFFF"/>
              </a:solidFill>
              <a:effectLst/>
              <a:latin typeface="Söhne Mono"/>
            </a:endParaRPr>
          </a:p>
          <a:p>
            <a:pPr marL="0" indent="0">
              <a:buNone/>
            </a:pPr>
            <a:r>
              <a:rPr lang="pl-PL" b="0" i="0" dirty="0">
                <a:solidFill>
                  <a:srgbClr val="2E95D3"/>
                </a:solidFill>
                <a:effectLst/>
                <a:latin typeface="Söhne Mono"/>
              </a:rPr>
              <a:t>from</a:t>
            </a:r>
            <a:r>
              <a:rPr lang="pl-PL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b="0" i="0" dirty="0" err="1">
                <a:solidFill>
                  <a:srgbClr val="FFFFFF"/>
                </a:solidFill>
                <a:effectLst/>
                <a:latin typeface="Söhne Mono"/>
              </a:rPr>
              <a:t>sklearn.metrics</a:t>
            </a:r>
            <a:r>
              <a:rPr lang="pl-PL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b="0" i="0" dirty="0">
                <a:solidFill>
                  <a:srgbClr val="2E95D3"/>
                </a:solidFill>
                <a:effectLst/>
                <a:latin typeface="Söhne Mono"/>
              </a:rPr>
              <a:t>import</a:t>
            </a:r>
            <a:r>
              <a:rPr lang="pl-PL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b="0" i="0" dirty="0" err="1">
                <a:solidFill>
                  <a:srgbClr val="FFFFFF"/>
                </a:solidFill>
                <a:effectLst/>
                <a:latin typeface="Söhne Mono"/>
              </a:rPr>
              <a:t>mean_squared_error</a:t>
            </a:r>
            <a:r>
              <a:rPr lang="pl-PL" b="0" i="0" dirty="0">
                <a:solidFill>
                  <a:srgbClr val="FFFFFF"/>
                </a:solidFill>
                <a:effectLst/>
                <a:latin typeface="Söhne Mono"/>
              </a:rPr>
              <a:t>, r2_score</a:t>
            </a:r>
          </a:p>
          <a:p>
            <a:pPr marL="0" indent="0">
              <a:buNone/>
            </a:pPr>
            <a:r>
              <a:rPr lang="pl-PL" b="0" i="0" dirty="0" err="1">
                <a:solidFill>
                  <a:srgbClr val="FFFFFF"/>
                </a:solidFill>
                <a:effectLst/>
                <a:latin typeface="Söhne Mono"/>
              </a:rPr>
              <a:t>mse</a:t>
            </a:r>
            <a:r>
              <a:rPr lang="pl-PL" b="0" i="0" dirty="0">
                <a:solidFill>
                  <a:srgbClr val="FFFFFF"/>
                </a:solidFill>
                <a:effectLst/>
                <a:latin typeface="Söhne Mono"/>
              </a:rPr>
              <a:t> = </a:t>
            </a:r>
            <a:r>
              <a:rPr lang="pl-PL" b="0" i="0" dirty="0" err="1">
                <a:solidFill>
                  <a:srgbClr val="FFFFFF"/>
                </a:solidFill>
                <a:effectLst/>
                <a:latin typeface="Söhne Mono"/>
              </a:rPr>
              <a:t>mean_squared_error</a:t>
            </a:r>
            <a:r>
              <a:rPr lang="pl-PL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pl-PL" b="0" i="0" dirty="0" err="1">
                <a:solidFill>
                  <a:srgbClr val="FFFFFF"/>
                </a:solidFill>
                <a:effectLst/>
                <a:latin typeface="Söhne Mono"/>
              </a:rPr>
              <a:t>y_test</a:t>
            </a:r>
            <a:r>
              <a:rPr lang="pl-PL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pl-PL" b="0" i="0" dirty="0" err="1">
                <a:solidFill>
                  <a:srgbClr val="FFFFFF"/>
                </a:solidFill>
                <a:effectLst/>
                <a:latin typeface="Söhne Mono"/>
              </a:rPr>
              <a:t>y_pred</a:t>
            </a:r>
            <a:r>
              <a:rPr lang="pl-PL" b="0" i="0" dirty="0">
                <a:solidFill>
                  <a:srgbClr val="FFFFFF"/>
                </a:solidFill>
                <a:effectLst/>
                <a:latin typeface="Söhne Mono"/>
              </a:rPr>
              <a:t>)</a:t>
            </a:r>
          </a:p>
          <a:p>
            <a:pPr marL="0" indent="0">
              <a:buNone/>
            </a:pPr>
            <a:r>
              <a:rPr lang="pl-PL" b="0" i="0" dirty="0">
                <a:solidFill>
                  <a:srgbClr val="FFFFFF"/>
                </a:solidFill>
                <a:effectLst/>
                <a:latin typeface="Söhne Mono"/>
              </a:rPr>
              <a:t>r2 = r2_score(</a:t>
            </a:r>
            <a:r>
              <a:rPr lang="pl-PL" b="0" i="0" dirty="0" err="1">
                <a:solidFill>
                  <a:srgbClr val="FFFFFF"/>
                </a:solidFill>
                <a:effectLst/>
                <a:latin typeface="Söhne Mono"/>
              </a:rPr>
              <a:t>y_test</a:t>
            </a:r>
            <a:r>
              <a:rPr lang="pl-PL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pl-PL" b="0" i="0" dirty="0" err="1">
                <a:solidFill>
                  <a:srgbClr val="FFFFFF"/>
                </a:solidFill>
                <a:effectLst/>
                <a:latin typeface="Söhne Mono"/>
              </a:rPr>
              <a:t>y_pred</a:t>
            </a:r>
            <a:r>
              <a:rPr lang="pl-PL" b="0" i="0" dirty="0">
                <a:solidFill>
                  <a:srgbClr val="FFFFFF"/>
                </a:solidFill>
                <a:effectLst/>
                <a:latin typeface="Söhne Mono"/>
              </a:rPr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3355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69ED-3C1D-4E11-A9C3-A2916052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Kodujemy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9B9A5-350A-44C6-8D75-2137C9992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022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3600" dirty="0"/>
              <a:t>public/</a:t>
            </a:r>
            <a:r>
              <a:rPr lang="pl-PL" sz="3600" dirty="0" err="1"/>
              <a:t>mmajew</a:t>
            </a:r>
            <a:r>
              <a:rPr lang="pl-PL" sz="3600" dirty="0"/>
              <a:t>/MIW/06/</a:t>
            </a:r>
          </a:p>
          <a:p>
            <a:pPr marL="0" indent="0">
              <a:buNone/>
            </a:pPr>
            <a:r>
              <a:rPr lang="pl-PL" sz="3600" dirty="0"/>
              <a:t>01_import_data.py</a:t>
            </a:r>
          </a:p>
          <a:p>
            <a:pPr marL="0" indent="0">
              <a:buNone/>
            </a:pPr>
            <a:r>
              <a:rPr lang="pl-PL" sz="3600" dirty="0"/>
              <a:t>02_linear_model.py</a:t>
            </a:r>
          </a:p>
          <a:p>
            <a:pPr marL="0" indent="0">
              <a:buNone/>
            </a:pPr>
            <a:endParaRPr lang="pl-PL" sz="3600" dirty="0"/>
          </a:p>
        </p:txBody>
      </p:sp>
      <p:pic>
        <p:nvPicPr>
          <p:cNvPr id="4" name="Picture 2" descr="Linear Regression: | Linear regression, Math jokes, Statistics humor">
            <a:extLst>
              <a:ext uri="{FF2B5EF4-FFF2-40B4-BE49-F238E27FC236}">
                <a16:creationId xmlns:a16="http://schemas.microsoft.com/office/drawing/2014/main" id="{23FCD5FE-5FC9-0AE3-1F06-916A30520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741" y="1570076"/>
            <a:ext cx="5707850" cy="371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226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749658E0-488D-D737-61C2-9604F6D5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Modele parametryczne regresji:</a:t>
            </a:r>
            <a:endParaRPr lang="en-GB" dirty="0"/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CA728717-E0FA-5CE2-6A5E-174720872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472" y="1408374"/>
            <a:ext cx="9122545" cy="4351338"/>
          </a:xfrm>
        </p:spPr>
        <p:txBody>
          <a:bodyPr/>
          <a:lstStyle/>
          <a:p>
            <a:r>
              <a:rPr lang="pl-PL" b="1" dirty="0"/>
              <a:t>Model nieliniowy</a:t>
            </a:r>
            <a:br>
              <a:rPr lang="pl-PL" dirty="0"/>
            </a:br>
            <a:r>
              <a:rPr lang="pl-PL" dirty="0"/>
              <a:t>Najbardziej wiarygodny parametr </a:t>
            </a:r>
            <a:r>
              <a:rPr lang="pl-PL" b="1" i="1" dirty="0">
                <a:latin typeface="ItalicT" panose="00000400000000000000" pitchFamily="2" charset="0"/>
                <a:cs typeface="ItalicT" panose="00000400000000000000" pitchFamily="2" charset="0"/>
              </a:rPr>
              <a:t>w</a:t>
            </a:r>
            <a:r>
              <a:rPr lang="pl-PL" dirty="0"/>
              <a:t>  powinien minimalizować sumę kwadratów błędu, skąd otrzymujemy </a:t>
            </a:r>
          </a:p>
          <a:p>
            <a:endParaRPr lang="en-GB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4359902D-3B18-2552-5748-85DEF7583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349" y="3145893"/>
            <a:ext cx="3543300" cy="43815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741BFE65-011D-5413-BACA-10D5D8B2D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537" y="4047707"/>
            <a:ext cx="89249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11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CA728717-E0FA-5CE2-6A5E-174720872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5989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/>
              <a:t>Klasa </a:t>
            </a:r>
            <a:r>
              <a:rPr lang="pl-PL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 Mono"/>
              </a:rPr>
              <a:t>PolynomialFeatures</a:t>
            </a:r>
            <a:r>
              <a:rPr lang="pl-PL" b="1" dirty="0"/>
              <a:t>() </a:t>
            </a:r>
            <a:r>
              <a:rPr lang="pl-PL" dirty="0"/>
              <a:t>w bibliotece </a:t>
            </a:r>
            <a:r>
              <a:rPr lang="pl-PL" dirty="0" err="1"/>
              <a:t>scikit-learn</a:t>
            </a:r>
            <a:r>
              <a:rPr lang="pl-PL" dirty="0"/>
              <a:t> posiada kilka opcji. Oto niektóre z najczęściej używanych opcji: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b="1" dirty="0" err="1"/>
              <a:t>degree</a:t>
            </a:r>
            <a:r>
              <a:rPr lang="pl-PL" dirty="0"/>
              <a:t>: Stopień wielomianu do generowania. Domyślnie 2. Określa maksymalny stopień cech wielomianowych, które zostaną utworzone.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b="1" dirty="0" err="1"/>
              <a:t>interaction_only</a:t>
            </a:r>
            <a:r>
              <a:rPr lang="pl-PL" dirty="0"/>
              <a:t>: Domyślnie </a:t>
            </a:r>
            <a:r>
              <a:rPr lang="pl-PL" dirty="0" err="1"/>
              <a:t>False</a:t>
            </a:r>
            <a:r>
              <a:rPr lang="pl-PL" dirty="0"/>
              <a:t>. Określa, czy generować tylko cechy interakcji między cechami wejściowymi, a nie cechy wielomianowe same w sobie.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b="1" dirty="0" err="1"/>
              <a:t>include_bias</a:t>
            </a:r>
            <a:r>
              <a:rPr lang="pl-PL" dirty="0"/>
              <a:t>: Domyślnie True. Określa, czy uwzględnić cechę wyrazu wolnego (</a:t>
            </a:r>
            <a:r>
              <a:rPr lang="pl-PL" dirty="0" err="1"/>
              <a:t>bias</a:t>
            </a:r>
            <a:r>
              <a:rPr lang="pl-PL" dirty="0"/>
              <a:t>), czyli kolumnę jedynki w wygenerowanych cechach.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b="1" dirty="0"/>
              <a:t>order</a:t>
            </a:r>
            <a:r>
              <a:rPr lang="pl-PL" dirty="0"/>
              <a:t>: Domyślnie C. Określa sposób sortowania wygenerowanych cech. Może to być "C" dla kolejności </a:t>
            </a:r>
            <a:r>
              <a:rPr lang="pl-PL" dirty="0" err="1"/>
              <a:t>kolumnarnej</a:t>
            </a:r>
            <a:r>
              <a:rPr lang="pl-PL" dirty="0"/>
              <a:t> (domyślnie) lub "F" dla kolejności zgodnej z fortranem (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kolejne cechy dla jednej obserwacji będą znajdować się pod sobą w tablicy cech)</a:t>
            </a:r>
            <a:r>
              <a:rPr lang="pl-PL" dirty="0"/>
              <a:t>.</a:t>
            </a:r>
          </a:p>
        </p:txBody>
      </p:sp>
      <p:sp>
        <p:nvSpPr>
          <p:cNvPr id="11" name="Tytuł 4">
            <a:extLst>
              <a:ext uri="{FF2B5EF4-FFF2-40B4-BE49-F238E27FC236}">
                <a16:creationId xmlns:a16="http://schemas.microsoft.com/office/drawing/2014/main" id="{957671F0-9B7C-A295-1D78-69EADABE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/>
              <a:t>Regresja wielomianowa w </a:t>
            </a:r>
            <a:r>
              <a:rPr lang="pl-PL" dirty="0" err="1"/>
              <a:t>sklearn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1854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CA728717-E0FA-5CE2-6A5E-174720872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5989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/>
              <a:t>Klasa </a:t>
            </a:r>
            <a:r>
              <a:rPr lang="pl-PL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 Mono"/>
              </a:rPr>
              <a:t>PolynomialFeatures</a:t>
            </a:r>
            <a:r>
              <a:rPr lang="pl-PL" b="1" dirty="0"/>
              <a:t>() </a:t>
            </a:r>
            <a:r>
              <a:rPr lang="pl-PL" dirty="0"/>
              <a:t>w bibliotece </a:t>
            </a:r>
            <a:r>
              <a:rPr lang="pl-PL" dirty="0" err="1"/>
              <a:t>scikit-learn</a:t>
            </a:r>
            <a:r>
              <a:rPr lang="pl-PL" dirty="0"/>
              <a:t> posiada kilka opcji. Oto niektóre z najczęściej używanych opcji: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b="1" dirty="0" err="1"/>
              <a:t>degree</a:t>
            </a:r>
            <a:r>
              <a:rPr lang="pl-PL" dirty="0"/>
              <a:t>: Stopień wielomianu do generowania. Domyślnie 2. Określa maksymalny stopień cech wielomianowych, które zostaną utworzone.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b="1" dirty="0" err="1"/>
              <a:t>interaction_only</a:t>
            </a:r>
            <a:r>
              <a:rPr lang="pl-PL" dirty="0"/>
              <a:t>: Domyślnie </a:t>
            </a:r>
            <a:r>
              <a:rPr lang="pl-PL" dirty="0" err="1"/>
              <a:t>False</a:t>
            </a:r>
            <a:r>
              <a:rPr lang="pl-PL" dirty="0"/>
              <a:t>. Określa, czy generować tylko cechy interakcji między cechami wejściowymi, a nie cechy wielomianowe same w sobie.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b="1" dirty="0" err="1"/>
              <a:t>include_bias</a:t>
            </a:r>
            <a:r>
              <a:rPr lang="pl-PL" dirty="0"/>
              <a:t>: Domyślnie True. Określa, czy uwzględnić cechę wyrazu wolnego (</a:t>
            </a:r>
            <a:r>
              <a:rPr lang="pl-PL" dirty="0" err="1"/>
              <a:t>bias</a:t>
            </a:r>
            <a:r>
              <a:rPr lang="pl-PL" dirty="0"/>
              <a:t>), czyli kolumnę jedynki w wygenerowanych cechach.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b="1" dirty="0"/>
              <a:t>order</a:t>
            </a:r>
            <a:r>
              <a:rPr lang="pl-PL" dirty="0"/>
              <a:t>: Domyślnie C. Określa sposób sortowania wygenerowanych cech. Może to być "C" dla kolejności </a:t>
            </a:r>
            <a:r>
              <a:rPr lang="pl-PL" dirty="0" err="1"/>
              <a:t>kolumnarnej</a:t>
            </a:r>
            <a:r>
              <a:rPr lang="pl-PL" dirty="0"/>
              <a:t> (domyślnie) lub "F" dla kolejności zgodnej z fortranem (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kolejne cechy dla jednej obserwacji będą znajdować się pod sobą w tablicy cech)</a:t>
            </a:r>
            <a:r>
              <a:rPr lang="pl-PL" dirty="0"/>
              <a:t>.</a:t>
            </a:r>
          </a:p>
        </p:txBody>
      </p:sp>
      <p:sp>
        <p:nvSpPr>
          <p:cNvPr id="11" name="Tytuł 4">
            <a:extLst>
              <a:ext uri="{FF2B5EF4-FFF2-40B4-BE49-F238E27FC236}">
                <a16:creationId xmlns:a16="http://schemas.microsoft.com/office/drawing/2014/main" id="{957671F0-9B7C-A295-1D78-69EADABE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/>
              <a:t>Regresja wielomianowa w </a:t>
            </a:r>
            <a:r>
              <a:rPr lang="pl-PL" dirty="0" err="1"/>
              <a:t>sklearn</a:t>
            </a:r>
            <a:endParaRPr lang="en-GB" dirty="0"/>
          </a:p>
        </p:txBody>
      </p:sp>
      <p:sp>
        <p:nvSpPr>
          <p:cNvPr id="3" name="Dymek mowy: prostokąt 2">
            <a:extLst>
              <a:ext uri="{FF2B5EF4-FFF2-40B4-BE49-F238E27FC236}">
                <a16:creationId xmlns:a16="http://schemas.microsoft.com/office/drawing/2014/main" id="{A8AC055A-780A-C3B3-9E1D-698C7E0857B1}"/>
              </a:ext>
            </a:extLst>
          </p:cNvPr>
          <p:cNvSpPr/>
          <p:nvPr/>
        </p:nvSpPr>
        <p:spPr>
          <a:xfrm>
            <a:off x="8133219" y="1191924"/>
            <a:ext cx="3860513" cy="2900682"/>
          </a:xfrm>
          <a:prstGeom prst="wedgeRectCallout">
            <a:avLst>
              <a:gd name="adj1" fmla="val -170788"/>
              <a:gd name="adj2" fmla="val 28204"/>
            </a:avLst>
          </a:prstGeom>
          <a:ln w="34925">
            <a:solidFill>
              <a:srgbClr val="0096FF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dwie cechy wejściowe x1 i x2</a:t>
            </a:r>
          </a:p>
          <a:p>
            <a:pPr algn="ctr"/>
            <a:r>
              <a:rPr lang="pl-PL" sz="2000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interaction_only</a:t>
            </a:r>
            <a:r>
              <a:rPr lang="pl-PL" sz="2000" b="1" dirty="0">
                <a:solidFill>
                  <a:schemeClr val="tx1"/>
                </a:solidFill>
                <a:latin typeface="Comic Sans MS" panose="030F0702030302020204" pitchFamily="66" charset="0"/>
              </a:rPr>
              <a:t>=True</a:t>
            </a:r>
          </a:p>
          <a:p>
            <a:pPr algn="ctr"/>
            <a:r>
              <a:rPr lang="pl-PL" sz="2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degree</a:t>
            </a:r>
            <a:r>
              <a:rPr lang="pl-PL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=2</a:t>
            </a:r>
            <a:br>
              <a:rPr lang="pl-PL" sz="200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endParaRPr lang="pl-PL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pl-PL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cechy wygenerowane będą postaci </a:t>
            </a:r>
            <a:r>
              <a:rPr lang="pl-PL" sz="2000" b="1" dirty="0">
                <a:solidFill>
                  <a:schemeClr val="tx1"/>
                </a:solidFill>
                <a:latin typeface="Comic Sans MS" panose="030F0702030302020204" pitchFamily="66" charset="0"/>
              </a:rPr>
              <a:t>[1, x1, x2, x1*x2]</a:t>
            </a:r>
            <a:br>
              <a:rPr lang="pl-PL" sz="200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endParaRPr lang="pl-PL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pl-PL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pomijając cechy kwadratowe x1^2 i x2^2</a:t>
            </a:r>
          </a:p>
        </p:txBody>
      </p:sp>
    </p:spTree>
    <p:extLst>
      <p:ext uri="{BB962C8B-B14F-4D97-AF65-F5344CB8AC3E}">
        <p14:creationId xmlns:p14="http://schemas.microsoft.com/office/powerpoint/2010/main" val="4105095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749658E0-488D-D737-61C2-9604F6D5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Regresja wielomianowa w </a:t>
            </a:r>
            <a:r>
              <a:rPr lang="pl-PL" dirty="0" err="1"/>
              <a:t>sklearn</a:t>
            </a:r>
            <a:endParaRPr lang="en-GB" dirty="0"/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CA728717-E0FA-5CE2-6A5E-174720872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139"/>
            <a:ext cx="10924713" cy="5397623"/>
          </a:xfrm>
          <a:solidFill>
            <a:schemeClr val="tx1"/>
          </a:solidFill>
          <a:ln w="76200">
            <a:solidFill>
              <a:srgbClr val="FFFF0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b="0" i="0" dirty="0">
                <a:solidFill>
                  <a:srgbClr val="2E95D3"/>
                </a:solidFill>
                <a:effectLst/>
                <a:latin typeface="Söhne Mono"/>
              </a:rPr>
              <a:t>from</a:t>
            </a:r>
            <a:r>
              <a:rPr lang="pl-PL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b="0" i="0" dirty="0" err="1">
                <a:solidFill>
                  <a:srgbClr val="FFFFFF"/>
                </a:solidFill>
                <a:effectLst/>
                <a:latin typeface="Söhne Mono"/>
              </a:rPr>
              <a:t>sklearn.preprocessing</a:t>
            </a:r>
            <a:r>
              <a:rPr lang="pl-PL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b="0" i="0" dirty="0">
                <a:solidFill>
                  <a:srgbClr val="2E95D3"/>
                </a:solidFill>
                <a:effectLst/>
                <a:latin typeface="Söhne Mono"/>
              </a:rPr>
              <a:t>import</a:t>
            </a:r>
            <a:r>
              <a:rPr lang="pl-PL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b="0" i="0" dirty="0" err="1">
                <a:solidFill>
                  <a:srgbClr val="FFFFFF"/>
                </a:solidFill>
                <a:effectLst/>
                <a:latin typeface="Söhne Mono"/>
              </a:rPr>
              <a:t>PolynomialFeatures</a:t>
            </a:r>
            <a:endParaRPr lang="pl-PL" b="0" i="0" dirty="0">
              <a:solidFill>
                <a:srgbClr val="FFFFFF"/>
              </a:solidFill>
              <a:effectLst/>
              <a:latin typeface="Söhne Mono"/>
            </a:endParaRPr>
          </a:p>
          <a:p>
            <a:pPr marL="0" indent="0">
              <a:buNone/>
            </a:pPr>
            <a:r>
              <a:rPr lang="pl-PL" b="0" i="0" dirty="0">
                <a:solidFill>
                  <a:schemeClr val="bg1"/>
                </a:solidFill>
                <a:effectLst/>
                <a:latin typeface="Söhne Mono"/>
              </a:rPr>
              <a:t>…</a:t>
            </a:r>
          </a:p>
          <a:p>
            <a:pPr marL="0" indent="0">
              <a:buNone/>
            </a:pPr>
            <a:r>
              <a:rPr lang="pl-PL" b="0" i="0" dirty="0">
                <a:solidFill>
                  <a:schemeClr val="accent6"/>
                </a:solidFill>
                <a:effectLst/>
                <a:latin typeface="Söhne Mono"/>
              </a:rPr>
              <a:t> # Stworzenie cech wielomianowych stopnia 2 </a:t>
            </a:r>
          </a:p>
          <a:p>
            <a:pPr marL="0" indent="0">
              <a:buNone/>
            </a:pPr>
            <a:r>
              <a:rPr lang="pl-PL" b="0" i="0" dirty="0" err="1">
                <a:solidFill>
                  <a:srgbClr val="FFFFFF"/>
                </a:solidFill>
                <a:effectLst/>
                <a:latin typeface="Söhne Mono"/>
              </a:rPr>
              <a:t>poly_features</a:t>
            </a:r>
            <a:r>
              <a:rPr lang="pl-PL" b="0" i="0" dirty="0">
                <a:solidFill>
                  <a:srgbClr val="FFFFFF"/>
                </a:solidFill>
                <a:effectLst/>
                <a:latin typeface="Söhne Mono"/>
              </a:rPr>
              <a:t> = </a:t>
            </a:r>
            <a:r>
              <a:rPr lang="pl-PL" b="0" i="0" dirty="0" err="1">
                <a:solidFill>
                  <a:srgbClr val="FFFFFF"/>
                </a:solidFill>
                <a:effectLst/>
                <a:latin typeface="Söhne Mono"/>
              </a:rPr>
              <a:t>PolynomialFeatures</a:t>
            </a:r>
            <a:r>
              <a:rPr lang="pl-PL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pl-PL" b="0" i="0" dirty="0" err="1">
                <a:solidFill>
                  <a:srgbClr val="FFFFFF"/>
                </a:solidFill>
                <a:effectLst/>
                <a:latin typeface="Söhne Mono"/>
              </a:rPr>
              <a:t>degree</a:t>
            </a:r>
            <a:r>
              <a:rPr lang="pl-PL" b="0" i="0" dirty="0">
                <a:solidFill>
                  <a:srgbClr val="FFFFFF"/>
                </a:solidFill>
                <a:effectLst/>
                <a:latin typeface="Söhne Mono"/>
              </a:rPr>
              <a:t>=</a:t>
            </a:r>
            <a:r>
              <a:rPr lang="pl-PL" b="0" i="0" dirty="0">
                <a:solidFill>
                  <a:srgbClr val="DF3079"/>
                </a:solidFill>
                <a:effectLst/>
                <a:latin typeface="Söhne Mono"/>
              </a:rPr>
              <a:t>2</a:t>
            </a:r>
            <a:r>
              <a:rPr lang="pl-PL" b="0" i="0" dirty="0">
                <a:solidFill>
                  <a:srgbClr val="FFFFFF"/>
                </a:solidFill>
                <a:effectLst/>
                <a:latin typeface="Söhne Mono"/>
              </a:rPr>
              <a:t>)</a:t>
            </a:r>
          </a:p>
          <a:p>
            <a:pPr marL="0" indent="0">
              <a:buNone/>
            </a:pPr>
            <a:r>
              <a:rPr lang="pl-PL" b="0" i="0" dirty="0" err="1">
                <a:solidFill>
                  <a:srgbClr val="FFFFFF"/>
                </a:solidFill>
                <a:effectLst/>
                <a:latin typeface="Söhne Mono"/>
              </a:rPr>
              <a:t>X_train_poly</a:t>
            </a:r>
            <a:r>
              <a:rPr lang="pl-PL" b="0" i="0" dirty="0">
                <a:solidFill>
                  <a:srgbClr val="FFFFFF"/>
                </a:solidFill>
                <a:effectLst/>
                <a:latin typeface="Söhne Mono"/>
              </a:rPr>
              <a:t> = </a:t>
            </a:r>
            <a:r>
              <a:rPr lang="pl-PL" b="0" i="0" dirty="0" err="1">
                <a:solidFill>
                  <a:srgbClr val="FFFFFF"/>
                </a:solidFill>
                <a:effectLst/>
                <a:latin typeface="Söhne Mono"/>
              </a:rPr>
              <a:t>poly_features</a:t>
            </a:r>
            <a:r>
              <a:rPr lang="pl-PL" b="0" i="0" dirty="0">
                <a:solidFill>
                  <a:srgbClr val="FFFFFF"/>
                </a:solidFill>
                <a:effectLst/>
                <a:latin typeface="Söhne Mono"/>
              </a:rPr>
              <a:t>.</a:t>
            </a:r>
            <a:br>
              <a:rPr lang="pl-PL" b="0" i="0" dirty="0">
                <a:solidFill>
                  <a:srgbClr val="FFFFFF"/>
                </a:solidFill>
                <a:effectLst/>
                <a:latin typeface="Söhne Mono"/>
              </a:rPr>
            </a:br>
            <a:r>
              <a:rPr lang="pl-PL" b="0" i="0" dirty="0">
                <a:solidFill>
                  <a:srgbClr val="FFFFFF"/>
                </a:solidFill>
                <a:effectLst/>
                <a:latin typeface="Söhne Mono"/>
              </a:rPr>
              <a:t>			</a:t>
            </a:r>
            <a:r>
              <a:rPr lang="pl-PL" b="0" i="0" dirty="0" err="1">
                <a:solidFill>
                  <a:srgbClr val="FFFFFF"/>
                </a:solidFill>
                <a:effectLst/>
                <a:latin typeface="Söhne Mono"/>
              </a:rPr>
              <a:t>fit_transform</a:t>
            </a:r>
            <a:r>
              <a:rPr lang="pl-PL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pl-PL" b="0" i="0" dirty="0" err="1">
                <a:solidFill>
                  <a:srgbClr val="FFFFFF"/>
                </a:solidFill>
                <a:effectLst/>
                <a:latin typeface="Söhne Mono"/>
              </a:rPr>
              <a:t>np.array</a:t>
            </a:r>
            <a:r>
              <a:rPr lang="pl-PL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pl-PL" b="0" i="0" dirty="0" err="1">
                <a:solidFill>
                  <a:srgbClr val="FFFFFF"/>
                </a:solidFill>
                <a:effectLst/>
                <a:latin typeface="Söhne Mono"/>
              </a:rPr>
              <a:t>x_train</a:t>
            </a:r>
            <a:r>
              <a:rPr lang="pl-PL" b="0" i="0" dirty="0">
                <a:solidFill>
                  <a:srgbClr val="FFFFFF"/>
                </a:solidFill>
                <a:effectLst/>
                <a:latin typeface="Söhne Mono"/>
              </a:rPr>
              <a:t>).</a:t>
            </a:r>
            <a:r>
              <a:rPr lang="pl-PL" b="0" i="0" dirty="0" err="1">
                <a:solidFill>
                  <a:srgbClr val="FFFFFF"/>
                </a:solidFill>
                <a:effectLst/>
                <a:latin typeface="Söhne Mono"/>
              </a:rPr>
              <a:t>reshape</a:t>
            </a:r>
            <a:r>
              <a:rPr lang="pl-PL" b="0" i="0" dirty="0">
                <a:solidFill>
                  <a:srgbClr val="FFFFFF"/>
                </a:solidFill>
                <a:effectLst/>
                <a:latin typeface="Söhne Mono"/>
              </a:rPr>
              <a:t>(-</a:t>
            </a:r>
            <a:r>
              <a:rPr lang="pl-PL" b="0" i="0" dirty="0">
                <a:solidFill>
                  <a:srgbClr val="DF3079"/>
                </a:solidFill>
                <a:effectLst/>
                <a:latin typeface="Söhne Mono"/>
              </a:rPr>
              <a:t>1</a:t>
            </a:r>
            <a:r>
              <a:rPr lang="pl-PL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pl-PL" b="0" i="0" dirty="0">
                <a:solidFill>
                  <a:srgbClr val="DF3079"/>
                </a:solidFill>
                <a:effectLst/>
                <a:latin typeface="Söhne Mono"/>
              </a:rPr>
              <a:t>1</a:t>
            </a:r>
            <a:r>
              <a:rPr lang="pl-PL" b="0" i="0" dirty="0">
                <a:solidFill>
                  <a:srgbClr val="FFFFFF"/>
                </a:solidFill>
                <a:effectLst/>
                <a:latin typeface="Söhne Mono"/>
              </a:rPr>
              <a:t>))</a:t>
            </a:r>
          </a:p>
          <a:p>
            <a:pPr marL="0" indent="0">
              <a:buNone/>
            </a:pPr>
            <a:r>
              <a:rPr lang="pl-PL" b="0" i="0" dirty="0" err="1">
                <a:solidFill>
                  <a:srgbClr val="FFFFFF"/>
                </a:solidFill>
                <a:effectLst/>
                <a:latin typeface="Söhne Mono"/>
              </a:rPr>
              <a:t>X_test_poly</a:t>
            </a:r>
            <a:r>
              <a:rPr lang="pl-PL" b="0" i="0" dirty="0">
                <a:solidFill>
                  <a:srgbClr val="FFFFFF"/>
                </a:solidFill>
                <a:effectLst/>
                <a:latin typeface="Söhne Mono"/>
              </a:rPr>
              <a:t> = </a:t>
            </a:r>
            <a:r>
              <a:rPr lang="pl-PL" b="0" i="0" dirty="0" err="1">
                <a:solidFill>
                  <a:srgbClr val="FFFFFF"/>
                </a:solidFill>
                <a:effectLst/>
                <a:latin typeface="Söhne Mono"/>
              </a:rPr>
              <a:t>poly_features</a:t>
            </a:r>
            <a:r>
              <a:rPr lang="pl-PL" b="0" i="0" dirty="0">
                <a:solidFill>
                  <a:srgbClr val="FFFFFF"/>
                </a:solidFill>
                <a:effectLst/>
                <a:latin typeface="Söhne Mono"/>
              </a:rPr>
              <a:t>.</a:t>
            </a:r>
            <a:br>
              <a:rPr lang="pl-PL" b="0" i="0" dirty="0">
                <a:solidFill>
                  <a:srgbClr val="FFFFFF"/>
                </a:solidFill>
                <a:effectLst/>
                <a:latin typeface="Söhne Mono"/>
              </a:rPr>
            </a:br>
            <a:r>
              <a:rPr lang="pl-PL" b="0" i="0" dirty="0">
                <a:solidFill>
                  <a:srgbClr val="FFFFFF"/>
                </a:solidFill>
                <a:effectLst/>
                <a:latin typeface="Söhne Mono"/>
              </a:rPr>
              <a:t>			</a:t>
            </a:r>
            <a:r>
              <a:rPr lang="pl-PL" b="0" i="0" dirty="0" err="1">
                <a:solidFill>
                  <a:srgbClr val="FFFFFF"/>
                </a:solidFill>
                <a:effectLst/>
                <a:latin typeface="Söhne Mono"/>
              </a:rPr>
              <a:t>transform</a:t>
            </a:r>
            <a:r>
              <a:rPr lang="pl-PL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pl-PL" b="0" i="0" dirty="0" err="1">
                <a:solidFill>
                  <a:srgbClr val="FFFFFF"/>
                </a:solidFill>
                <a:effectLst/>
                <a:latin typeface="Söhne Mono"/>
              </a:rPr>
              <a:t>np.array</a:t>
            </a:r>
            <a:r>
              <a:rPr lang="pl-PL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pl-PL" b="0" i="0" dirty="0" err="1">
                <a:solidFill>
                  <a:srgbClr val="FFFFFF"/>
                </a:solidFill>
                <a:effectLst/>
                <a:latin typeface="Söhne Mono"/>
              </a:rPr>
              <a:t>x_test</a:t>
            </a:r>
            <a:r>
              <a:rPr lang="pl-PL" b="0" i="0" dirty="0">
                <a:solidFill>
                  <a:srgbClr val="FFFFFF"/>
                </a:solidFill>
                <a:effectLst/>
                <a:latin typeface="Söhne Mono"/>
              </a:rPr>
              <a:t>).</a:t>
            </a:r>
            <a:r>
              <a:rPr lang="pl-PL" b="0" i="0" dirty="0" err="1">
                <a:solidFill>
                  <a:srgbClr val="FFFFFF"/>
                </a:solidFill>
                <a:effectLst/>
                <a:latin typeface="Söhne Mono"/>
              </a:rPr>
              <a:t>reshape</a:t>
            </a:r>
            <a:r>
              <a:rPr lang="pl-PL" b="0" i="0" dirty="0">
                <a:solidFill>
                  <a:srgbClr val="FFFFFF"/>
                </a:solidFill>
                <a:effectLst/>
                <a:latin typeface="Söhne Mono"/>
              </a:rPr>
              <a:t>(-</a:t>
            </a:r>
            <a:r>
              <a:rPr lang="pl-PL" b="0" i="0" dirty="0">
                <a:solidFill>
                  <a:srgbClr val="DF3079"/>
                </a:solidFill>
                <a:effectLst/>
                <a:latin typeface="Söhne Mono"/>
              </a:rPr>
              <a:t>1</a:t>
            </a:r>
            <a:r>
              <a:rPr lang="pl-PL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pl-PL" b="0" i="0" dirty="0">
                <a:solidFill>
                  <a:srgbClr val="DF3079"/>
                </a:solidFill>
                <a:effectLst/>
                <a:latin typeface="Söhne Mono"/>
              </a:rPr>
              <a:t>1</a:t>
            </a:r>
            <a:r>
              <a:rPr lang="pl-PL" b="0" i="0" dirty="0">
                <a:solidFill>
                  <a:srgbClr val="FFFFFF"/>
                </a:solidFill>
                <a:effectLst/>
                <a:latin typeface="Söhne Mono"/>
              </a:rPr>
              <a:t>))</a:t>
            </a:r>
          </a:p>
          <a:p>
            <a:pPr marL="0" indent="0">
              <a:buNone/>
            </a:pPr>
            <a:endParaRPr lang="pl-PL" b="0" i="0" dirty="0">
              <a:solidFill>
                <a:srgbClr val="FFFFFF"/>
              </a:solidFill>
              <a:effectLst/>
              <a:latin typeface="Söhne Mono"/>
            </a:endParaRPr>
          </a:p>
          <a:p>
            <a:pPr marL="0" indent="0">
              <a:buNone/>
            </a:pPr>
            <a:r>
              <a:rPr lang="pl-PL" b="0" i="0" dirty="0">
                <a:solidFill>
                  <a:schemeClr val="accent6"/>
                </a:solidFill>
                <a:effectLst/>
                <a:latin typeface="Söhne Mono"/>
              </a:rPr>
              <a:t># Dopasowanie modelu liniowego do danych treningowych</a:t>
            </a:r>
          </a:p>
          <a:p>
            <a:pPr marL="0" indent="0">
              <a:buNone/>
            </a:pPr>
            <a:r>
              <a:rPr lang="pl-PL" b="0" i="0" dirty="0">
                <a:solidFill>
                  <a:srgbClr val="FFFFFF"/>
                </a:solidFill>
                <a:effectLst/>
                <a:latin typeface="Söhne Mono"/>
              </a:rPr>
              <a:t>model = </a:t>
            </a:r>
            <a:r>
              <a:rPr lang="pl-PL" b="0" i="0" dirty="0" err="1">
                <a:solidFill>
                  <a:srgbClr val="FFFFFF"/>
                </a:solidFill>
                <a:effectLst/>
                <a:latin typeface="Söhne Mono"/>
              </a:rPr>
              <a:t>LinearRegression</a:t>
            </a:r>
            <a:r>
              <a:rPr lang="pl-PL" b="0" i="0" dirty="0">
                <a:solidFill>
                  <a:srgbClr val="FFFFFF"/>
                </a:solidFill>
                <a:effectLst/>
                <a:latin typeface="Söhne Mono"/>
              </a:rPr>
              <a:t>()</a:t>
            </a:r>
          </a:p>
          <a:p>
            <a:pPr marL="0" indent="0">
              <a:buNone/>
            </a:pPr>
            <a:r>
              <a:rPr lang="pl-PL" b="0" i="0" dirty="0" err="1">
                <a:solidFill>
                  <a:srgbClr val="FFFFFF"/>
                </a:solidFill>
                <a:effectLst/>
                <a:latin typeface="Söhne Mono"/>
              </a:rPr>
              <a:t>model.fit</a:t>
            </a:r>
            <a:r>
              <a:rPr lang="pl-PL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pl-PL" b="0" i="0" dirty="0" err="1">
                <a:solidFill>
                  <a:srgbClr val="FFFFFF"/>
                </a:solidFill>
                <a:effectLst/>
                <a:latin typeface="Söhne Mono"/>
              </a:rPr>
              <a:t>X_train_poly</a:t>
            </a:r>
            <a:r>
              <a:rPr lang="pl-PL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pl-PL" b="0" i="0" dirty="0" err="1">
                <a:solidFill>
                  <a:srgbClr val="FFFFFF"/>
                </a:solidFill>
                <a:effectLst/>
                <a:latin typeface="Söhne Mono"/>
              </a:rPr>
              <a:t>y_train</a:t>
            </a:r>
            <a:r>
              <a:rPr lang="pl-PL" b="0" i="0" dirty="0">
                <a:solidFill>
                  <a:srgbClr val="FFFFFF"/>
                </a:solidFill>
                <a:effectLst/>
                <a:latin typeface="Söhne Mono"/>
              </a:rPr>
              <a:t>)</a:t>
            </a:r>
          </a:p>
          <a:p>
            <a:pPr marL="0" indent="0">
              <a:buNone/>
            </a:pPr>
            <a:r>
              <a:rPr lang="pl-PL" b="0" i="0" dirty="0">
                <a:solidFill>
                  <a:schemeClr val="bg1"/>
                </a:solidFill>
                <a:effectLst/>
                <a:latin typeface="Söhne Mono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7028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7A7126F7-99EF-E373-8CCF-55B6846F1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32" y="0"/>
            <a:ext cx="100799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99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69ED-3C1D-4E11-A9C3-A2916052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Kodujemy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9B9A5-350A-44C6-8D75-2137C9992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022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3600" dirty="0"/>
              <a:t>public/</a:t>
            </a:r>
            <a:r>
              <a:rPr lang="pl-PL" sz="3600" dirty="0" err="1"/>
              <a:t>mmajew</a:t>
            </a:r>
            <a:r>
              <a:rPr lang="pl-PL" sz="3600" dirty="0"/>
              <a:t>/MIW/06/</a:t>
            </a:r>
          </a:p>
          <a:p>
            <a:pPr marL="0" indent="0">
              <a:buNone/>
            </a:pPr>
            <a:r>
              <a:rPr lang="pl-PL" sz="3600" dirty="0"/>
              <a:t>03_polynomial_model.py</a:t>
            </a:r>
          </a:p>
          <a:p>
            <a:pPr marL="0" indent="0">
              <a:buNone/>
            </a:pPr>
            <a:endParaRPr lang="pl-PL" sz="3600" dirty="0"/>
          </a:p>
        </p:txBody>
      </p:sp>
      <p:pic>
        <p:nvPicPr>
          <p:cNvPr id="7170" name="Picture 2" descr="Funny Statistics Cartoons">
            <a:extLst>
              <a:ext uri="{FF2B5EF4-FFF2-40B4-BE49-F238E27FC236}">
                <a16:creationId xmlns:a16="http://schemas.microsoft.com/office/drawing/2014/main" id="{CCFF8E79-B7A3-91C1-BDE0-59E12F538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510" y="2769834"/>
            <a:ext cx="6084874" cy="340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268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75077B-3D8C-6E1C-0A45-C33B0935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947"/>
            <a:ext cx="10515600" cy="840371"/>
          </a:xfrm>
        </p:spPr>
        <p:txBody>
          <a:bodyPr/>
          <a:lstStyle/>
          <a:p>
            <a:r>
              <a:rPr lang="pl-PL" dirty="0"/>
              <a:t>Projekt 3 a. (na 5 pkt.)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78300B1-4E02-E2D8-36CF-651461306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865" y="961708"/>
            <a:ext cx="11790269" cy="4534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latin typeface="LMMathItalic10-Regular"/>
              </a:rPr>
              <a:t>Projekt wykonaj z wykorzystaniem pakietu </a:t>
            </a:r>
            <a:r>
              <a:rPr lang="pl-PL" dirty="0" err="1">
                <a:latin typeface="LMMathItalic10-Regular"/>
              </a:rPr>
              <a:t>scikit-learn</a:t>
            </a:r>
            <a:endParaRPr lang="pl-PL" dirty="0">
              <a:latin typeface="LMMathItalic10-Regular"/>
            </a:endParaRPr>
          </a:p>
          <a:p>
            <a:pPr marL="0" indent="0">
              <a:buNone/>
            </a:pPr>
            <a:r>
              <a:rPr lang="pl-PL" dirty="0">
                <a:latin typeface="LMMathItalic10-Regular"/>
              </a:rPr>
              <a:t>1. Stwórz zbiór danych za pomocą funkcji</a:t>
            </a:r>
            <a:br>
              <a:rPr lang="pl-PL" dirty="0">
                <a:latin typeface="LMMathItalic10-Regular"/>
              </a:rPr>
            </a:br>
            <a:r>
              <a:rPr lang="pl-PL" dirty="0" err="1">
                <a:latin typeface="LMMathItalic10-Regular"/>
              </a:rPr>
              <a:t>make_moons</a:t>
            </a:r>
            <a:r>
              <a:rPr lang="pl-PL" dirty="0">
                <a:latin typeface="LMMathItalic10-Regular"/>
              </a:rPr>
              <a:t>(</a:t>
            </a:r>
            <a:r>
              <a:rPr lang="pl-PL" dirty="0" err="1">
                <a:latin typeface="LMMathItalic10-Regular"/>
              </a:rPr>
              <a:t>n_samples</a:t>
            </a:r>
            <a:r>
              <a:rPr lang="pl-PL" dirty="0">
                <a:latin typeface="LMMathItalic10-Regular"/>
              </a:rPr>
              <a:t> = 10000, </a:t>
            </a:r>
            <a:r>
              <a:rPr lang="pl-PL" dirty="0" err="1">
                <a:latin typeface="LMMathItalic10-Regular"/>
              </a:rPr>
              <a:t>noise</a:t>
            </a:r>
            <a:r>
              <a:rPr lang="pl-PL" dirty="0">
                <a:latin typeface="LMMathItalic10-Regular"/>
              </a:rPr>
              <a:t> = 0.4).</a:t>
            </a:r>
          </a:p>
          <a:p>
            <a:pPr marL="0" indent="0">
              <a:buNone/>
            </a:pPr>
            <a:r>
              <a:rPr lang="pl-PL" dirty="0">
                <a:latin typeface="LMMathItalic10-Regular"/>
              </a:rPr>
              <a:t>2. Rozdziel uzyskany zestaw danych na podzbiory uczący i testowy przy użyciu metody </a:t>
            </a:r>
            <a:r>
              <a:rPr lang="pl-PL" dirty="0" err="1">
                <a:latin typeface="LMMathItalic10-Regular"/>
              </a:rPr>
              <a:t>train_test_split</a:t>
            </a:r>
            <a:r>
              <a:rPr lang="pl-PL" dirty="0">
                <a:latin typeface="LMMathItalic10-Regular"/>
              </a:rPr>
              <a:t>().</a:t>
            </a:r>
          </a:p>
          <a:p>
            <a:pPr marL="0" indent="0">
              <a:buNone/>
            </a:pPr>
            <a:r>
              <a:rPr lang="pl-PL" dirty="0">
                <a:latin typeface="LMMathItalic10-Regular"/>
              </a:rPr>
              <a:t>3.a Wytrenuj klasyfikatory </a:t>
            </a:r>
            <a:r>
              <a:rPr lang="pl-PL" dirty="0" err="1">
                <a:latin typeface="LMMathItalic10-Regular"/>
              </a:rPr>
              <a:t>LogisticRegression</a:t>
            </a:r>
            <a:r>
              <a:rPr lang="pl-PL" dirty="0">
                <a:latin typeface="LMMathItalic10-Regular"/>
              </a:rPr>
              <a:t>, SVM oraz </a:t>
            </a:r>
            <a:r>
              <a:rPr lang="pl-PL" dirty="0" err="1">
                <a:latin typeface="LMMathItalic10-Regular"/>
              </a:rPr>
              <a:t>RandomForestClassifier</a:t>
            </a:r>
            <a:r>
              <a:rPr lang="pl-PL" dirty="0">
                <a:latin typeface="LMMathItalic10-Regular"/>
              </a:rPr>
              <a:t> i połącz klasyfikatory SVM, </a:t>
            </a:r>
            <a:r>
              <a:rPr lang="pl-PL" dirty="0" err="1">
                <a:latin typeface="LMMathItalic10-Regular"/>
              </a:rPr>
              <a:t>LogisticRegression</a:t>
            </a:r>
            <a:r>
              <a:rPr lang="pl-PL" dirty="0">
                <a:latin typeface="LMMathItalic10-Regular"/>
              </a:rPr>
              <a:t> oraz </a:t>
            </a:r>
            <a:r>
              <a:rPr lang="pl-PL" dirty="0" err="1">
                <a:latin typeface="LMMathItalic10-Regular"/>
              </a:rPr>
              <a:t>RandomForestClassifier</a:t>
            </a:r>
            <a:r>
              <a:rPr lang="pl-PL" dirty="0">
                <a:latin typeface="LMMathItalic10-Regular"/>
              </a:rPr>
              <a:t> </a:t>
            </a:r>
            <a:r>
              <a:rPr lang="pl-PL" b="1" dirty="0">
                <a:latin typeface="LMMathItalic10-Regular"/>
              </a:rPr>
              <a:t>w jeden zespół (</a:t>
            </a:r>
            <a:r>
              <a:rPr lang="pl-PL" b="1" dirty="0" err="1">
                <a:latin typeface="LMMathItalic10-Regular"/>
              </a:rPr>
              <a:t>VotingClassifier</a:t>
            </a:r>
            <a:r>
              <a:rPr lang="pl-PL" b="1" dirty="0">
                <a:latin typeface="LMMathItalic10-Regular"/>
              </a:rPr>
              <a:t>).</a:t>
            </a:r>
          </a:p>
          <a:p>
            <a:pPr marL="0" indent="0">
              <a:buNone/>
            </a:pPr>
            <a:r>
              <a:rPr lang="pl-PL" dirty="0">
                <a:latin typeface="LMMathItalic10-Regular"/>
              </a:rPr>
              <a:t>4. Oceń osiągnięte rezultaty: wyświetl dokładność trenowania i testowania, narysuj kontur decyzji na podstawie predykcji </a:t>
            </a:r>
            <a:r>
              <a:rPr lang="pl-PL" dirty="0" err="1">
                <a:latin typeface="LMMathItalic10-Regular"/>
              </a:rPr>
              <a:t>VotingClassifier</a:t>
            </a:r>
            <a:r>
              <a:rPr lang="pl-PL" dirty="0">
                <a:latin typeface="LMMathItalic10-Regular"/>
              </a:rPr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E40688-AF36-652D-C5DA-D05DA1C25631}"/>
              </a:ext>
            </a:extLst>
          </p:cNvPr>
          <p:cNvSpPr txBox="1">
            <a:spLocks/>
          </p:cNvSpPr>
          <p:nvPr/>
        </p:nvSpPr>
        <p:spPr>
          <a:xfrm>
            <a:off x="7856376" y="1"/>
            <a:ext cx="4335624" cy="8403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400" dirty="0">
                <a:solidFill>
                  <a:srgbClr val="FF0000"/>
                </a:solidFill>
              </a:rPr>
              <a:t>Szkic: public/</a:t>
            </a:r>
            <a:r>
              <a:rPr lang="pl-PL" sz="2400" dirty="0" err="1">
                <a:solidFill>
                  <a:srgbClr val="FF0000"/>
                </a:solidFill>
              </a:rPr>
              <a:t>mmajew</a:t>
            </a:r>
            <a:r>
              <a:rPr lang="pl-PL" sz="2400" dirty="0">
                <a:solidFill>
                  <a:srgbClr val="FF0000"/>
                </a:solidFill>
              </a:rPr>
              <a:t>/MIW/05/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2400" dirty="0">
                <a:solidFill>
                  <a:srgbClr val="FF0000"/>
                </a:solidFill>
              </a:rPr>
              <a:t>03_VotingClassifier.py</a:t>
            </a:r>
          </a:p>
        </p:txBody>
      </p:sp>
    </p:spTree>
    <p:extLst>
      <p:ext uri="{BB962C8B-B14F-4D97-AF65-F5344CB8AC3E}">
        <p14:creationId xmlns:p14="http://schemas.microsoft.com/office/powerpoint/2010/main" val="609933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75077B-3D8C-6E1C-0A45-C33B0935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947"/>
            <a:ext cx="10515600" cy="840371"/>
          </a:xfrm>
        </p:spPr>
        <p:txBody>
          <a:bodyPr/>
          <a:lstStyle/>
          <a:p>
            <a:r>
              <a:rPr lang="pl-PL" dirty="0"/>
              <a:t>Projekt 3 b. (na 5 pkt.)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78300B1-4E02-E2D8-36CF-651461306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865" y="961708"/>
            <a:ext cx="10515601" cy="5305927"/>
          </a:xfrm>
        </p:spPr>
        <p:txBody>
          <a:bodyPr>
            <a:normAutofit/>
          </a:bodyPr>
          <a:lstStyle/>
          <a:p>
            <a:r>
              <a:rPr lang="pl-PL" dirty="0">
                <a:latin typeface="LMMathItalic10-Regular"/>
              </a:rPr>
              <a:t>Wczytaj dane z pliku daneXX.txt. Zaproponuj i zrealizuj podział tych danych na dane treningowe i dane testowe. Proszę samodzielnie wybrać dwie wartości XX od 1 do 16 i przestudiować działanie modeli. W każdej linii pliku pierwsza liczba określa wejście a druga to wartość wyjścia</a:t>
            </a:r>
            <a:br>
              <a:rPr lang="pl-PL" dirty="0">
                <a:latin typeface="LMMathItalic10-Regular"/>
              </a:rPr>
            </a:br>
            <a:r>
              <a:rPr lang="pl-PL" dirty="0">
                <a:latin typeface="LMMathItalic10-Regular"/>
              </a:rPr>
              <a:t>Ścieżka do danych:</a:t>
            </a:r>
            <a:r>
              <a:rPr lang="pl-PL" i="1" dirty="0">
                <a:latin typeface="LMMathItalic10-Regular"/>
              </a:rPr>
              <a:t> public/</a:t>
            </a:r>
            <a:r>
              <a:rPr lang="pl-PL" i="1" dirty="0" err="1">
                <a:latin typeface="LMMathItalic10-Regular"/>
              </a:rPr>
              <a:t>mmajew</a:t>
            </a:r>
            <a:r>
              <a:rPr lang="pl-PL" i="1" dirty="0">
                <a:latin typeface="LMMathItalic10-Regular"/>
              </a:rPr>
              <a:t>/MIW/06/Dane/</a:t>
            </a:r>
            <a:endParaRPr lang="pl-PL" dirty="0">
              <a:latin typeface="LMMathItalic10-Regular"/>
            </a:endParaRPr>
          </a:p>
          <a:p>
            <a:r>
              <a:rPr lang="pl-PL" dirty="0">
                <a:latin typeface="LMMathItalic10-Regular"/>
              </a:rPr>
              <a:t>Zastosuj liniowy model parametryczny np. </a:t>
            </a:r>
            <a:r>
              <a:rPr lang="pl-PL" dirty="0" err="1">
                <a:latin typeface="LMMathItalic10-Regular"/>
              </a:rPr>
              <a:t>LinearRegression</a:t>
            </a:r>
            <a:r>
              <a:rPr lang="pl-PL" dirty="0">
                <a:latin typeface="LMMathItalic10-Regular"/>
              </a:rPr>
              <a:t>(). </a:t>
            </a:r>
          </a:p>
          <a:p>
            <a:r>
              <a:rPr lang="pl-PL" dirty="0">
                <a:latin typeface="LMMathItalic10-Regular"/>
              </a:rPr>
              <a:t>Zastosuj wielomianowy model parametryczny np. </a:t>
            </a:r>
            <a:r>
              <a:rPr lang="pl-PL" dirty="0" err="1">
                <a:latin typeface="LMMathItalic10-Regular"/>
              </a:rPr>
              <a:t>PolynomialFeatures</a:t>
            </a:r>
            <a:r>
              <a:rPr lang="pl-PL" dirty="0">
                <a:latin typeface="LMMathItalic10-Regular"/>
              </a:rPr>
              <a:t>(). </a:t>
            </a:r>
          </a:p>
          <a:p>
            <a:r>
              <a:rPr lang="pl-PL" dirty="0">
                <a:latin typeface="LMMathItalic10-Regular"/>
              </a:rPr>
              <a:t>Porównaj na wykresie oba modele. Zweryfikuj poprawność każdego z modeli korzystając r2_score na danych testowych.</a:t>
            </a:r>
            <a:endParaRPr lang="pl-PL" i="1" dirty="0">
              <a:latin typeface="LMMathItalic10-Regular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E40688-AF36-652D-C5DA-D05DA1C25631}"/>
              </a:ext>
            </a:extLst>
          </p:cNvPr>
          <p:cNvSpPr txBox="1">
            <a:spLocks/>
          </p:cNvSpPr>
          <p:nvPr/>
        </p:nvSpPr>
        <p:spPr>
          <a:xfrm>
            <a:off x="7856376" y="1"/>
            <a:ext cx="4335624" cy="8403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400" dirty="0">
                <a:solidFill>
                  <a:srgbClr val="FF0000"/>
                </a:solidFill>
              </a:rPr>
              <a:t>Szkic: public/</a:t>
            </a:r>
            <a:r>
              <a:rPr lang="pl-PL" sz="2400" dirty="0" err="1">
                <a:solidFill>
                  <a:srgbClr val="FF0000"/>
                </a:solidFill>
              </a:rPr>
              <a:t>mmajew</a:t>
            </a:r>
            <a:r>
              <a:rPr lang="pl-PL" sz="2400" dirty="0">
                <a:solidFill>
                  <a:srgbClr val="FF0000"/>
                </a:solidFill>
              </a:rPr>
              <a:t>/MIW/06/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2400" dirty="0">
                <a:solidFill>
                  <a:srgbClr val="FF0000"/>
                </a:solidFill>
              </a:rPr>
              <a:t>04_Models_comparison.py</a:t>
            </a:r>
          </a:p>
        </p:txBody>
      </p:sp>
    </p:spTree>
    <p:extLst>
      <p:ext uri="{BB962C8B-B14F-4D97-AF65-F5344CB8AC3E}">
        <p14:creationId xmlns:p14="http://schemas.microsoft.com/office/powerpoint/2010/main" val="2448554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9628C13-1C6F-3D3C-D510-3C13B243A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40" y="0"/>
            <a:ext cx="10039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5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B7EAF2DE-4A61-EF7D-14D4-509B6D705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549" y="0"/>
            <a:ext cx="101249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4">
            <a:extLst>
              <a:ext uri="{FF2B5EF4-FFF2-40B4-BE49-F238E27FC236}">
                <a16:creationId xmlns:a16="http://schemas.microsoft.com/office/drawing/2014/main" id="{957671F0-9B7C-A295-1D78-69EADABE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7" y="0"/>
            <a:ext cx="12177943" cy="611419"/>
          </a:xfrm>
        </p:spPr>
        <p:txBody>
          <a:bodyPr>
            <a:normAutofit fontScale="90000"/>
          </a:bodyPr>
          <a:lstStyle/>
          <a:p>
            <a:r>
              <a:rPr lang="pl-PL" dirty="0"/>
              <a:t>Dopasowanie modelu</a:t>
            </a:r>
            <a:endParaRPr lang="en-GB" dirty="0"/>
          </a:p>
        </p:txBody>
      </p:sp>
      <p:pic>
        <p:nvPicPr>
          <p:cNvPr id="5122" name="Picture 2" descr="Polynomial Regression Under Fit, Good Fit, Over Fit | gbhat.com">
            <a:extLst>
              <a:ext uri="{FF2B5EF4-FFF2-40B4-BE49-F238E27FC236}">
                <a16:creationId xmlns:a16="http://schemas.microsoft.com/office/drawing/2014/main" id="{1CB9DF49-B472-AB66-1FAF-9D7530784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7" y="829485"/>
            <a:ext cx="7650332" cy="510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A0185DF7-737A-5FF4-5CFC-2EEA55087974}"/>
              </a:ext>
            </a:extLst>
          </p:cNvPr>
          <p:cNvSpPr txBox="1"/>
          <p:nvPr/>
        </p:nvSpPr>
        <p:spPr>
          <a:xfrm>
            <a:off x="5470863" y="6488668"/>
            <a:ext cx="7046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97FF"/>
                </a:solidFill>
              </a:rPr>
              <a:t>https://gbhat.com/machine_learning/polynomial_regression_fit.html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927C8602-76AE-3735-83D3-2996B307C8DD}"/>
              </a:ext>
            </a:extLst>
          </p:cNvPr>
          <p:cNvSpPr txBox="1"/>
          <p:nvPr/>
        </p:nvSpPr>
        <p:spPr>
          <a:xfrm>
            <a:off x="7664389" y="928294"/>
            <a:ext cx="423760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1" dirty="0" err="1"/>
              <a:t>Underfitting</a:t>
            </a:r>
            <a:r>
              <a:rPr lang="pl-PL" sz="2000" b="1" dirty="0"/>
              <a:t> (niedopasowanie):</a:t>
            </a:r>
          </a:p>
          <a:p>
            <a:r>
              <a:rPr lang="pl-PL" sz="2000" dirty="0"/>
              <a:t>Model ma niską zdolność do dopasowania się zarówno do danych treningowych, jak i testowych.</a:t>
            </a:r>
          </a:p>
          <a:p>
            <a:endParaRPr lang="pl-PL" sz="2000" dirty="0"/>
          </a:p>
          <a:p>
            <a:r>
              <a:rPr lang="pl-PL" sz="2000" b="1" dirty="0"/>
              <a:t>Good </a:t>
            </a:r>
            <a:r>
              <a:rPr lang="pl-PL" sz="2000" b="1" dirty="0" err="1"/>
              <a:t>fit</a:t>
            </a:r>
            <a:r>
              <a:rPr lang="pl-PL" sz="2000" b="1" dirty="0"/>
              <a:t> (odpowiednie dopasowanie):</a:t>
            </a:r>
          </a:p>
          <a:p>
            <a:r>
              <a:rPr lang="pl-PL" sz="2000" dirty="0"/>
              <a:t>Ma umiarkowaną zdolność do dopasowania się do danych treningowych i generalizacji na nowe dane. Jest to pożądany stan.</a:t>
            </a:r>
          </a:p>
          <a:p>
            <a:endParaRPr lang="pl-PL" sz="2000" dirty="0"/>
          </a:p>
          <a:p>
            <a:r>
              <a:rPr lang="pl-PL" sz="2000" b="1" dirty="0" err="1"/>
              <a:t>Overfitting</a:t>
            </a:r>
            <a:r>
              <a:rPr lang="pl-PL" sz="2000" b="1" dirty="0"/>
              <a:t> (nadmierny dopasowanie):</a:t>
            </a:r>
          </a:p>
          <a:p>
            <a:r>
              <a:rPr lang="pl-PL" sz="2000" dirty="0"/>
              <a:t>Model bardzo dobrze dopasowuje się do danych treningowych, ale słabo radzi sobie z generalizacją na nowe dane.</a:t>
            </a:r>
          </a:p>
        </p:txBody>
      </p:sp>
    </p:spTree>
    <p:extLst>
      <p:ext uri="{BB962C8B-B14F-4D97-AF65-F5344CB8AC3E}">
        <p14:creationId xmlns:p14="http://schemas.microsoft.com/office/powerpoint/2010/main" val="210872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raz 15">
            <a:extLst>
              <a:ext uri="{FF2B5EF4-FFF2-40B4-BE49-F238E27FC236}">
                <a16:creationId xmlns:a16="http://schemas.microsoft.com/office/drawing/2014/main" id="{DD4E989B-3AC6-8ADE-40D4-20CF9D8CB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2260878"/>
            <a:ext cx="6867150" cy="3973233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E34F3E24-C1AF-FD78-6AA2-FD42533F7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40" y="-2225"/>
            <a:ext cx="11673759" cy="1325563"/>
          </a:xfrm>
        </p:spPr>
        <p:txBody>
          <a:bodyPr/>
          <a:lstStyle/>
          <a:p>
            <a:r>
              <a:rPr lang="pl-PL" i="1" dirty="0" err="1"/>
              <a:t>Bias</a:t>
            </a:r>
            <a:r>
              <a:rPr lang="pl-PL" dirty="0"/>
              <a:t> (błąd, stronniczość)</a:t>
            </a:r>
            <a:br>
              <a:rPr lang="pl-PL" dirty="0"/>
            </a:br>
            <a:r>
              <a:rPr lang="pl-PL" i="1" dirty="0" err="1"/>
              <a:t>Variance</a:t>
            </a:r>
            <a:r>
              <a:rPr lang="pl-PL" dirty="0"/>
              <a:t> (wariancja)</a:t>
            </a:r>
            <a:endParaRPr lang="en-GB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83D70F9-1B49-B8ED-4EC3-AD14D6ED7CDB}"/>
              </a:ext>
            </a:extLst>
          </p:cNvPr>
          <p:cNvSpPr txBox="1"/>
          <p:nvPr/>
        </p:nvSpPr>
        <p:spPr>
          <a:xfrm>
            <a:off x="0" y="6550223"/>
            <a:ext cx="1219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hlinkClick r:id="rId4"/>
              </a:rPr>
              <a:t>https://www.youtube.com/watch?v=EuBBz3bI-aA</a:t>
            </a:r>
            <a:r>
              <a:rPr lang="pl-PL" sz="1400" dirty="0"/>
              <a:t> </a:t>
            </a:r>
            <a:r>
              <a:rPr lang="en-US" sz="1400" dirty="0"/>
              <a:t>Machine Learning Fundamentals: Bias and Variance</a:t>
            </a:r>
            <a:r>
              <a:rPr lang="pl-PL" sz="1400" dirty="0"/>
              <a:t>, </a:t>
            </a:r>
            <a:r>
              <a:rPr lang="pl-PL" sz="1400" dirty="0" err="1"/>
              <a:t>StatQuest</a:t>
            </a:r>
            <a:r>
              <a:rPr lang="pl-PL" sz="1400" dirty="0"/>
              <a:t> with Josh </a:t>
            </a:r>
            <a:r>
              <a:rPr lang="pl-PL" sz="1400" dirty="0" err="1"/>
              <a:t>Starmer</a:t>
            </a:r>
            <a:endParaRPr lang="pl-PL" sz="1400" dirty="0"/>
          </a:p>
        </p:txBody>
      </p:sp>
      <p:sp>
        <p:nvSpPr>
          <p:cNvPr id="13" name="Dymek mowy: prostokąt 12">
            <a:extLst>
              <a:ext uri="{FF2B5EF4-FFF2-40B4-BE49-F238E27FC236}">
                <a16:creationId xmlns:a16="http://schemas.microsoft.com/office/drawing/2014/main" id="{779980AD-3157-B13E-E128-7288304998D8}"/>
              </a:ext>
            </a:extLst>
          </p:cNvPr>
          <p:cNvSpPr/>
          <p:nvPr/>
        </p:nvSpPr>
        <p:spPr>
          <a:xfrm>
            <a:off x="8627884" y="4096953"/>
            <a:ext cx="2643941" cy="950524"/>
          </a:xfrm>
          <a:prstGeom prst="wedgeRectCallout">
            <a:avLst>
              <a:gd name="adj1" fmla="val -82732"/>
              <a:gd name="adj2" fmla="val -126931"/>
            </a:avLst>
          </a:prstGeom>
          <a:ln w="34925">
            <a:solidFill>
              <a:srgbClr val="55D33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Dane testowe</a:t>
            </a:r>
          </a:p>
        </p:txBody>
      </p:sp>
      <p:sp>
        <p:nvSpPr>
          <p:cNvPr id="14" name="Dymek mowy: prostokąt 13">
            <a:extLst>
              <a:ext uri="{FF2B5EF4-FFF2-40B4-BE49-F238E27FC236}">
                <a16:creationId xmlns:a16="http://schemas.microsoft.com/office/drawing/2014/main" id="{20E8F9E7-1F1B-418A-E306-A4A4261AE885}"/>
              </a:ext>
            </a:extLst>
          </p:cNvPr>
          <p:cNvSpPr/>
          <p:nvPr/>
        </p:nvSpPr>
        <p:spPr>
          <a:xfrm>
            <a:off x="8468785" y="1191924"/>
            <a:ext cx="2643941" cy="950524"/>
          </a:xfrm>
          <a:prstGeom prst="wedgeRectCallout">
            <a:avLst>
              <a:gd name="adj1" fmla="val -85012"/>
              <a:gd name="adj2" fmla="val 128896"/>
            </a:avLst>
          </a:prstGeom>
          <a:ln w="34925">
            <a:solidFill>
              <a:srgbClr val="0096FF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Dane treningowe</a:t>
            </a:r>
          </a:p>
        </p:txBody>
      </p:sp>
      <p:sp>
        <p:nvSpPr>
          <p:cNvPr id="15" name="Dymek mowy: prostokąt 14">
            <a:extLst>
              <a:ext uri="{FF2B5EF4-FFF2-40B4-BE49-F238E27FC236}">
                <a16:creationId xmlns:a16="http://schemas.microsoft.com/office/drawing/2014/main" id="{A247C8F3-D841-1E90-CAC9-1388D547E1C9}"/>
              </a:ext>
            </a:extLst>
          </p:cNvPr>
          <p:cNvSpPr/>
          <p:nvPr/>
        </p:nvSpPr>
        <p:spPr>
          <a:xfrm>
            <a:off x="1414842" y="1500521"/>
            <a:ext cx="2643941" cy="950524"/>
          </a:xfrm>
          <a:prstGeom prst="wedgeRectCallout">
            <a:avLst>
              <a:gd name="adj1" fmla="val 49526"/>
              <a:gd name="adj2" fmla="val 182811"/>
            </a:avLst>
          </a:prstGeom>
          <a:ln w="34925">
            <a:solidFill>
              <a:srgbClr val="B4D2E6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Analityczne rozwiązanie</a:t>
            </a:r>
          </a:p>
        </p:txBody>
      </p:sp>
    </p:spTree>
    <p:extLst>
      <p:ext uri="{BB962C8B-B14F-4D97-AF65-F5344CB8AC3E}">
        <p14:creationId xmlns:p14="http://schemas.microsoft.com/office/powerpoint/2010/main" val="145562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56C7FB82-0B54-FA57-1B06-ED38C64ED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2260878"/>
            <a:ext cx="6804420" cy="3973234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E34F3E24-C1AF-FD78-6AA2-FD42533F7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40" y="-2225"/>
            <a:ext cx="11673759" cy="1325563"/>
          </a:xfrm>
        </p:spPr>
        <p:txBody>
          <a:bodyPr/>
          <a:lstStyle/>
          <a:p>
            <a:r>
              <a:rPr lang="pl-PL" i="1" dirty="0" err="1"/>
              <a:t>Bias</a:t>
            </a:r>
            <a:r>
              <a:rPr lang="pl-PL" dirty="0"/>
              <a:t> (błąd, stronniczość)</a:t>
            </a:r>
            <a:br>
              <a:rPr lang="pl-PL" dirty="0"/>
            </a:br>
            <a:r>
              <a:rPr lang="pl-PL" i="1" dirty="0" err="1"/>
              <a:t>Variance</a:t>
            </a:r>
            <a:r>
              <a:rPr lang="pl-PL" dirty="0"/>
              <a:t> (wariancja)</a:t>
            </a:r>
            <a:endParaRPr lang="en-GB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83D70F9-1B49-B8ED-4EC3-AD14D6ED7CDB}"/>
              </a:ext>
            </a:extLst>
          </p:cNvPr>
          <p:cNvSpPr txBox="1"/>
          <p:nvPr/>
        </p:nvSpPr>
        <p:spPr>
          <a:xfrm>
            <a:off x="0" y="6550223"/>
            <a:ext cx="1219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hlinkClick r:id="rId4"/>
              </a:rPr>
              <a:t>https://www.youtube.com/watch?v=EuBBz3bI-aA</a:t>
            </a:r>
            <a:r>
              <a:rPr lang="pl-PL" sz="1400" dirty="0"/>
              <a:t> </a:t>
            </a:r>
            <a:r>
              <a:rPr lang="en-US" sz="1400" dirty="0"/>
              <a:t>Machine Learning Fundamentals: Bias and Variance</a:t>
            </a:r>
            <a:r>
              <a:rPr lang="pl-PL" sz="1400" dirty="0"/>
              <a:t>, </a:t>
            </a:r>
            <a:r>
              <a:rPr lang="pl-PL" sz="1400" dirty="0" err="1"/>
              <a:t>StatQuest</a:t>
            </a:r>
            <a:r>
              <a:rPr lang="pl-PL" sz="1400" dirty="0"/>
              <a:t> with Josh </a:t>
            </a:r>
            <a:r>
              <a:rPr lang="pl-PL" sz="1400" dirty="0" err="1"/>
              <a:t>Starmer</a:t>
            </a:r>
            <a:endParaRPr lang="pl-PL" sz="1400" dirty="0"/>
          </a:p>
        </p:txBody>
      </p:sp>
      <p:sp>
        <p:nvSpPr>
          <p:cNvPr id="14" name="Dymek mowy: prostokąt 13">
            <a:extLst>
              <a:ext uri="{FF2B5EF4-FFF2-40B4-BE49-F238E27FC236}">
                <a16:creationId xmlns:a16="http://schemas.microsoft.com/office/drawing/2014/main" id="{20E8F9E7-1F1B-418A-E306-A4A4261AE885}"/>
              </a:ext>
            </a:extLst>
          </p:cNvPr>
          <p:cNvSpPr/>
          <p:nvPr/>
        </p:nvSpPr>
        <p:spPr>
          <a:xfrm>
            <a:off x="8468785" y="1191924"/>
            <a:ext cx="2643941" cy="950524"/>
          </a:xfrm>
          <a:prstGeom prst="wedgeRectCallout">
            <a:avLst>
              <a:gd name="adj1" fmla="val -85012"/>
              <a:gd name="adj2" fmla="val 128896"/>
            </a:avLst>
          </a:prstGeom>
          <a:ln w="34925">
            <a:solidFill>
              <a:srgbClr val="0096FF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Dane treningowe</a:t>
            </a:r>
          </a:p>
        </p:txBody>
      </p:sp>
      <p:sp>
        <p:nvSpPr>
          <p:cNvPr id="15" name="Dymek mowy: prostokąt 14">
            <a:extLst>
              <a:ext uri="{FF2B5EF4-FFF2-40B4-BE49-F238E27FC236}">
                <a16:creationId xmlns:a16="http://schemas.microsoft.com/office/drawing/2014/main" id="{A247C8F3-D841-1E90-CAC9-1388D547E1C9}"/>
              </a:ext>
            </a:extLst>
          </p:cNvPr>
          <p:cNvSpPr/>
          <p:nvPr/>
        </p:nvSpPr>
        <p:spPr>
          <a:xfrm>
            <a:off x="1414842" y="1500521"/>
            <a:ext cx="2643941" cy="950524"/>
          </a:xfrm>
          <a:prstGeom prst="wedgeRectCallout">
            <a:avLst>
              <a:gd name="adj1" fmla="val 48006"/>
              <a:gd name="adj2" fmla="val 180697"/>
            </a:avLst>
          </a:prstGeom>
          <a:ln w="34925">
            <a:solidFill>
              <a:srgbClr val="B4D2E6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Analityczne rozwiązanie</a:t>
            </a:r>
          </a:p>
        </p:txBody>
      </p:sp>
    </p:spTree>
    <p:extLst>
      <p:ext uri="{BB962C8B-B14F-4D97-AF65-F5344CB8AC3E}">
        <p14:creationId xmlns:p14="http://schemas.microsoft.com/office/powerpoint/2010/main" val="897897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4F3E24-C1AF-FD78-6AA2-FD42533F7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40" y="-2225"/>
            <a:ext cx="11673759" cy="1325563"/>
          </a:xfrm>
        </p:spPr>
        <p:txBody>
          <a:bodyPr/>
          <a:lstStyle/>
          <a:p>
            <a:r>
              <a:rPr lang="pl-PL" b="1" i="1" dirty="0" err="1"/>
              <a:t>Bias</a:t>
            </a:r>
            <a:r>
              <a:rPr lang="pl-PL" dirty="0"/>
              <a:t> (błąd, stronniczość)</a:t>
            </a:r>
            <a:br>
              <a:rPr lang="pl-PL" dirty="0"/>
            </a:br>
            <a:r>
              <a:rPr lang="pl-PL" i="1" dirty="0" err="1"/>
              <a:t>Variance</a:t>
            </a:r>
            <a:r>
              <a:rPr lang="pl-PL" dirty="0"/>
              <a:t> (wariancja)</a:t>
            </a:r>
            <a:endParaRPr lang="en-GB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83D70F9-1B49-B8ED-4EC3-AD14D6ED7CDB}"/>
              </a:ext>
            </a:extLst>
          </p:cNvPr>
          <p:cNvSpPr txBox="1"/>
          <p:nvPr/>
        </p:nvSpPr>
        <p:spPr>
          <a:xfrm>
            <a:off x="0" y="6550223"/>
            <a:ext cx="1219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hlinkClick r:id="rId3"/>
              </a:rPr>
              <a:t>https://www.youtube.com/watch?v=EuBBz3bI-aA</a:t>
            </a:r>
            <a:r>
              <a:rPr lang="pl-PL" sz="1400" dirty="0"/>
              <a:t> </a:t>
            </a:r>
            <a:r>
              <a:rPr lang="en-US" sz="1400" dirty="0"/>
              <a:t>Machine Learning Fundamentals: Bias and Variance</a:t>
            </a:r>
            <a:r>
              <a:rPr lang="pl-PL" sz="1400" dirty="0"/>
              <a:t>, </a:t>
            </a:r>
            <a:r>
              <a:rPr lang="pl-PL" sz="1400" dirty="0" err="1"/>
              <a:t>StatQuest</a:t>
            </a:r>
            <a:r>
              <a:rPr lang="pl-PL" sz="1400" dirty="0"/>
              <a:t> with Josh </a:t>
            </a:r>
            <a:r>
              <a:rPr lang="pl-PL" sz="1400" dirty="0" err="1"/>
              <a:t>Starmer</a:t>
            </a:r>
            <a:endParaRPr lang="pl-PL" sz="14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DB4633F-7DAF-AE04-304A-BD819BF76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944650"/>
            <a:ext cx="12192000" cy="3420497"/>
          </a:xfrm>
          <a:prstGeom prst="rect">
            <a:avLst/>
          </a:prstGeom>
        </p:spPr>
      </p:pic>
      <p:sp>
        <p:nvSpPr>
          <p:cNvPr id="14" name="Dymek mowy: prostokąt 13">
            <a:extLst>
              <a:ext uri="{FF2B5EF4-FFF2-40B4-BE49-F238E27FC236}">
                <a16:creationId xmlns:a16="http://schemas.microsoft.com/office/drawing/2014/main" id="{20E8F9E7-1F1B-418A-E306-A4A4261AE885}"/>
              </a:ext>
            </a:extLst>
          </p:cNvPr>
          <p:cNvSpPr/>
          <p:nvPr/>
        </p:nvSpPr>
        <p:spPr>
          <a:xfrm>
            <a:off x="2295585" y="1508414"/>
            <a:ext cx="2643941" cy="950524"/>
          </a:xfrm>
          <a:prstGeom prst="wedgeRectCallout">
            <a:avLst>
              <a:gd name="adj1" fmla="val 54087"/>
              <a:gd name="adj2" fmla="val 141582"/>
            </a:avLst>
          </a:prstGeom>
          <a:ln w="34925">
            <a:solidFill>
              <a:srgbClr val="E91D1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Regresja liniowa</a:t>
            </a:r>
          </a:p>
        </p:txBody>
      </p:sp>
      <p:sp>
        <p:nvSpPr>
          <p:cNvPr id="6" name="Dymek mowy: prostokąt 5">
            <a:extLst>
              <a:ext uri="{FF2B5EF4-FFF2-40B4-BE49-F238E27FC236}">
                <a16:creationId xmlns:a16="http://schemas.microsoft.com/office/drawing/2014/main" id="{CE4D046F-612E-E66F-4EBC-1D5E2DA5F58A}"/>
              </a:ext>
            </a:extLst>
          </p:cNvPr>
          <p:cNvSpPr/>
          <p:nvPr/>
        </p:nvSpPr>
        <p:spPr>
          <a:xfrm>
            <a:off x="7331484" y="1508414"/>
            <a:ext cx="2643941" cy="950524"/>
          </a:xfrm>
          <a:prstGeom prst="wedgeRectCallout">
            <a:avLst>
              <a:gd name="adj1" fmla="val 60928"/>
              <a:gd name="adj2" fmla="val 172239"/>
            </a:avLst>
          </a:prstGeom>
          <a:ln w="34925">
            <a:solidFill>
              <a:srgbClr val="E91D12"/>
            </a:solidFill>
            <a:prstDash val="sysDash"/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Falista linia</a:t>
            </a:r>
          </a:p>
        </p:txBody>
      </p:sp>
      <p:sp>
        <p:nvSpPr>
          <p:cNvPr id="3" name="Prostokąt: ścięte rogi po przekątnej 2">
            <a:extLst>
              <a:ext uri="{FF2B5EF4-FFF2-40B4-BE49-F238E27FC236}">
                <a16:creationId xmlns:a16="http://schemas.microsoft.com/office/drawing/2014/main" id="{7FDA1879-6CAD-7941-82C7-20080B5C8ED3}"/>
              </a:ext>
            </a:extLst>
          </p:cNvPr>
          <p:cNvSpPr/>
          <p:nvPr/>
        </p:nvSpPr>
        <p:spPr>
          <a:xfrm>
            <a:off x="6355119" y="131336"/>
            <a:ext cx="3044651" cy="1074300"/>
          </a:xfrm>
          <a:prstGeom prst="snip2DiagRect">
            <a:avLst/>
          </a:prstGeom>
          <a:ln w="34925">
            <a:solidFill>
              <a:srgbClr val="92D050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b="1" i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Bias</a:t>
            </a:r>
            <a:r>
              <a:rPr lang="pl-PL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 – </a:t>
            </a:r>
            <a:r>
              <a:rPr lang="pl-PL" sz="2000" b="1" dirty="0">
                <a:solidFill>
                  <a:schemeClr val="tx1"/>
                </a:solidFill>
                <a:latin typeface="Comic Sans MS" panose="030F0702030302020204" pitchFamily="66" charset="0"/>
              </a:rPr>
              <a:t>systematyczny błąd </a:t>
            </a:r>
            <a:r>
              <a:rPr lang="pl-PL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np. gdy model jest zbyt uproszczony</a:t>
            </a:r>
            <a:endParaRPr lang="pl-PL" sz="20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Dymek mowy: prostokąt 6">
            <a:extLst>
              <a:ext uri="{FF2B5EF4-FFF2-40B4-BE49-F238E27FC236}">
                <a16:creationId xmlns:a16="http://schemas.microsoft.com/office/drawing/2014/main" id="{137C7614-4398-F7D0-6F15-9F560284D0BD}"/>
              </a:ext>
            </a:extLst>
          </p:cNvPr>
          <p:cNvSpPr/>
          <p:nvPr/>
        </p:nvSpPr>
        <p:spPr>
          <a:xfrm>
            <a:off x="3826446" y="4874324"/>
            <a:ext cx="2643941" cy="950524"/>
          </a:xfrm>
          <a:prstGeom prst="wedgeRectCallout">
            <a:avLst>
              <a:gd name="adj1" fmla="val -19643"/>
              <a:gd name="adj2" fmla="val -130103"/>
            </a:avLst>
          </a:prstGeom>
          <a:ln w="34925">
            <a:solidFill>
              <a:srgbClr val="0096FF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Dane treningowe</a:t>
            </a:r>
          </a:p>
        </p:txBody>
      </p:sp>
    </p:spTree>
    <p:extLst>
      <p:ext uri="{BB962C8B-B14F-4D97-AF65-F5344CB8AC3E}">
        <p14:creationId xmlns:p14="http://schemas.microsoft.com/office/powerpoint/2010/main" val="1354325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>
            <a:extLst>
              <a:ext uri="{FF2B5EF4-FFF2-40B4-BE49-F238E27FC236}">
                <a16:creationId xmlns:a16="http://schemas.microsoft.com/office/drawing/2014/main" id="{44F20E93-E0D7-1D12-C101-040785FAF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44650"/>
            <a:ext cx="12192000" cy="3616981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E34F3E24-C1AF-FD78-6AA2-FD42533F7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40" y="-2225"/>
            <a:ext cx="11673759" cy="1325563"/>
          </a:xfrm>
        </p:spPr>
        <p:txBody>
          <a:bodyPr/>
          <a:lstStyle/>
          <a:p>
            <a:r>
              <a:rPr lang="pl-PL" i="1" dirty="0" err="1"/>
              <a:t>Bias</a:t>
            </a:r>
            <a:r>
              <a:rPr lang="pl-PL" dirty="0"/>
              <a:t> (błąd, stronniczość)</a:t>
            </a:r>
            <a:br>
              <a:rPr lang="pl-PL" dirty="0"/>
            </a:br>
            <a:r>
              <a:rPr lang="pl-PL" b="1" i="1" dirty="0" err="1"/>
              <a:t>Variance</a:t>
            </a:r>
            <a:r>
              <a:rPr lang="pl-PL" dirty="0"/>
              <a:t> (wariancja)</a:t>
            </a:r>
            <a:endParaRPr lang="en-GB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83D70F9-1B49-B8ED-4EC3-AD14D6ED7CDB}"/>
              </a:ext>
            </a:extLst>
          </p:cNvPr>
          <p:cNvSpPr txBox="1"/>
          <p:nvPr/>
        </p:nvSpPr>
        <p:spPr>
          <a:xfrm>
            <a:off x="0" y="6550223"/>
            <a:ext cx="1219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hlinkClick r:id="rId4"/>
              </a:rPr>
              <a:t>https://www.youtube.com/watch?v=EuBBz3bI-aA</a:t>
            </a:r>
            <a:r>
              <a:rPr lang="pl-PL" sz="1400" dirty="0"/>
              <a:t> </a:t>
            </a:r>
            <a:r>
              <a:rPr lang="en-US" sz="1400" dirty="0"/>
              <a:t>Machine Learning Fundamentals: Bias and Variance</a:t>
            </a:r>
            <a:r>
              <a:rPr lang="pl-PL" sz="1400" dirty="0"/>
              <a:t>, </a:t>
            </a:r>
            <a:r>
              <a:rPr lang="pl-PL" sz="1400" dirty="0" err="1"/>
              <a:t>StatQuest</a:t>
            </a:r>
            <a:r>
              <a:rPr lang="pl-PL" sz="1400" dirty="0"/>
              <a:t> with Josh </a:t>
            </a:r>
            <a:r>
              <a:rPr lang="pl-PL" sz="1400" dirty="0" err="1"/>
              <a:t>Starmer</a:t>
            </a:r>
            <a:endParaRPr lang="pl-PL" sz="1400" dirty="0"/>
          </a:p>
        </p:txBody>
      </p:sp>
      <p:sp>
        <p:nvSpPr>
          <p:cNvPr id="14" name="Dymek mowy: prostokąt 13">
            <a:extLst>
              <a:ext uri="{FF2B5EF4-FFF2-40B4-BE49-F238E27FC236}">
                <a16:creationId xmlns:a16="http://schemas.microsoft.com/office/drawing/2014/main" id="{20E8F9E7-1F1B-418A-E306-A4A4261AE885}"/>
              </a:ext>
            </a:extLst>
          </p:cNvPr>
          <p:cNvSpPr/>
          <p:nvPr/>
        </p:nvSpPr>
        <p:spPr>
          <a:xfrm>
            <a:off x="2295585" y="1508414"/>
            <a:ext cx="2643941" cy="950524"/>
          </a:xfrm>
          <a:prstGeom prst="wedgeRectCallout">
            <a:avLst>
              <a:gd name="adj1" fmla="val 54087"/>
              <a:gd name="adj2" fmla="val 141582"/>
            </a:avLst>
          </a:prstGeom>
          <a:ln w="34925">
            <a:solidFill>
              <a:srgbClr val="E91D1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Regresja liniowa</a:t>
            </a:r>
          </a:p>
        </p:txBody>
      </p:sp>
      <p:sp>
        <p:nvSpPr>
          <p:cNvPr id="6" name="Dymek mowy: prostokąt 5">
            <a:extLst>
              <a:ext uri="{FF2B5EF4-FFF2-40B4-BE49-F238E27FC236}">
                <a16:creationId xmlns:a16="http://schemas.microsoft.com/office/drawing/2014/main" id="{CE4D046F-612E-E66F-4EBC-1D5E2DA5F58A}"/>
              </a:ext>
            </a:extLst>
          </p:cNvPr>
          <p:cNvSpPr/>
          <p:nvPr/>
        </p:nvSpPr>
        <p:spPr>
          <a:xfrm>
            <a:off x="7331484" y="1508414"/>
            <a:ext cx="2643941" cy="950524"/>
          </a:xfrm>
          <a:prstGeom prst="wedgeRectCallout">
            <a:avLst>
              <a:gd name="adj1" fmla="val 60928"/>
              <a:gd name="adj2" fmla="val 172239"/>
            </a:avLst>
          </a:prstGeom>
          <a:ln w="34925">
            <a:solidFill>
              <a:srgbClr val="E91D12"/>
            </a:solidFill>
            <a:prstDash val="sysDash"/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Falista linia</a:t>
            </a:r>
          </a:p>
        </p:txBody>
      </p:sp>
      <p:sp>
        <p:nvSpPr>
          <p:cNvPr id="3" name="Prostokąt: ścięte rogi po przekątnej 2">
            <a:extLst>
              <a:ext uri="{FF2B5EF4-FFF2-40B4-BE49-F238E27FC236}">
                <a16:creationId xmlns:a16="http://schemas.microsoft.com/office/drawing/2014/main" id="{7FDA1879-6CAD-7941-82C7-20080B5C8ED3}"/>
              </a:ext>
            </a:extLst>
          </p:cNvPr>
          <p:cNvSpPr/>
          <p:nvPr/>
        </p:nvSpPr>
        <p:spPr>
          <a:xfrm>
            <a:off x="6355118" y="131336"/>
            <a:ext cx="5632565" cy="1074300"/>
          </a:xfrm>
          <a:prstGeom prst="snip2DiagRect">
            <a:avLst>
              <a:gd name="adj1" fmla="val 0"/>
              <a:gd name="adj2" fmla="val 32568"/>
            </a:avLst>
          </a:prstGeom>
          <a:ln w="34925">
            <a:solidFill>
              <a:srgbClr val="92D050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omic Sans MS" panose="030F0702030302020204" pitchFamily="66" charset="0"/>
              </a:rPr>
              <a:t>wariancja</a:t>
            </a:r>
            <a:r>
              <a:rPr lang="pl-PL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omic Sans MS" panose="030F0702030302020204" pitchFamily="66" charset="0"/>
              </a:rPr>
              <a:t> jak bardzo różnią się prognozy modelu, gdy jest uczony na różnych podzbiorach danych treningowych</a:t>
            </a:r>
            <a:endParaRPr lang="pl-PL" sz="20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Prostokąt: ścięte rogi po przekątnej 4">
            <a:extLst>
              <a:ext uri="{FF2B5EF4-FFF2-40B4-BE49-F238E27FC236}">
                <a16:creationId xmlns:a16="http://schemas.microsoft.com/office/drawing/2014/main" id="{D144133A-EC4F-2811-E24A-DCA651CCFA7B}"/>
              </a:ext>
            </a:extLst>
          </p:cNvPr>
          <p:cNvSpPr/>
          <p:nvPr/>
        </p:nvSpPr>
        <p:spPr>
          <a:xfrm>
            <a:off x="8876041" y="5207428"/>
            <a:ext cx="3315958" cy="785252"/>
          </a:xfrm>
          <a:prstGeom prst="snip2DiagRect">
            <a:avLst>
              <a:gd name="adj1" fmla="val 0"/>
              <a:gd name="adj2" fmla="val 31155"/>
            </a:avLst>
          </a:prstGeom>
          <a:ln w="34925">
            <a:solidFill>
              <a:srgbClr val="92D050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omic Sans MS" panose="030F0702030302020204" pitchFamily="66" charset="0"/>
              </a:rPr>
              <a:t>nadmierne dopasowanie </a:t>
            </a:r>
            <a:r>
              <a:rPr lang="pl-PL" sz="2000" b="1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omic Sans MS" panose="030F0702030302020204" pitchFamily="66" charset="0"/>
              </a:rPr>
              <a:t>overfitting</a:t>
            </a:r>
            <a:endParaRPr lang="pl-PL" sz="2000" b="1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Dymek mowy: prostokąt 7">
            <a:extLst>
              <a:ext uri="{FF2B5EF4-FFF2-40B4-BE49-F238E27FC236}">
                <a16:creationId xmlns:a16="http://schemas.microsoft.com/office/drawing/2014/main" id="{0A606CA6-D606-84AB-14AC-98A2D1C975CC}"/>
              </a:ext>
            </a:extLst>
          </p:cNvPr>
          <p:cNvSpPr/>
          <p:nvPr/>
        </p:nvSpPr>
        <p:spPr>
          <a:xfrm>
            <a:off x="3844869" y="5113987"/>
            <a:ext cx="2643941" cy="950524"/>
          </a:xfrm>
          <a:prstGeom prst="wedgeRectCallout">
            <a:avLst>
              <a:gd name="adj1" fmla="val -40926"/>
              <a:gd name="adj2" fmla="val -155474"/>
            </a:avLst>
          </a:prstGeom>
          <a:ln w="34925">
            <a:solidFill>
              <a:srgbClr val="55D33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Dane testowe</a:t>
            </a:r>
          </a:p>
        </p:txBody>
      </p:sp>
    </p:spTree>
    <p:extLst>
      <p:ext uri="{BB962C8B-B14F-4D97-AF65-F5344CB8AC3E}">
        <p14:creationId xmlns:p14="http://schemas.microsoft.com/office/powerpoint/2010/main" val="329552414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</TotalTime>
  <Words>1738</Words>
  <Application>Microsoft Office PowerPoint</Application>
  <PresentationFormat>Panoramiczny</PresentationFormat>
  <Paragraphs>147</Paragraphs>
  <Slides>22</Slides>
  <Notes>15</Notes>
  <HiddenSlides>0</HiddenSlides>
  <MMClips>0</MMClips>
  <ScaleCrop>false</ScaleCrop>
  <HeadingPairs>
    <vt:vector size="6" baseType="variant">
      <vt:variant>
        <vt:lpstr>Używane czcionki</vt:lpstr>
      </vt:variant>
      <vt:variant>
        <vt:i4>10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33" baseType="lpstr">
      <vt:lpstr>Arial</vt:lpstr>
      <vt:lpstr>Calibri</vt:lpstr>
      <vt:lpstr>Calibri Light</vt:lpstr>
      <vt:lpstr>Comic Sans MS</vt:lpstr>
      <vt:lpstr>ItalicT</vt:lpstr>
      <vt:lpstr>LMMathItalic10-Regular</vt:lpstr>
      <vt:lpstr>LMRoman10-Regular</vt:lpstr>
      <vt:lpstr>Söhne</vt:lpstr>
      <vt:lpstr>Söhne Mono</vt:lpstr>
      <vt:lpstr>Wingdings</vt:lpstr>
      <vt:lpstr>Motyw pakietu Office</vt:lpstr>
      <vt:lpstr>Metody Inżynierii Wiedzy</vt:lpstr>
      <vt:lpstr>Prezentacja programu PowerPoint</vt:lpstr>
      <vt:lpstr>Prezentacja programu PowerPoint</vt:lpstr>
      <vt:lpstr>Prezentacja programu PowerPoint</vt:lpstr>
      <vt:lpstr>Dopasowanie modelu</vt:lpstr>
      <vt:lpstr>Bias (błąd, stronniczość) Variance (wariancja)</vt:lpstr>
      <vt:lpstr>Bias (błąd, stronniczość) Variance (wariancja)</vt:lpstr>
      <vt:lpstr>Bias (błąd, stronniczość) Variance (wariancja)</vt:lpstr>
      <vt:lpstr>Bias (błąd, stronniczość) Variance (wariancja)</vt:lpstr>
      <vt:lpstr>Metoda najmniejszych kwadratów…</vt:lpstr>
      <vt:lpstr>Współczynniki determinacji (R^2 score)</vt:lpstr>
      <vt:lpstr>Modele parametryczne regresji:</vt:lpstr>
      <vt:lpstr>Regresja liniowa w sklearn</vt:lpstr>
      <vt:lpstr>Regresja liniowa w sklearn</vt:lpstr>
      <vt:lpstr>Kodujemy</vt:lpstr>
      <vt:lpstr>Modele parametryczne regresji:</vt:lpstr>
      <vt:lpstr>Regresja wielomianowa w sklearn</vt:lpstr>
      <vt:lpstr>Regresja wielomianowa w sklearn</vt:lpstr>
      <vt:lpstr>Regresja wielomianowa w sklearn</vt:lpstr>
      <vt:lpstr>Kodujemy</vt:lpstr>
      <vt:lpstr>Projekt 3 a. (na 5 pkt.)</vt:lpstr>
      <vt:lpstr>Projekt 3 b. (na 5 pkt.)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Metody Inżynierii Wiedzy</dc:title>
  <dc:creator>Michał Majewski</dc:creator>
  <cp:lastModifiedBy>Michał Majewski</cp:lastModifiedBy>
  <cp:revision>26</cp:revision>
  <dcterms:created xsi:type="dcterms:W3CDTF">2024-02-17T08:37:25Z</dcterms:created>
  <dcterms:modified xsi:type="dcterms:W3CDTF">2024-04-14T22:58:46Z</dcterms:modified>
</cp:coreProperties>
</file>