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78" r:id="rId3"/>
    <p:sldId id="531" r:id="rId4"/>
    <p:sldId id="530" r:id="rId5"/>
    <p:sldId id="532" r:id="rId6"/>
    <p:sldId id="534" r:id="rId7"/>
    <p:sldId id="535" r:id="rId8"/>
    <p:sldId id="529" r:id="rId9"/>
    <p:sldId id="526" r:id="rId10"/>
    <p:sldId id="536" r:id="rId11"/>
    <p:sldId id="537" r:id="rId12"/>
    <p:sldId id="492" r:id="rId13"/>
    <p:sldId id="538" r:id="rId14"/>
    <p:sldId id="539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E92"/>
    <a:srgbClr val="05A0F3"/>
    <a:srgbClr val="46B7FF"/>
    <a:srgbClr val="B21966"/>
    <a:srgbClr val="0A6FA3"/>
    <a:srgbClr val="20A805"/>
    <a:srgbClr val="ADF1A2"/>
    <a:srgbClr val="26A60B"/>
    <a:srgbClr val="CF6C90"/>
    <a:srgbClr val="EBD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B374E-C124-41D9-BBB6-ECAA2500807F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5780C-498F-4D80-A2E8-CAEC8B431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984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382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71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757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995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39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55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534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5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951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99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449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505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9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4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747AB-326F-B2E1-7146-1E927BA11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43827C0-D8A4-20A4-3074-A24BC937E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9093A10-0B8F-E7D8-558D-2C709AE7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3EEF81-BFC4-4A61-0DFE-D1198487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4E90CC-5A5E-03A6-640D-32ADB831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92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AB8DF6-CC8D-3D59-B04D-0EAE86A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ABC36A5-5667-183A-6054-97DDCDC08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5FAF951-2689-9084-7E89-F19664F5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1B1319-EAD1-91F6-D711-DB0D5502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9B41CFD-4D1F-8A53-2986-2C8C23EC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58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B2FE6BF-4F5F-CF2F-364B-3AB5BAAF8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441972B-E788-21E9-2E9E-A2DD2034E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5E385C-F1B0-8E2C-44E6-E886FB9C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B5D1531-B7AF-21C8-8279-BEF2903D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2F2754-5E6E-6FC2-CF1D-03651FBF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27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6FC42C-294B-3013-FE56-6D8A4D0B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CC13FC-E145-92B1-F10B-E65A43FC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5BE417-FEB8-EC14-CA75-B1C3A93E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C0E7AE-4A8E-5EC2-5778-71BA72F1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C5A110E-F859-5194-8C20-10C2171B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2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463A25-FB08-1EE1-A6E8-1F95F09C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EA0E39A-59F3-D655-0414-999176D36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7E7050-F760-DBD5-CAAE-52EAE605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1E1B1B-D894-975A-9A4F-EE19C4B3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B47EC01-C127-4C96-5D90-003A47EC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56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169E4B-00AE-0F35-8B6B-81403B1B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93F1B7-1403-88EE-2621-F611F94A1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EA9CDC6-CE61-0671-496B-8B34B5179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DBBF54D-B151-7996-C9F0-22D50212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0943587-D689-0712-1F52-936F56D4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287F366-6A0B-CACF-CAFB-FF2BBDAE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83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80877D-5264-A4BC-CA1C-7F8180A5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7E6C10A-5534-58C7-C5BD-7B50624C5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DA490DE-D352-CDB5-F2CC-FFC3086DE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90733E1-6CEA-5E79-37A9-84143D9DC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4568DC5-03DA-4769-FE5C-FB1DA4FC9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5D7FA7F-473A-9911-6E8F-C03C7719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13135E1-EEC1-CE00-FD55-45F41D83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F9114E1-647E-63AE-0406-D314C9BB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79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9B9C78-3902-3508-7FF1-F56E402D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0F099F8-9E9C-D882-9E1F-661CC4AC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595CD80-65C3-D80F-38B7-25F223BE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72A0C49-B015-1DA1-335A-00E28CF2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6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086B763-5E96-7EF4-4DD5-F49B9559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A13B523-FD47-2F48-852B-7F3F435D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8235721-CF5A-11A4-830F-14CF12ED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65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29C407-1FC3-E890-12F7-1DD2C558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6770E2-6296-2DCE-7309-DFE41CB9A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A695488-34C4-0F46-D9EC-7A2118A57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32B74D8-4BE8-7E72-21A6-9C27DCBA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427F37E-8D53-C97D-1141-D14211DA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4F53947-3040-8E7E-88EF-6E88C731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73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1D4589-2891-C6F8-5E1B-5C21793C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F7EC560-BD00-7D14-C84E-2C4D47950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DFDDD40-736C-C06F-171F-3F876AEE3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2DA1BAC-9759-183D-299D-37BD1C7B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1DAD6C-7168-D319-D3BF-FBE7C0C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8716449-CF42-05AA-92FC-0D1970C9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93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4702B23-6CDE-DA75-F729-234F81B3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3B77AB8-C759-89AB-97BD-D98ADC3E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533BD9D-9CB8-49F1-0A43-E9488AC04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8598-CEE1-4313-B0EC-9E2E7844C6A9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6A3CBB-D49C-F181-3C39-8FC22F041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1852B1-CCC9-AC98-72F3-28F3562D3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34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majew@pjwstk.edu.p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keras.io/examples/vision/autoencode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log.keras.io/building-autoencoders-in-keras.html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865909F7-D972-04F8-1E2E-1691CA078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7"/>
            <a:ext cx="12192000" cy="2387599"/>
          </a:xfrm>
        </p:spPr>
        <p:txBody>
          <a:bodyPr>
            <a:normAutofit/>
          </a:bodyPr>
          <a:lstStyle/>
          <a:p>
            <a:r>
              <a:rPr lang="pl-PL" dirty="0"/>
              <a:t>Uczenie nienadzorowane i częściowo nadzorowane</a:t>
            </a:r>
          </a:p>
          <a:p>
            <a:r>
              <a:rPr lang="pl-PL" dirty="0"/>
              <a:t>Dr inż. Michał Majewski</a:t>
            </a:r>
          </a:p>
          <a:p>
            <a:r>
              <a:rPr lang="pl-PL" dirty="0">
                <a:hlinkClick r:id="rId3"/>
              </a:rPr>
              <a:t>mmajew@pjwstk.edu.pl</a:t>
            </a:r>
            <a:endParaRPr lang="pl-PL" dirty="0"/>
          </a:p>
          <a:p>
            <a:r>
              <a:rPr lang="pl-PL" sz="2400" b="0" i="0" u="none" strike="noStrike" baseline="0" dirty="0">
                <a:latin typeface="LMRoman10-Regular"/>
              </a:rPr>
              <a:t>materiały: </a:t>
            </a:r>
            <a:r>
              <a:rPr lang="pl-PL" sz="2400" b="0" i="1" u="none" strike="noStrike" baseline="0" dirty="0">
                <a:latin typeface="LMMathItalic10-Regular"/>
              </a:rPr>
              <a:t>ftp</a:t>
            </a:r>
            <a:r>
              <a:rPr lang="pl-PL" sz="2400" b="0" i="0" u="none" strike="noStrike" baseline="0" dirty="0">
                <a:latin typeface="LMRoman10-Regular"/>
              </a:rPr>
              <a:t>(</a:t>
            </a:r>
            <a:r>
              <a:rPr lang="pl-PL" sz="2400" b="0" i="1" u="none" strike="noStrike" baseline="0" dirty="0">
                <a:latin typeface="LMMathItalic10-Regular"/>
              </a:rPr>
              <a:t>public</a:t>
            </a:r>
            <a:r>
              <a:rPr lang="pl-PL" sz="2400" b="0" i="0" u="none" strike="noStrike" baseline="0" dirty="0">
                <a:latin typeface="LMRoman10-Regular"/>
              </a:rPr>
              <a:t>) : </a:t>
            </a:r>
            <a:r>
              <a:rPr lang="pl-PL" sz="2400" b="0" i="1" u="none" strike="noStrike" baseline="0" dirty="0">
                <a:latin typeface="LMMathItalic10-Regular"/>
              </a:rPr>
              <a:t>//</a:t>
            </a:r>
            <a:r>
              <a:rPr lang="pl-PL" sz="2400" b="0" i="1" u="none" strike="noStrike" baseline="0" dirty="0" err="1">
                <a:latin typeface="LMMathItalic10-Regular"/>
              </a:rPr>
              <a:t>mmajew</a:t>
            </a:r>
            <a:r>
              <a:rPr lang="pl-PL" sz="2400" b="0" i="1" u="none" strike="noStrike" baseline="0" dirty="0">
                <a:latin typeface="LMMathItalic10-Regular"/>
              </a:rPr>
              <a:t>/MIW</a:t>
            </a:r>
            <a:endParaRPr lang="en-GB" dirty="0"/>
          </a:p>
          <a:p>
            <a:endParaRPr lang="en-GB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D3ACA5E-EE3D-7F06-9786-F0E85344B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Metody Inżynierii Wiedzy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22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749658E0-488D-D737-61C2-9604F6D5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86"/>
          </a:xfrm>
        </p:spPr>
        <p:txBody>
          <a:bodyPr>
            <a:noAutofit/>
          </a:bodyPr>
          <a:lstStyle/>
          <a:p>
            <a:pPr algn="ctr"/>
            <a:r>
              <a:rPr lang="pl-PL" sz="3200" dirty="0"/>
              <a:t>A</a:t>
            </a:r>
            <a:r>
              <a:rPr lang="en-GB" sz="3200" dirty="0" err="1"/>
              <a:t>utokoder</a:t>
            </a:r>
            <a:endParaRPr lang="en-GB" sz="3200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B37C3BC-3A57-A8B6-D1B0-F8DBFAE3B0C6}"/>
              </a:ext>
            </a:extLst>
          </p:cNvPr>
          <p:cNvSpPr txBox="1"/>
          <p:nvPr/>
        </p:nvSpPr>
        <p:spPr>
          <a:xfrm>
            <a:off x="263888" y="696286"/>
            <a:ext cx="542399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l-PL" b="1" dirty="0" err="1"/>
              <a:t>Autodekoder</a:t>
            </a:r>
            <a:r>
              <a:rPr lang="pl-PL" dirty="0"/>
              <a:t> (ang. </a:t>
            </a:r>
            <a:r>
              <a:rPr lang="pl-PL" dirty="0" err="1"/>
              <a:t>autoencoder</a:t>
            </a:r>
            <a:r>
              <a:rPr lang="pl-PL" dirty="0"/>
              <a:t>) to </a:t>
            </a:r>
            <a:r>
              <a:rPr lang="pl-PL" b="1" dirty="0"/>
              <a:t>rodzaj sieci neuronowej</a:t>
            </a:r>
            <a:r>
              <a:rPr lang="pl-PL" dirty="0"/>
              <a:t>, który jest wykorzystywany </a:t>
            </a:r>
            <a:r>
              <a:rPr lang="pl-PL" b="1" dirty="0"/>
              <a:t>w uczeniu nienadzorowanym do kompresji i dekompresji danych</a:t>
            </a:r>
            <a:r>
              <a:rPr lang="pl-PL" dirty="0"/>
              <a:t>.</a:t>
            </a:r>
          </a:p>
          <a:p>
            <a:endParaRPr lang="pl-PL" b="1" dirty="0"/>
          </a:p>
          <a:p>
            <a:r>
              <a:rPr lang="pl-PL" b="1" dirty="0"/>
              <a:t>Działanie </a:t>
            </a:r>
            <a:r>
              <a:rPr lang="pl-PL" b="1" dirty="0" err="1"/>
              <a:t>autodekodera</a:t>
            </a:r>
            <a:r>
              <a:rPr lang="pl-PL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Kompresja danych</a:t>
            </a:r>
            <a:r>
              <a:rPr lang="pl-PL" dirty="0"/>
              <a:t>: Dane wejściowe są przetwarzane przez </a:t>
            </a:r>
            <a:r>
              <a:rPr lang="pl-PL" dirty="0" err="1"/>
              <a:t>enkoder</a:t>
            </a:r>
            <a:r>
              <a:rPr lang="pl-PL" dirty="0"/>
              <a:t>, który tworzy skompresowaną reprezentację danych w przestrzeni ukrytej.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Dekompresja danych</a:t>
            </a:r>
            <a:r>
              <a:rPr lang="pl-PL" dirty="0"/>
              <a:t>: Skompresowana reprezentacja jest przekazywana do dekodera, który próbuje odtworzyć dane wejściowe z przestrzeni ukrytej.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Minimalizacja błędu rekonstrukcji</a:t>
            </a:r>
            <a:r>
              <a:rPr lang="pl-PL" dirty="0"/>
              <a:t>: Podczas treningu </a:t>
            </a:r>
            <a:r>
              <a:rPr lang="pl-PL" dirty="0" err="1"/>
              <a:t>autodekodera</a:t>
            </a:r>
            <a:r>
              <a:rPr lang="pl-PL" dirty="0"/>
              <a:t> dąży się do minimalizacji różnicy między danymi wejściowymi a ich rekonstrukcją. Jest to najczęściej realizowane przez minimalizację funkcji kosztu, takiej jak błąd średniokwadratowy (MSE).</a:t>
            </a:r>
          </a:p>
          <a:p>
            <a:pPr algn="just"/>
            <a:endParaRPr lang="en-GB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4BE82D05-6262-2CE1-2819-F3A954389193}"/>
              </a:ext>
            </a:extLst>
          </p:cNvPr>
          <p:cNvSpPr txBox="1"/>
          <p:nvPr/>
        </p:nvSpPr>
        <p:spPr>
          <a:xfrm>
            <a:off x="5083729" y="696286"/>
            <a:ext cx="57239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GB" sz="2000" dirty="0"/>
          </a:p>
        </p:txBody>
      </p:sp>
      <p:pic>
        <p:nvPicPr>
          <p:cNvPr id="4100" name="Picture 4" descr="Autoencoder Vs Restricted Boltzmann Machine Archives – Fly Spaceships ...">
            <a:extLst>
              <a:ext uri="{FF2B5EF4-FFF2-40B4-BE49-F238E27FC236}">
                <a16:creationId xmlns:a16="http://schemas.microsoft.com/office/drawing/2014/main" id="{7463CBC9-78B7-44C7-9FFD-A543443EC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766" y="1096396"/>
            <a:ext cx="6148576" cy="434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ymek mowy: prostokąt 12">
            <a:extLst>
              <a:ext uri="{FF2B5EF4-FFF2-40B4-BE49-F238E27FC236}">
                <a16:creationId xmlns:a16="http://schemas.microsoft.com/office/drawing/2014/main" id="{E2193D34-F6FE-49C8-84F8-0F7AE3F94300}"/>
              </a:ext>
            </a:extLst>
          </p:cNvPr>
          <p:cNvSpPr/>
          <p:nvPr/>
        </p:nvSpPr>
        <p:spPr>
          <a:xfrm>
            <a:off x="8477703" y="3704802"/>
            <a:ext cx="1096702" cy="539232"/>
          </a:xfrm>
          <a:prstGeom prst="wedgeRectCallout">
            <a:avLst>
              <a:gd name="adj1" fmla="val -33895"/>
              <a:gd name="adj2" fmla="val 47286"/>
            </a:avLst>
          </a:prstGeom>
          <a:ln w="34925">
            <a:noFill/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>
                <a:solidFill>
                  <a:schemeClr val="tx1"/>
                </a:solidFill>
              </a:rPr>
              <a:t>Przestrzeń ukryta</a:t>
            </a:r>
          </a:p>
        </p:txBody>
      </p:sp>
    </p:spTree>
    <p:extLst>
      <p:ext uri="{BB962C8B-B14F-4D97-AF65-F5344CB8AC3E}">
        <p14:creationId xmlns:p14="http://schemas.microsoft.com/office/powerpoint/2010/main" val="307520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749658E0-488D-D737-61C2-9604F6D5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86"/>
          </a:xfrm>
        </p:spPr>
        <p:txBody>
          <a:bodyPr>
            <a:noAutofit/>
          </a:bodyPr>
          <a:lstStyle/>
          <a:p>
            <a:pPr algn="ctr"/>
            <a:r>
              <a:rPr lang="pl-PL" sz="3200" dirty="0"/>
              <a:t>A</a:t>
            </a:r>
            <a:r>
              <a:rPr lang="en-GB" sz="3200" dirty="0" err="1"/>
              <a:t>utokoder</a:t>
            </a:r>
            <a:endParaRPr lang="en-GB" sz="3200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4BE82D05-6262-2CE1-2819-F3A954389193}"/>
              </a:ext>
            </a:extLst>
          </p:cNvPr>
          <p:cNvSpPr txBox="1"/>
          <p:nvPr/>
        </p:nvSpPr>
        <p:spPr>
          <a:xfrm>
            <a:off x="5083729" y="696286"/>
            <a:ext cx="57239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GB" sz="2000" dirty="0"/>
          </a:p>
        </p:txBody>
      </p:sp>
      <p:pic>
        <p:nvPicPr>
          <p:cNvPr id="6146" name="Picture 2" descr="Applications of Generative Models | Baeldung on Computer Science">
            <a:extLst>
              <a:ext uri="{FF2B5EF4-FFF2-40B4-BE49-F238E27FC236}">
                <a16:creationId xmlns:a16="http://schemas.microsoft.com/office/drawing/2014/main" id="{704A8DAC-BE89-4159-AD4C-480D15511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421" y="1185619"/>
            <a:ext cx="6316043" cy="366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4B37C3BC-3A57-A8B6-D1B0-F8DBFAE3B0C6}"/>
              </a:ext>
            </a:extLst>
          </p:cNvPr>
          <p:cNvSpPr txBox="1"/>
          <p:nvPr/>
        </p:nvSpPr>
        <p:spPr>
          <a:xfrm>
            <a:off x="713339" y="2647935"/>
            <a:ext cx="6316043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pl-PL" b="1" dirty="0"/>
              <a:t>Zastosowania </a:t>
            </a:r>
            <a:r>
              <a:rPr lang="pl-PL" b="1" dirty="0" err="1"/>
              <a:t>autodekodera</a:t>
            </a:r>
            <a:r>
              <a:rPr lang="pl-PL" b="1" dirty="0"/>
              <a:t>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b="1" dirty="0"/>
              <a:t>Redukcja wymiarów</a:t>
            </a:r>
            <a:r>
              <a:rPr lang="pl-PL" dirty="0"/>
              <a:t>: Uczenie reprezentacji danych o niższej wymiarowości może pomóc w eliminacji szumu i zbędnych informacji oraz w zwiększeniu skuteczności modeli uczenia maszynowego.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b="1" dirty="0"/>
              <a:t>Rekonstrukcja danych</a:t>
            </a:r>
            <a:r>
              <a:rPr lang="pl-PL" dirty="0"/>
              <a:t>: </a:t>
            </a:r>
            <a:r>
              <a:rPr lang="pl-PL" dirty="0" err="1"/>
              <a:t>Autodekodery</a:t>
            </a:r>
            <a:r>
              <a:rPr lang="pl-PL" dirty="0"/>
              <a:t> mogą być wykorzystywane do rekonstrukcji brakujących lub uszkodzonych danych.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b="1" dirty="0"/>
              <a:t>Generowanie danych</a:t>
            </a:r>
            <a:r>
              <a:rPr lang="pl-PL" dirty="0"/>
              <a:t>: Po nauczeniu się reprezentacji danych, </a:t>
            </a:r>
            <a:r>
              <a:rPr lang="pl-PL" dirty="0" err="1"/>
              <a:t>autodekodery</a:t>
            </a:r>
            <a:r>
              <a:rPr lang="pl-PL" dirty="0"/>
              <a:t> mogą generować nowe, podobne do tych, które były używane do treningu.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870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749658E0-488D-D737-61C2-9604F6D5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5236"/>
          </a:xfrm>
        </p:spPr>
        <p:txBody>
          <a:bodyPr>
            <a:noAutofit/>
          </a:bodyPr>
          <a:lstStyle/>
          <a:p>
            <a:pPr algn="ctr"/>
            <a:r>
              <a:rPr lang="pl-PL" sz="3200" dirty="0"/>
              <a:t>Kodujemy</a:t>
            </a:r>
            <a:endParaRPr lang="en-GB" sz="32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3268626-2948-2E5D-A6C7-0D54E3703DB9}"/>
              </a:ext>
            </a:extLst>
          </p:cNvPr>
          <p:cNvSpPr txBox="1"/>
          <p:nvPr/>
        </p:nvSpPr>
        <p:spPr>
          <a:xfrm>
            <a:off x="654341" y="655237"/>
            <a:ext cx="1009387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pl-PL" sz="2000" dirty="0"/>
              <a:t>Zaproponuj </a:t>
            </a:r>
            <a:r>
              <a:rPr lang="pl-PL" sz="2000" dirty="0" err="1"/>
              <a:t>autokoder</a:t>
            </a:r>
            <a:r>
              <a:rPr lang="pl-PL" sz="2000" dirty="0"/>
              <a:t> i wytrenuj go danymi treningowymi z wbudowanej bazy danych </a:t>
            </a:r>
            <a:r>
              <a:rPr lang="pl-PL" sz="2000" dirty="0" err="1"/>
              <a:t>Keras</a:t>
            </a:r>
            <a:r>
              <a:rPr lang="pl-PL" sz="2000" dirty="0"/>
              <a:t> </a:t>
            </a:r>
            <a:r>
              <a:rPr lang="pl-PL" sz="2000" dirty="0" err="1"/>
              <a:t>minst</a:t>
            </a:r>
            <a:r>
              <a:rPr lang="pl-PL" sz="2000" dirty="0"/>
              <a:t> (pomijając etykiety),</a:t>
            </a:r>
          </a:p>
          <a:p>
            <a:pPr>
              <a:spcBef>
                <a:spcPts val="600"/>
              </a:spcBef>
            </a:pPr>
            <a:r>
              <a:rPr lang="pl-PL" sz="2000" dirty="0"/>
              <a:t>Usuń ostatnie warstwy </a:t>
            </a:r>
            <a:r>
              <a:rPr lang="pl-PL" sz="2000" dirty="0" err="1"/>
              <a:t>autokodera</a:t>
            </a:r>
            <a:r>
              <a:rPr lang="pl-PL" sz="2000" dirty="0"/>
              <a:t>, pozostawiając tylko </a:t>
            </a:r>
            <a:r>
              <a:rPr lang="pl-PL" sz="2000" dirty="0" err="1"/>
              <a:t>enkoder</a:t>
            </a:r>
            <a:r>
              <a:rPr lang="pl-PL" sz="2000" dirty="0"/>
              <a:t>,</a:t>
            </a:r>
          </a:p>
          <a:p>
            <a:pPr>
              <a:spcBef>
                <a:spcPts val="600"/>
              </a:spcBef>
            </a:pPr>
            <a:r>
              <a:rPr lang="pl-PL" sz="2000" dirty="0"/>
              <a:t>Oblicz odpowiedź </a:t>
            </a:r>
            <a:r>
              <a:rPr lang="pl-PL" sz="2000" dirty="0" err="1"/>
              <a:t>enkodera</a:t>
            </a:r>
            <a:r>
              <a:rPr lang="pl-PL" sz="2000" dirty="0"/>
              <a:t> i wygeneruj kod dla danych wejściowych,</a:t>
            </a:r>
          </a:p>
          <a:p>
            <a:pPr>
              <a:spcBef>
                <a:spcPts val="600"/>
              </a:spcBef>
            </a:pPr>
            <a:r>
              <a:rPr lang="pl-PL" sz="2000" dirty="0"/>
              <a:t>Użyj analizy KNN, aby określić klastry danych dla swojego kodu,</a:t>
            </a:r>
          </a:p>
          <a:p>
            <a:pPr>
              <a:spcBef>
                <a:spcPts val="600"/>
              </a:spcBef>
            </a:pPr>
            <a:r>
              <a:rPr lang="pl-PL" sz="2000" dirty="0"/>
              <a:t>Dla 10 klastrów (10 cyfr) oznacz dane wejściowe,</a:t>
            </a:r>
          </a:p>
          <a:p>
            <a:pPr>
              <a:spcBef>
                <a:spcPts val="600"/>
              </a:spcBef>
            </a:pPr>
            <a:r>
              <a:rPr lang="pl-PL" sz="2000" dirty="0"/>
              <a:t>Porównaj swoje wyniki z oryginalnymi etykietami.</a:t>
            </a:r>
          </a:p>
          <a:p>
            <a:pPr>
              <a:spcBef>
                <a:spcPts val="600"/>
              </a:spcBef>
            </a:pPr>
            <a:endParaRPr lang="pl-PL" sz="2000" dirty="0"/>
          </a:p>
          <a:p>
            <a:pPr>
              <a:spcBef>
                <a:spcPts val="600"/>
              </a:spcBef>
            </a:pPr>
            <a:r>
              <a:rPr lang="pl-PL" sz="2000" i="1" dirty="0"/>
              <a:t>ftp </a:t>
            </a:r>
            <a:r>
              <a:rPr lang="pl-PL" sz="2000" i="1" dirty="0" err="1"/>
              <a:t>mmajew</a:t>
            </a:r>
            <a:r>
              <a:rPr lang="pl-PL" sz="2000" i="1" dirty="0"/>
              <a:t>/MIW/11/</a:t>
            </a:r>
          </a:p>
          <a:p>
            <a:pPr>
              <a:spcBef>
                <a:spcPts val="600"/>
              </a:spcBef>
            </a:pPr>
            <a:r>
              <a:rPr lang="pl-PL" sz="2000" i="1" dirty="0"/>
              <a:t>00_simple_autoencoder_regularizers</a:t>
            </a:r>
          </a:p>
          <a:p>
            <a:pPr>
              <a:spcBef>
                <a:spcPts val="600"/>
              </a:spcBef>
            </a:pPr>
            <a:r>
              <a:rPr lang="pl-PL" sz="2000" i="1" dirty="0"/>
              <a:t>01_Convolutional_autoencoder</a:t>
            </a:r>
          </a:p>
          <a:p>
            <a:pPr>
              <a:spcBef>
                <a:spcPts val="600"/>
              </a:spcBef>
            </a:pPr>
            <a:r>
              <a:rPr lang="pl-PL" sz="2000" i="1" dirty="0"/>
              <a:t>02_autoencoder_noise</a:t>
            </a:r>
          </a:p>
        </p:txBody>
      </p:sp>
      <p:pic>
        <p:nvPicPr>
          <p:cNvPr id="1028" name="Picture 4" descr="Keras - Platforma Akceleracji i Oprogramowania Masywnie Równoległego">
            <a:extLst>
              <a:ext uri="{FF2B5EF4-FFF2-40B4-BE49-F238E27FC236}">
                <a16:creationId xmlns:a16="http://schemas.microsoft.com/office/drawing/2014/main" id="{10D85140-3E13-4FE1-7EB0-14C39EF5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41" y="5880509"/>
            <a:ext cx="3128687" cy="90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olab.google">
            <a:extLst>
              <a:ext uri="{FF2B5EF4-FFF2-40B4-BE49-F238E27FC236}">
                <a16:creationId xmlns:a16="http://schemas.microsoft.com/office/drawing/2014/main" id="{EC61CE70-8300-815C-7AAE-BBE1A2F8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013" y="5880509"/>
            <a:ext cx="4362644" cy="909433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indcraft.ai/wp-content/uploads/2019/07/AutoEncoder.png">
            <a:extLst>
              <a:ext uri="{FF2B5EF4-FFF2-40B4-BE49-F238E27FC236}">
                <a16:creationId xmlns:a16="http://schemas.microsoft.com/office/drawing/2014/main" id="{2AC36770-66F2-4575-A7F0-F9758DADD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726" y="3029838"/>
            <a:ext cx="48768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C450EE75-C96E-126A-EDDE-DC183D73F0F2}"/>
              </a:ext>
            </a:extLst>
          </p:cNvPr>
          <p:cNvSpPr txBox="1"/>
          <p:nvPr/>
        </p:nvSpPr>
        <p:spPr>
          <a:xfrm>
            <a:off x="654341" y="5211197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en-GB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ttps://blog.keras.io/building-autoencoders-in-keras.html</a:t>
            </a:r>
            <a:endParaRPr lang="pl-PL" dirty="0">
              <a:solidFill>
                <a:srgbClr val="0563C1"/>
              </a:solidFill>
            </a:endParaRPr>
          </a:p>
          <a:p>
            <a:r>
              <a:rPr lang="pl-PL" dirty="0">
                <a:hlinkClick r:id="rId7"/>
              </a:rPr>
              <a:t>https://keras.io/examples/vision/autoencoder/</a:t>
            </a:r>
            <a:r>
              <a:rPr lang="pl-PL" dirty="0"/>
              <a:t>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9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749658E0-488D-D737-61C2-9604F6D5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5236"/>
          </a:xfrm>
        </p:spPr>
        <p:txBody>
          <a:bodyPr>
            <a:noAutofit/>
          </a:bodyPr>
          <a:lstStyle/>
          <a:p>
            <a:pPr algn="ctr"/>
            <a:r>
              <a:rPr lang="pl-PL" sz="3200" dirty="0"/>
              <a:t>Kodujemy</a:t>
            </a:r>
            <a:endParaRPr lang="en-GB" sz="32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3268626-2948-2E5D-A6C7-0D54E3703DB9}"/>
              </a:ext>
            </a:extLst>
          </p:cNvPr>
          <p:cNvSpPr txBox="1"/>
          <p:nvPr/>
        </p:nvSpPr>
        <p:spPr>
          <a:xfrm>
            <a:off x="654340" y="655237"/>
            <a:ext cx="11168691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2400" b="1" dirty="0" err="1"/>
              <a:t>encoded_imgs.mean</a:t>
            </a:r>
            <a:r>
              <a:rPr lang="pl-PL" sz="2400" b="1" dirty="0"/>
              <a:t>()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2400" dirty="0"/>
              <a:t>oznacza ile średnio neuronów bierze udział w reprezentacji każdego obrazu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2400" dirty="0"/>
              <a:t>Rzadsze reprezentacje mają kilka zalet: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400" b="1" dirty="0"/>
              <a:t>Redukcja redundancji </a:t>
            </a:r>
            <a:r>
              <a:rPr lang="pl-PL" sz="2400" dirty="0"/>
              <a:t>(nadmiarowość informacji): Mniej aktywnych neuronów może oznaczać bardziej efektywne i mniej redundantne kodowanie informacji.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400" b="1" dirty="0"/>
              <a:t>Zwiększenie interpretowalności: </a:t>
            </a:r>
            <a:r>
              <a:rPr lang="pl-PL" sz="2400" dirty="0"/>
              <a:t>Rzadkie reprezentacje mogą ułatwić interpretację, ponieważ aktywność mniejszej liczby neuronów może bardziej jednoznacznie wskazywać na określone cechy wejściowych danych.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400" b="1" dirty="0" err="1"/>
              <a:t>Regularizacja</a:t>
            </a:r>
            <a:r>
              <a:rPr lang="pl-PL" sz="2400" dirty="0"/>
              <a:t>: Rzadsze reprezentacje mogą działać jako forma </a:t>
            </a:r>
            <a:r>
              <a:rPr lang="pl-PL" sz="2400" dirty="0" err="1"/>
              <a:t>regularizacji</a:t>
            </a:r>
            <a:r>
              <a:rPr lang="pl-PL" sz="2400" dirty="0"/>
              <a:t>, pomagając modelowi w unikaniu przeuczenia, ponieważ model nie polega na dużej liczbie aktywnych neuronów do zakodowania informacji.</a:t>
            </a:r>
          </a:p>
        </p:txBody>
      </p:sp>
      <p:pic>
        <p:nvPicPr>
          <p:cNvPr id="1028" name="Picture 4" descr="Keras - Platforma Akceleracji i Oprogramowania Masywnie Równoległego">
            <a:extLst>
              <a:ext uri="{FF2B5EF4-FFF2-40B4-BE49-F238E27FC236}">
                <a16:creationId xmlns:a16="http://schemas.microsoft.com/office/drawing/2014/main" id="{10D85140-3E13-4FE1-7EB0-14C39EF5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41" y="5880509"/>
            <a:ext cx="3128687" cy="90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olab.google">
            <a:extLst>
              <a:ext uri="{FF2B5EF4-FFF2-40B4-BE49-F238E27FC236}">
                <a16:creationId xmlns:a16="http://schemas.microsoft.com/office/drawing/2014/main" id="{EC61CE70-8300-815C-7AAE-BBE1A2F8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013" y="5880509"/>
            <a:ext cx="4362644" cy="909433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8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749658E0-488D-D737-61C2-9604F6D5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5236"/>
          </a:xfrm>
        </p:spPr>
        <p:txBody>
          <a:bodyPr>
            <a:noAutofit/>
          </a:bodyPr>
          <a:lstStyle/>
          <a:p>
            <a:pPr algn="ctr"/>
            <a:r>
              <a:rPr lang="pl-PL" sz="3200" dirty="0"/>
              <a:t>Kodujemy</a:t>
            </a:r>
            <a:endParaRPr lang="en-GB" sz="32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3268626-2948-2E5D-A6C7-0D54E3703DB9}"/>
              </a:ext>
            </a:extLst>
          </p:cNvPr>
          <p:cNvSpPr txBox="1"/>
          <p:nvPr/>
        </p:nvSpPr>
        <p:spPr>
          <a:xfrm>
            <a:off x="654340" y="655237"/>
            <a:ext cx="11168691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2400" b="1" dirty="0" err="1"/>
              <a:t>activity_regularizer</a:t>
            </a:r>
            <a:r>
              <a:rPr lang="pl-PL" sz="2400" b="1" dirty="0"/>
              <a:t>=regularizers.l1(10e-5)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pl-PL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Jest to parametr warstwy </a:t>
            </a:r>
            <a:r>
              <a:rPr lang="pl-PL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Keras</a:t>
            </a:r>
            <a:r>
              <a:rPr lang="pl-PL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który pozwala na zastosowanie funkcji </a:t>
            </a:r>
            <a:r>
              <a:rPr lang="pl-PL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regularizującej</a:t>
            </a:r>
            <a:r>
              <a:rPr lang="pl-PL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do aktywności tej warstwy. </a:t>
            </a:r>
            <a:r>
              <a:rPr lang="pl-PL" sz="24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Regularizacja</a:t>
            </a:r>
            <a:r>
              <a:rPr lang="pl-PL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jest techniką, która ma na celu </a:t>
            </a:r>
            <a:r>
              <a:rPr lang="pl-PL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zapobieganie przeuczeniu</a:t>
            </a:r>
            <a:r>
              <a:rPr lang="pl-PL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(</a:t>
            </a:r>
            <a:r>
              <a:rPr lang="pl-PL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overfitting</a:t>
            </a:r>
            <a:r>
              <a:rPr lang="pl-PL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) modelu poprzez </a:t>
            </a:r>
            <a:r>
              <a:rPr lang="pl-PL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dodanie kary do funkcji straty.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pl-PL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regularizers.l1 </a:t>
            </a:r>
            <a:r>
              <a:rPr lang="pl-PL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odnosi się do typu </a:t>
            </a:r>
            <a:r>
              <a:rPr lang="pl-PL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regularizacji</a:t>
            </a:r>
            <a:r>
              <a:rPr lang="pl-PL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L1, znanej również jako </a:t>
            </a:r>
            <a:r>
              <a:rPr lang="pl-PL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regularizacja</a:t>
            </a:r>
            <a:r>
              <a:rPr lang="pl-PL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Lasso. </a:t>
            </a:r>
            <a:r>
              <a:rPr lang="pl-PL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Regularizacja</a:t>
            </a:r>
            <a:r>
              <a:rPr lang="pl-PL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L1 </a:t>
            </a:r>
            <a:r>
              <a:rPr lang="pl-PL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dodaje do funkcji straty sumę wartości bezwzględnych wag </a:t>
            </a:r>
            <a:r>
              <a:rPr lang="pl-PL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(lub w tym przypadku aktywności neuronów), co prowadzi </a:t>
            </a:r>
            <a:r>
              <a:rPr lang="pl-PL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do wyzerowania niektórych z tych wag </a:t>
            </a:r>
            <a:r>
              <a:rPr lang="pl-PL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(lub aktywności). W praktyce powoduje to, że </a:t>
            </a:r>
            <a:r>
              <a:rPr lang="pl-PL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wiele wag staje się dokładnie zerowych, co skutkuje rzadkością (</a:t>
            </a:r>
            <a:r>
              <a:rPr lang="pl-PL" sz="24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sparsity</a:t>
            </a:r>
            <a:r>
              <a:rPr lang="pl-PL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) rozwiązania.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pl-PL" sz="2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C</a:t>
            </a:r>
            <a:r>
              <a:rPr lang="pl-PL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elem jest wymuszenie rzadkości aktywności neuronów, co może pomóc w poprawie generalizacji modelu i zapobieganiu przeuczeniu.</a:t>
            </a:r>
            <a:endParaRPr lang="pl-PL" sz="2400" dirty="0"/>
          </a:p>
        </p:txBody>
      </p:sp>
      <p:pic>
        <p:nvPicPr>
          <p:cNvPr id="1028" name="Picture 4" descr="Keras - Platforma Akceleracji i Oprogramowania Masywnie Równoległego">
            <a:extLst>
              <a:ext uri="{FF2B5EF4-FFF2-40B4-BE49-F238E27FC236}">
                <a16:creationId xmlns:a16="http://schemas.microsoft.com/office/drawing/2014/main" id="{10D85140-3E13-4FE1-7EB0-14C39EF5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41" y="5880509"/>
            <a:ext cx="3128687" cy="90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olab.google">
            <a:extLst>
              <a:ext uri="{FF2B5EF4-FFF2-40B4-BE49-F238E27FC236}">
                <a16:creationId xmlns:a16="http://schemas.microsoft.com/office/drawing/2014/main" id="{EC61CE70-8300-815C-7AAE-BBE1A2F8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013" y="5880509"/>
            <a:ext cx="4362644" cy="909433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1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749658E0-488D-D737-61C2-9604F6D5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86"/>
          </a:xfrm>
        </p:spPr>
        <p:txBody>
          <a:bodyPr>
            <a:noAutofit/>
          </a:bodyPr>
          <a:lstStyle/>
          <a:p>
            <a:pPr algn="ctr"/>
            <a:r>
              <a:rPr lang="pl-PL" sz="3200" dirty="0"/>
              <a:t>Uczenie nadzorowane</a:t>
            </a:r>
            <a:endParaRPr lang="en-GB" sz="3200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B37C3BC-3A57-A8B6-D1B0-F8DBFAE3B0C6}"/>
              </a:ext>
            </a:extLst>
          </p:cNvPr>
          <p:cNvSpPr txBox="1"/>
          <p:nvPr/>
        </p:nvSpPr>
        <p:spPr>
          <a:xfrm>
            <a:off x="540502" y="674400"/>
            <a:ext cx="11110996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l-PL" sz="2400" b="1" dirty="0"/>
              <a:t>Uczenie nadzorowane</a:t>
            </a:r>
            <a:r>
              <a:rPr lang="pl-PL" sz="2400" dirty="0"/>
              <a:t> to metoda uczenia maszynowego, w której model jest trenowany na </a:t>
            </a:r>
            <a:r>
              <a:rPr lang="pl-PL" sz="2400" b="1" dirty="0"/>
              <a:t>danych wejściowych, które mają przypisane etykiety (tj. dane wyjściowe)</a:t>
            </a:r>
            <a:r>
              <a:rPr lang="pl-PL" sz="2400" dirty="0"/>
              <a:t>.</a:t>
            </a:r>
            <a:endParaRPr lang="pl-PL" sz="2400" b="1" dirty="0"/>
          </a:p>
          <a:p>
            <a:pPr algn="just">
              <a:spcBef>
                <a:spcPts val="600"/>
              </a:spcBef>
            </a:pPr>
            <a:r>
              <a:rPr lang="pl-PL" sz="2400" dirty="0"/>
              <a:t>Celem jest nauczenie modelu </a:t>
            </a:r>
            <a:r>
              <a:rPr lang="pl-PL" sz="2400" b="1" dirty="0"/>
              <a:t>przewidywania etykiet dla nowych</a:t>
            </a:r>
            <a:r>
              <a:rPr lang="pl-PL" sz="2400" dirty="0"/>
              <a:t>,</a:t>
            </a:r>
            <a:br>
              <a:rPr lang="pl-PL" sz="2400" dirty="0"/>
            </a:br>
            <a:r>
              <a:rPr lang="pl-PL" sz="2400" dirty="0"/>
              <a:t>niewidzianych wcześniej </a:t>
            </a:r>
            <a:r>
              <a:rPr lang="pl-PL" sz="2400" b="1" dirty="0"/>
              <a:t>danych</a:t>
            </a:r>
            <a:r>
              <a:rPr lang="pl-PL" sz="2400" dirty="0"/>
              <a:t>.</a:t>
            </a:r>
          </a:p>
          <a:p>
            <a:pPr algn="just">
              <a:spcBef>
                <a:spcPts val="600"/>
              </a:spcBef>
            </a:pPr>
            <a:r>
              <a:rPr lang="pl-PL" sz="2400" dirty="0"/>
              <a:t>Proces treningu polega na minimalizowaniu różnicy między przewidywaniami modelu</a:t>
            </a:r>
            <a:br>
              <a:rPr lang="pl-PL" sz="2400" dirty="0"/>
            </a:br>
            <a:r>
              <a:rPr lang="pl-PL" sz="2400" dirty="0"/>
              <a:t>a rzeczywistymi etykietami poprzez dostosowywanie parametrów modelu.</a:t>
            </a:r>
          </a:p>
          <a:p>
            <a:pPr algn="just">
              <a:spcBef>
                <a:spcPts val="600"/>
              </a:spcBef>
            </a:pPr>
            <a:r>
              <a:rPr lang="pl-PL" sz="2400" dirty="0"/>
              <a:t>Typowe zadania w uczeniu nadzorowanym to klasyfikacja (np. rozpoznawanie cyfr)</a:t>
            </a:r>
            <a:br>
              <a:rPr lang="pl-PL" sz="2400" dirty="0"/>
            </a:br>
            <a:r>
              <a:rPr lang="pl-PL" sz="2400" dirty="0"/>
              <a:t>i regresja (np. przewidywanie cen domów).</a:t>
            </a:r>
          </a:p>
          <a:p>
            <a:pPr algn="just">
              <a:spcBef>
                <a:spcPts val="600"/>
              </a:spcBef>
            </a:pPr>
            <a:r>
              <a:rPr lang="pl-PL" sz="2400" dirty="0"/>
              <a:t>Przykłady algorytmów: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pl-PL" sz="2400" dirty="0"/>
              <a:t>Drzewa decyzyjne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pl-PL" sz="2400" dirty="0"/>
              <a:t>SVM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pl-PL" sz="2400" dirty="0"/>
              <a:t>Sieci neuronowe</a:t>
            </a:r>
            <a:endParaRPr lang="en-GB" sz="2400" dirty="0"/>
          </a:p>
        </p:txBody>
      </p:sp>
      <p:pic>
        <p:nvPicPr>
          <p:cNvPr id="1026" name="Picture 2" descr="Image result for cat">
            <a:extLst>
              <a:ext uri="{FF2B5EF4-FFF2-40B4-BE49-F238E27FC236}">
                <a16:creationId xmlns:a16="http://schemas.microsoft.com/office/drawing/2014/main" id="{957FB8BF-D98C-4780-8663-BF0B9061D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71" y="4263827"/>
            <a:ext cx="17526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og White Background">
            <a:extLst>
              <a:ext uri="{FF2B5EF4-FFF2-40B4-BE49-F238E27FC236}">
                <a16:creationId xmlns:a16="http://schemas.microsoft.com/office/drawing/2014/main" id="{3EB0AE8C-A57D-409C-9EF8-797A49408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912" y="4292402"/>
            <a:ext cx="16287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og White Background">
            <a:extLst>
              <a:ext uri="{FF2B5EF4-FFF2-40B4-BE49-F238E27FC236}">
                <a16:creationId xmlns:a16="http://schemas.microsoft.com/office/drawing/2014/main" id="{76C1F63F-C3A1-43FE-8145-9C1304AEC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705" y="4278114"/>
            <a:ext cx="15335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ymek mowy: prostokąt 12">
            <a:extLst>
              <a:ext uri="{FF2B5EF4-FFF2-40B4-BE49-F238E27FC236}">
                <a16:creationId xmlns:a16="http://schemas.microsoft.com/office/drawing/2014/main" id="{64B39F97-F59F-499B-BBBE-D2853B420965}"/>
              </a:ext>
            </a:extLst>
          </p:cNvPr>
          <p:cNvSpPr/>
          <p:nvPr/>
        </p:nvSpPr>
        <p:spPr>
          <a:xfrm>
            <a:off x="4668666" y="6142108"/>
            <a:ext cx="957602" cy="539232"/>
          </a:xfrm>
          <a:prstGeom prst="wedgeRectCallout">
            <a:avLst>
              <a:gd name="adj1" fmla="val -33895"/>
              <a:gd name="adj2" fmla="val 47286"/>
            </a:avLst>
          </a:prstGeom>
          <a:ln w="34925">
            <a:noFill/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pies</a:t>
            </a:r>
          </a:p>
        </p:txBody>
      </p:sp>
      <p:sp>
        <p:nvSpPr>
          <p:cNvPr id="14" name="Dymek mowy: prostokąt 12">
            <a:extLst>
              <a:ext uri="{FF2B5EF4-FFF2-40B4-BE49-F238E27FC236}">
                <a16:creationId xmlns:a16="http://schemas.microsoft.com/office/drawing/2014/main" id="{50FC8E7C-88A5-4CD7-BF45-29D8590AF2C9}"/>
              </a:ext>
            </a:extLst>
          </p:cNvPr>
          <p:cNvSpPr/>
          <p:nvPr/>
        </p:nvSpPr>
        <p:spPr>
          <a:xfrm>
            <a:off x="6409235" y="6142108"/>
            <a:ext cx="957602" cy="539232"/>
          </a:xfrm>
          <a:prstGeom prst="wedgeRectCallout">
            <a:avLst>
              <a:gd name="adj1" fmla="val -33895"/>
              <a:gd name="adj2" fmla="val 47286"/>
            </a:avLst>
          </a:prstGeom>
          <a:ln w="34925">
            <a:noFill/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kot</a:t>
            </a:r>
          </a:p>
        </p:txBody>
      </p:sp>
      <p:sp>
        <p:nvSpPr>
          <p:cNvPr id="15" name="Dymek mowy: prostokąt 12">
            <a:extLst>
              <a:ext uri="{FF2B5EF4-FFF2-40B4-BE49-F238E27FC236}">
                <a16:creationId xmlns:a16="http://schemas.microsoft.com/office/drawing/2014/main" id="{1EB18896-5114-44A6-911E-1CBCAD9E98C8}"/>
              </a:ext>
            </a:extLst>
          </p:cNvPr>
          <p:cNvSpPr/>
          <p:nvPr/>
        </p:nvSpPr>
        <p:spPr>
          <a:xfrm>
            <a:off x="8598446" y="6149031"/>
            <a:ext cx="957602" cy="539232"/>
          </a:xfrm>
          <a:prstGeom prst="wedgeRectCallout">
            <a:avLst>
              <a:gd name="adj1" fmla="val -33895"/>
              <a:gd name="adj2" fmla="val 47286"/>
            </a:avLst>
          </a:prstGeom>
          <a:ln w="34925">
            <a:noFill/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pies</a:t>
            </a:r>
          </a:p>
        </p:txBody>
      </p:sp>
      <p:sp>
        <p:nvSpPr>
          <p:cNvPr id="16" name="Dymek mowy: prostokąt 12">
            <a:extLst>
              <a:ext uri="{FF2B5EF4-FFF2-40B4-BE49-F238E27FC236}">
                <a16:creationId xmlns:a16="http://schemas.microsoft.com/office/drawing/2014/main" id="{6DE82A2B-A186-4F67-BB04-2787E3930778}"/>
              </a:ext>
            </a:extLst>
          </p:cNvPr>
          <p:cNvSpPr/>
          <p:nvPr/>
        </p:nvSpPr>
        <p:spPr>
          <a:xfrm>
            <a:off x="10391566" y="6149031"/>
            <a:ext cx="1259932" cy="539232"/>
          </a:xfrm>
          <a:prstGeom prst="wedgeRectCallout">
            <a:avLst>
              <a:gd name="adj1" fmla="val -33895"/>
              <a:gd name="adj2" fmla="val 47286"/>
            </a:avLst>
          </a:prstGeom>
          <a:ln w="34925">
            <a:noFill/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etykiety</a:t>
            </a:r>
          </a:p>
        </p:txBody>
      </p:sp>
      <p:sp>
        <p:nvSpPr>
          <p:cNvPr id="17" name="Dymek mowy: prostokąt 12">
            <a:extLst>
              <a:ext uri="{FF2B5EF4-FFF2-40B4-BE49-F238E27FC236}">
                <a16:creationId xmlns:a16="http://schemas.microsoft.com/office/drawing/2014/main" id="{0B64226B-08E3-474F-B255-7A3F6A3240C9}"/>
              </a:ext>
            </a:extLst>
          </p:cNvPr>
          <p:cNvSpPr/>
          <p:nvPr/>
        </p:nvSpPr>
        <p:spPr>
          <a:xfrm>
            <a:off x="10386227" y="4865748"/>
            <a:ext cx="1404719" cy="539232"/>
          </a:xfrm>
          <a:prstGeom prst="wedgeRectCallout">
            <a:avLst>
              <a:gd name="adj1" fmla="val -33895"/>
              <a:gd name="adj2" fmla="val 47286"/>
            </a:avLst>
          </a:prstGeom>
          <a:ln w="34925">
            <a:noFill/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Dane wejściowe</a:t>
            </a:r>
          </a:p>
        </p:txBody>
      </p:sp>
    </p:spTree>
    <p:extLst>
      <p:ext uri="{BB962C8B-B14F-4D97-AF65-F5344CB8AC3E}">
        <p14:creationId xmlns:p14="http://schemas.microsoft.com/office/powerpoint/2010/main" val="198870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749658E0-488D-D737-61C2-9604F6D5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86"/>
          </a:xfrm>
        </p:spPr>
        <p:txBody>
          <a:bodyPr>
            <a:noAutofit/>
          </a:bodyPr>
          <a:lstStyle/>
          <a:p>
            <a:pPr algn="ctr"/>
            <a:r>
              <a:rPr lang="pl-PL" sz="3200" dirty="0"/>
              <a:t>Uczenie nienadzorowane</a:t>
            </a:r>
            <a:endParaRPr lang="en-GB" sz="3200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B37C3BC-3A57-A8B6-D1B0-F8DBFAE3B0C6}"/>
              </a:ext>
            </a:extLst>
          </p:cNvPr>
          <p:cNvSpPr txBox="1"/>
          <p:nvPr/>
        </p:nvSpPr>
        <p:spPr>
          <a:xfrm>
            <a:off x="540502" y="674400"/>
            <a:ext cx="1111099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l-PL" sz="2400" b="1" dirty="0"/>
              <a:t>Uczenie nienadzorowane </a:t>
            </a:r>
            <a:r>
              <a:rPr lang="pl-PL" sz="2400" dirty="0"/>
              <a:t>to metoda uczenia maszynowego, w której model</a:t>
            </a:r>
            <a:br>
              <a:rPr lang="pl-PL" sz="2400" dirty="0"/>
            </a:br>
            <a:r>
              <a:rPr lang="pl-PL" sz="2400" dirty="0"/>
              <a:t>jest </a:t>
            </a:r>
            <a:r>
              <a:rPr lang="pl-PL" sz="2400" b="1" dirty="0"/>
              <a:t>trenowany na danych wejściowych bez przypisanych etykiet</a:t>
            </a:r>
            <a:r>
              <a:rPr lang="pl-PL" sz="2400" dirty="0"/>
              <a:t>.</a:t>
            </a:r>
          </a:p>
          <a:p>
            <a:pPr algn="just">
              <a:spcBef>
                <a:spcPts val="600"/>
              </a:spcBef>
            </a:pPr>
            <a:r>
              <a:rPr lang="pl-PL" sz="2400" dirty="0"/>
              <a:t>Celem jest </a:t>
            </a:r>
            <a:r>
              <a:rPr lang="pl-PL" sz="2400" b="1" dirty="0"/>
              <a:t>odkrywanie ukrytych struktur</a:t>
            </a:r>
            <a:r>
              <a:rPr lang="pl-PL" sz="2400" dirty="0"/>
              <a:t>, </a:t>
            </a:r>
            <a:r>
              <a:rPr lang="pl-PL" sz="2400" b="1" dirty="0"/>
              <a:t>wzorców lub zależności w danych</a:t>
            </a:r>
            <a:r>
              <a:rPr lang="pl-PL" sz="2400" dirty="0"/>
              <a:t>.</a:t>
            </a:r>
            <a:br>
              <a:rPr lang="pl-PL" sz="2400" dirty="0"/>
            </a:br>
            <a:r>
              <a:rPr lang="pl-PL" sz="2400" dirty="0"/>
              <a:t>W przeciwieństwie do uczenia nadzorowanego, model nie otrzymuje informacji</a:t>
            </a:r>
            <a:br>
              <a:rPr lang="pl-PL" sz="2400" dirty="0"/>
            </a:br>
            <a:r>
              <a:rPr lang="pl-PL" sz="2400" dirty="0"/>
              <a:t>o prawidłowych wynikach.</a:t>
            </a:r>
          </a:p>
          <a:p>
            <a:pPr algn="just">
              <a:spcBef>
                <a:spcPts val="600"/>
              </a:spcBef>
            </a:pPr>
            <a:r>
              <a:rPr lang="pl-PL" sz="2400" dirty="0"/>
              <a:t>Typowe zadania w uczeniu nienadzorowanym to </a:t>
            </a:r>
            <a:r>
              <a:rPr lang="pl-PL" sz="2400" dirty="0" err="1"/>
              <a:t>klastrowanie</a:t>
            </a:r>
            <a:r>
              <a:rPr lang="pl-PL" sz="2400" dirty="0"/>
              <a:t> (np. grupowanie podobnych obiektów) i redukcja wymiarów (np. PCA w celu uproszczenia danych).</a:t>
            </a:r>
          </a:p>
          <a:p>
            <a:pPr algn="just">
              <a:spcBef>
                <a:spcPts val="600"/>
              </a:spcBef>
            </a:pPr>
            <a:r>
              <a:rPr lang="pl-PL" sz="2400" dirty="0"/>
              <a:t>Przykłady algorytmów: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pl-PL" sz="2400" dirty="0"/>
              <a:t>K-</a:t>
            </a:r>
            <a:r>
              <a:rPr lang="pl-PL" sz="2400" dirty="0" err="1"/>
              <a:t>means</a:t>
            </a:r>
            <a:endParaRPr lang="pl-PL" sz="2400" dirty="0"/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pl-PL" sz="2400" dirty="0"/>
              <a:t>DBSCAN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pl-PL" sz="2400" dirty="0"/>
              <a:t>PCA (Principal</a:t>
            </a:r>
          </a:p>
          <a:p>
            <a:pPr algn="just">
              <a:spcBef>
                <a:spcPts val="600"/>
              </a:spcBef>
            </a:pPr>
            <a:r>
              <a:rPr lang="pl-PL" sz="2400" dirty="0"/>
              <a:t>	  Component</a:t>
            </a:r>
          </a:p>
          <a:p>
            <a:pPr algn="just">
              <a:spcBef>
                <a:spcPts val="600"/>
              </a:spcBef>
            </a:pPr>
            <a:r>
              <a:rPr lang="pl-PL" sz="2400" dirty="0"/>
              <a:t>	  Analysis)</a:t>
            </a:r>
          </a:p>
        </p:txBody>
      </p:sp>
      <p:pic>
        <p:nvPicPr>
          <p:cNvPr id="1026" name="Picture 2" descr="Image result for cat">
            <a:extLst>
              <a:ext uri="{FF2B5EF4-FFF2-40B4-BE49-F238E27FC236}">
                <a16:creationId xmlns:a16="http://schemas.microsoft.com/office/drawing/2014/main" id="{957FB8BF-D98C-4780-8663-BF0B9061D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71" y="4263827"/>
            <a:ext cx="17526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og White Background">
            <a:extLst>
              <a:ext uri="{FF2B5EF4-FFF2-40B4-BE49-F238E27FC236}">
                <a16:creationId xmlns:a16="http://schemas.microsoft.com/office/drawing/2014/main" id="{3EB0AE8C-A57D-409C-9EF8-797A49408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912" y="4292402"/>
            <a:ext cx="16287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og White Background">
            <a:extLst>
              <a:ext uri="{FF2B5EF4-FFF2-40B4-BE49-F238E27FC236}">
                <a16:creationId xmlns:a16="http://schemas.microsoft.com/office/drawing/2014/main" id="{76C1F63F-C3A1-43FE-8145-9C1304AEC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95" y="4273352"/>
            <a:ext cx="15335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ymek mowy: prostokąt 12">
            <a:extLst>
              <a:ext uri="{FF2B5EF4-FFF2-40B4-BE49-F238E27FC236}">
                <a16:creationId xmlns:a16="http://schemas.microsoft.com/office/drawing/2014/main" id="{64B39F97-F59F-499B-BBBE-D2853B420965}"/>
              </a:ext>
            </a:extLst>
          </p:cNvPr>
          <p:cNvSpPr/>
          <p:nvPr/>
        </p:nvSpPr>
        <p:spPr>
          <a:xfrm>
            <a:off x="4668666" y="6142108"/>
            <a:ext cx="957602" cy="539232"/>
          </a:xfrm>
          <a:prstGeom prst="wedgeRectCallout">
            <a:avLst>
              <a:gd name="adj1" fmla="val -33895"/>
              <a:gd name="adj2" fmla="val 47286"/>
            </a:avLst>
          </a:prstGeom>
          <a:ln w="34925">
            <a:noFill/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14" name="Dymek mowy: prostokąt 12">
            <a:extLst>
              <a:ext uri="{FF2B5EF4-FFF2-40B4-BE49-F238E27FC236}">
                <a16:creationId xmlns:a16="http://schemas.microsoft.com/office/drawing/2014/main" id="{50FC8E7C-88A5-4CD7-BF45-29D8590AF2C9}"/>
              </a:ext>
            </a:extLst>
          </p:cNvPr>
          <p:cNvSpPr/>
          <p:nvPr/>
        </p:nvSpPr>
        <p:spPr>
          <a:xfrm>
            <a:off x="6409235" y="6142108"/>
            <a:ext cx="957602" cy="539232"/>
          </a:xfrm>
          <a:prstGeom prst="wedgeRectCallout">
            <a:avLst>
              <a:gd name="adj1" fmla="val -33895"/>
              <a:gd name="adj2" fmla="val 47286"/>
            </a:avLst>
          </a:prstGeom>
          <a:ln w="34925">
            <a:noFill/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15" name="Dymek mowy: prostokąt 12">
            <a:extLst>
              <a:ext uri="{FF2B5EF4-FFF2-40B4-BE49-F238E27FC236}">
                <a16:creationId xmlns:a16="http://schemas.microsoft.com/office/drawing/2014/main" id="{1EB18896-5114-44A6-911E-1CBCAD9E98C8}"/>
              </a:ext>
            </a:extLst>
          </p:cNvPr>
          <p:cNvSpPr/>
          <p:nvPr/>
        </p:nvSpPr>
        <p:spPr>
          <a:xfrm>
            <a:off x="8598446" y="6149031"/>
            <a:ext cx="957602" cy="539232"/>
          </a:xfrm>
          <a:prstGeom prst="wedgeRectCallout">
            <a:avLst>
              <a:gd name="adj1" fmla="val -33895"/>
              <a:gd name="adj2" fmla="val 47286"/>
            </a:avLst>
          </a:prstGeom>
          <a:ln w="34925">
            <a:noFill/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16" name="Dymek mowy: prostokąt 12">
            <a:extLst>
              <a:ext uri="{FF2B5EF4-FFF2-40B4-BE49-F238E27FC236}">
                <a16:creationId xmlns:a16="http://schemas.microsoft.com/office/drawing/2014/main" id="{6DE82A2B-A186-4F67-BB04-2787E3930778}"/>
              </a:ext>
            </a:extLst>
          </p:cNvPr>
          <p:cNvSpPr/>
          <p:nvPr/>
        </p:nvSpPr>
        <p:spPr>
          <a:xfrm>
            <a:off x="10455950" y="6149031"/>
            <a:ext cx="1265271" cy="539232"/>
          </a:xfrm>
          <a:prstGeom prst="wedgeRectCallout">
            <a:avLst>
              <a:gd name="adj1" fmla="val -33895"/>
              <a:gd name="adj2" fmla="val 47286"/>
            </a:avLst>
          </a:prstGeom>
          <a:ln w="34925">
            <a:noFill/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Brak etykiet</a:t>
            </a:r>
          </a:p>
        </p:txBody>
      </p:sp>
      <p:sp>
        <p:nvSpPr>
          <p:cNvPr id="17" name="Dymek mowy: prostokąt 12">
            <a:extLst>
              <a:ext uri="{FF2B5EF4-FFF2-40B4-BE49-F238E27FC236}">
                <a16:creationId xmlns:a16="http://schemas.microsoft.com/office/drawing/2014/main" id="{0B64226B-08E3-474F-B255-7A3F6A3240C9}"/>
              </a:ext>
            </a:extLst>
          </p:cNvPr>
          <p:cNvSpPr/>
          <p:nvPr/>
        </p:nvSpPr>
        <p:spPr>
          <a:xfrm>
            <a:off x="10386227" y="4865748"/>
            <a:ext cx="1404719" cy="539232"/>
          </a:xfrm>
          <a:prstGeom prst="wedgeRectCallout">
            <a:avLst>
              <a:gd name="adj1" fmla="val -33895"/>
              <a:gd name="adj2" fmla="val 47286"/>
            </a:avLst>
          </a:prstGeom>
          <a:ln w="34925">
            <a:noFill/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Dane wejściowe</a:t>
            </a:r>
          </a:p>
        </p:txBody>
      </p:sp>
    </p:spTree>
    <p:extLst>
      <p:ext uri="{BB962C8B-B14F-4D97-AF65-F5344CB8AC3E}">
        <p14:creationId xmlns:p14="http://schemas.microsoft.com/office/powerpoint/2010/main" val="151586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749658E0-488D-D737-61C2-9604F6D5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6116789" cy="1042737"/>
          </a:xfrm>
        </p:spPr>
        <p:txBody>
          <a:bodyPr>
            <a:noAutofit/>
          </a:bodyPr>
          <a:lstStyle/>
          <a:p>
            <a:pPr algn="ctr"/>
            <a:r>
              <a:rPr lang="en-GB" sz="3200" dirty="0" err="1"/>
              <a:t>Algorytmy</a:t>
            </a:r>
            <a:r>
              <a:rPr lang="en-GB" sz="3200" dirty="0"/>
              <a:t> </a:t>
            </a:r>
            <a:r>
              <a:rPr lang="en-GB" sz="3200" dirty="0" err="1"/>
              <a:t>uczenia</a:t>
            </a:r>
            <a:r>
              <a:rPr lang="en-GB" sz="3200" dirty="0"/>
              <a:t> </a:t>
            </a:r>
            <a:r>
              <a:rPr lang="en-GB" sz="3200" dirty="0" err="1"/>
              <a:t>nienadzorowanego</a:t>
            </a:r>
            <a:endParaRPr lang="en-GB" sz="3200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4BE82D05-6262-2CE1-2819-F3A954389193}"/>
              </a:ext>
            </a:extLst>
          </p:cNvPr>
          <p:cNvSpPr txBox="1"/>
          <p:nvPr/>
        </p:nvSpPr>
        <p:spPr>
          <a:xfrm>
            <a:off x="578882" y="1042736"/>
            <a:ext cx="51962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400" b="1" dirty="0"/>
              <a:t>K-</a:t>
            </a:r>
            <a:r>
              <a:rPr lang="pl-PL" sz="2400" b="1" dirty="0" err="1"/>
              <a:t>means</a:t>
            </a:r>
            <a:r>
              <a:rPr lang="pl-PL" sz="2400" dirty="0"/>
              <a:t> to algorytm </a:t>
            </a:r>
            <a:r>
              <a:rPr lang="pl-PL" sz="2400" dirty="0" err="1"/>
              <a:t>klastrowania</a:t>
            </a:r>
            <a:r>
              <a:rPr lang="pl-PL" sz="2400" dirty="0"/>
              <a:t>, który </a:t>
            </a:r>
            <a:r>
              <a:rPr lang="pl-PL" sz="2400" b="1" dirty="0"/>
              <a:t>dzieli dane na </a:t>
            </a:r>
            <a:r>
              <a:rPr lang="pl-PL" sz="2400" b="1" i="1" dirty="0"/>
              <a:t>K</a:t>
            </a:r>
            <a:r>
              <a:rPr lang="pl-PL" sz="2400" b="1" dirty="0"/>
              <a:t> klastrów</a:t>
            </a:r>
            <a:r>
              <a:rPr lang="pl-PL" sz="2400" dirty="0"/>
              <a:t>.</a:t>
            </a:r>
          </a:p>
          <a:p>
            <a:pPr algn="just"/>
            <a:r>
              <a:rPr lang="pl-PL" sz="2400" dirty="0"/>
              <a:t>Celem jest </a:t>
            </a:r>
            <a:r>
              <a:rPr lang="pl-PL" sz="2400" b="1" dirty="0"/>
              <a:t>zminimalizowanie sumy kwadratów odległości między punktami danych a centroidami klastrów</a:t>
            </a:r>
            <a:r>
              <a:rPr lang="pl-PL" sz="2400" dirty="0"/>
              <a:t>.</a:t>
            </a:r>
          </a:p>
          <a:p>
            <a:pPr algn="just"/>
            <a:r>
              <a:rPr lang="pl-PL" sz="2400" dirty="0"/>
              <a:t>Proces iteracyjny, który obejmuje przypisanie punktów do najbliższego </a:t>
            </a:r>
            <a:r>
              <a:rPr lang="pl-PL" sz="2400" dirty="0" err="1"/>
              <a:t>centroidu</a:t>
            </a:r>
            <a:r>
              <a:rPr lang="pl-PL" sz="2400" dirty="0"/>
              <a:t> oraz aktualizację pozycji </a:t>
            </a:r>
            <a:r>
              <a:rPr lang="pl-PL" sz="2400" dirty="0" err="1"/>
              <a:t>centroidów</a:t>
            </a:r>
            <a:r>
              <a:rPr lang="pl-PL" sz="2400" dirty="0"/>
              <a:t>, powtarza się, aż konwergencja zostanie osiągnięta.</a:t>
            </a:r>
          </a:p>
          <a:p>
            <a:pPr algn="just"/>
            <a:r>
              <a:rPr lang="pl-PL" sz="2400" dirty="0"/>
              <a:t>K-</a:t>
            </a:r>
            <a:r>
              <a:rPr lang="pl-PL" sz="2400" dirty="0" err="1"/>
              <a:t>means</a:t>
            </a:r>
            <a:r>
              <a:rPr lang="pl-PL" sz="2400" dirty="0"/>
              <a:t> jest szybki i łatwy do implementacji, ale </a:t>
            </a:r>
            <a:r>
              <a:rPr lang="pl-PL" sz="2400" b="1" dirty="0"/>
              <a:t>wymaga podania liczby klastrów z góry</a:t>
            </a:r>
            <a:r>
              <a:rPr lang="pl-PL" sz="2400" dirty="0"/>
              <a:t>.</a:t>
            </a:r>
            <a:endParaRPr lang="en-GB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F7A1A1-10CA-45B9-A53B-F491453EE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116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749658E0-488D-D737-61C2-9604F6D5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6116789" cy="1042737"/>
          </a:xfrm>
        </p:spPr>
        <p:txBody>
          <a:bodyPr>
            <a:noAutofit/>
          </a:bodyPr>
          <a:lstStyle/>
          <a:p>
            <a:pPr algn="ctr"/>
            <a:r>
              <a:rPr lang="en-GB" sz="3200" dirty="0" err="1"/>
              <a:t>Algorytmy</a:t>
            </a:r>
            <a:r>
              <a:rPr lang="en-GB" sz="3200" dirty="0"/>
              <a:t> </a:t>
            </a:r>
            <a:r>
              <a:rPr lang="en-GB" sz="3200" dirty="0" err="1"/>
              <a:t>uczenia</a:t>
            </a:r>
            <a:r>
              <a:rPr lang="en-GB" sz="3200" dirty="0"/>
              <a:t> </a:t>
            </a:r>
            <a:r>
              <a:rPr lang="en-GB" sz="3200" dirty="0" err="1"/>
              <a:t>nienadzorowanego</a:t>
            </a:r>
            <a:endParaRPr lang="en-GB" sz="3200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4BE82D05-6262-2CE1-2819-F3A954389193}"/>
              </a:ext>
            </a:extLst>
          </p:cNvPr>
          <p:cNvSpPr txBox="1"/>
          <p:nvPr/>
        </p:nvSpPr>
        <p:spPr>
          <a:xfrm>
            <a:off x="481263" y="1042736"/>
            <a:ext cx="6272463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l-PL" sz="2200" b="1" dirty="0"/>
              <a:t>DBSCAN</a:t>
            </a:r>
            <a:r>
              <a:rPr lang="pl-PL" sz="2200" dirty="0"/>
              <a:t> (</a:t>
            </a:r>
            <a:r>
              <a:rPr lang="pl-PL" sz="2200" dirty="0" err="1"/>
              <a:t>Density-Based</a:t>
            </a:r>
            <a:r>
              <a:rPr lang="pl-PL" sz="2200" dirty="0"/>
              <a:t> </a:t>
            </a:r>
            <a:r>
              <a:rPr lang="pl-PL" sz="2200" dirty="0" err="1"/>
              <a:t>Spatial</a:t>
            </a:r>
            <a:r>
              <a:rPr lang="pl-PL" sz="2200" dirty="0"/>
              <a:t> Clustering of Applications with </a:t>
            </a:r>
            <a:r>
              <a:rPr lang="pl-PL" sz="2200" dirty="0" err="1"/>
              <a:t>Noise</a:t>
            </a:r>
            <a:r>
              <a:rPr lang="pl-PL" sz="2200" dirty="0"/>
              <a:t>) to algorytm </a:t>
            </a:r>
            <a:r>
              <a:rPr lang="pl-PL" sz="2200" dirty="0" err="1"/>
              <a:t>klastrowania</a:t>
            </a:r>
            <a:r>
              <a:rPr lang="pl-PL" sz="2200" dirty="0"/>
              <a:t> </a:t>
            </a:r>
            <a:r>
              <a:rPr lang="pl-PL" sz="2200" b="1" dirty="0"/>
              <a:t>oparty na gęstości</a:t>
            </a:r>
            <a:r>
              <a:rPr lang="pl-PL" sz="2200" dirty="0"/>
              <a:t>, który </a:t>
            </a:r>
            <a:r>
              <a:rPr lang="pl-PL" sz="2200" b="1" dirty="0"/>
              <a:t>identyfikuje klastry jako obszary o wysokiej gęstości punktów oddzielone obszarami o niskiej gęstości.</a:t>
            </a:r>
          </a:p>
          <a:p>
            <a:pPr algn="just">
              <a:spcBef>
                <a:spcPts val="600"/>
              </a:spcBef>
            </a:pPr>
            <a:r>
              <a:rPr lang="pl-PL" sz="2200" dirty="0"/>
              <a:t>W przeciwieństwie do K-</a:t>
            </a:r>
            <a:r>
              <a:rPr lang="pl-PL" sz="2200" dirty="0" err="1"/>
              <a:t>means</a:t>
            </a:r>
            <a:r>
              <a:rPr lang="pl-PL" sz="2200" dirty="0"/>
              <a:t>, DBSCAN </a:t>
            </a:r>
            <a:r>
              <a:rPr lang="pl-PL" sz="2200" b="1" dirty="0"/>
              <a:t>nie wymaga z góry określenia liczby klastrów</a:t>
            </a:r>
            <a:r>
              <a:rPr lang="pl-PL" sz="2200" dirty="0"/>
              <a:t> i potrafi wykrywać klastry o dowolnym kształcie oraz </a:t>
            </a:r>
            <a:r>
              <a:rPr lang="pl-PL" sz="2200" b="1" dirty="0"/>
              <a:t>radzić sobie z</a:t>
            </a:r>
            <a:r>
              <a:rPr lang="pl-PL" sz="2200" dirty="0"/>
              <a:t> hałasem (</a:t>
            </a:r>
            <a:r>
              <a:rPr lang="pl-PL" sz="2200" b="1" dirty="0"/>
              <a:t>punktami odstającymi</a:t>
            </a:r>
            <a:r>
              <a:rPr lang="pl-PL" sz="2200" dirty="0"/>
              <a:t>).</a:t>
            </a:r>
          </a:p>
          <a:p>
            <a:pPr algn="just">
              <a:spcBef>
                <a:spcPts val="600"/>
              </a:spcBef>
            </a:pPr>
            <a:r>
              <a:rPr lang="pl-PL" sz="2200" dirty="0"/>
              <a:t>DBSCAN wymaga ustawienia </a:t>
            </a:r>
            <a:r>
              <a:rPr lang="pl-PL" sz="2200" b="1" dirty="0"/>
              <a:t>dwóch parametrów</a:t>
            </a:r>
            <a:r>
              <a:rPr lang="pl-PL" sz="2200" dirty="0"/>
              <a:t>: epsilon (ε), określającego </a:t>
            </a:r>
            <a:r>
              <a:rPr lang="pl-PL" sz="2200" b="1" dirty="0"/>
              <a:t>maksymalną odległość, w której dwa punkty są uważane za sąsiadujące</a:t>
            </a:r>
            <a:r>
              <a:rPr lang="pl-PL" sz="2200" dirty="0"/>
              <a:t>, oraz </a:t>
            </a:r>
            <a:r>
              <a:rPr lang="pl-PL" sz="2200" dirty="0" err="1"/>
              <a:t>MinPts</a:t>
            </a:r>
            <a:r>
              <a:rPr lang="pl-PL" sz="2200" dirty="0"/>
              <a:t>, określającego </a:t>
            </a:r>
            <a:r>
              <a:rPr lang="pl-PL" sz="2200" b="1" dirty="0"/>
              <a:t>minimalną liczbę punktów wymaganych do utworzenia klastra</a:t>
            </a:r>
            <a:r>
              <a:rPr lang="pl-PL" sz="2200" dirty="0"/>
              <a:t>.</a:t>
            </a:r>
            <a:endParaRPr lang="en-GB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E833C8-9636-46BD-B09B-6741882D0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726" y="1662809"/>
            <a:ext cx="5438274" cy="397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3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749658E0-488D-D737-61C2-9604F6D5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6116789" cy="1042737"/>
          </a:xfrm>
        </p:spPr>
        <p:txBody>
          <a:bodyPr>
            <a:noAutofit/>
          </a:bodyPr>
          <a:lstStyle/>
          <a:p>
            <a:pPr algn="ctr"/>
            <a:r>
              <a:rPr lang="en-GB" sz="3200" dirty="0" err="1"/>
              <a:t>Algorytmy</a:t>
            </a:r>
            <a:r>
              <a:rPr lang="en-GB" sz="3200" dirty="0"/>
              <a:t> </a:t>
            </a:r>
            <a:r>
              <a:rPr lang="en-GB" sz="3200" dirty="0" err="1"/>
              <a:t>uczenia</a:t>
            </a:r>
            <a:r>
              <a:rPr lang="en-GB" sz="3200" dirty="0"/>
              <a:t> </a:t>
            </a:r>
            <a:r>
              <a:rPr lang="en-GB" sz="3200" dirty="0" err="1"/>
              <a:t>nienadzorowanego</a:t>
            </a:r>
            <a:endParaRPr lang="en-GB" sz="3200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4BE82D05-6262-2CE1-2819-F3A954389193}"/>
              </a:ext>
            </a:extLst>
          </p:cNvPr>
          <p:cNvSpPr txBox="1"/>
          <p:nvPr/>
        </p:nvSpPr>
        <p:spPr>
          <a:xfrm>
            <a:off x="481263" y="1042736"/>
            <a:ext cx="6272463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l-PL" sz="2200" b="1" dirty="0"/>
              <a:t>DBSCAN</a:t>
            </a:r>
          </a:p>
          <a:p>
            <a:pPr algn="just">
              <a:spcBef>
                <a:spcPts val="600"/>
              </a:spcBef>
            </a:pPr>
            <a:r>
              <a:rPr lang="pl-PL" sz="2200" b="1" dirty="0"/>
              <a:t>Czerwony</a:t>
            </a:r>
            <a:r>
              <a:rPr lang="pl-PL" sz="2200" dirty="0"/>
              <a:t>: </a:t>
            </a:r>
            <a:r>
              <a:rPr lang="pl-PL" sz="2200" b="1" dirty="0"/>
              <a:t>punkty rdzeniowe</a:t>
            </a:r>
            <a:r>
              <a:rPr lang="pl-PL" sz="2200" dirty="0"/>
              <a:t>. Są to punkty, które mają co najmniej </a:t>
            </a:r>
            <a:r>
              <a:rPr lang="pl-PL" sz="2200" b="1" dirty="0"/>
              <a:t>3 sąsiadów </a:t>
            </a:r>
            <a:r>
              <a:rPr lang="pl-PL" sz="2200" dirty="0"/>
              <a:t>w promieniu </a:t>
            </a:r>
            <a:r>
              <a:rPr lang="pl-PL" sz="2200" b="1" dirty="0"/>
              <a:t>epsilon</a:t>
            </a:r>
            <a:r>
              <a:rPr lang="pl-PL" sz="2200" dirty="0"/>
              <a:t>. Punkty rdzeniowe stanowią </a:t>
            </a:r>
            <a:r>
              <a:rPr lang="pl-PL" sz="2200" b="1" dirty="0"/>
              <a:t>podstawę klastra</a:t>
            </a:r>
            <a:r>
              <a:rPr lang="pl-PL" sz="2200" dirty="0"/>
              <a:t>.</a:t>
            </a:r>
          </a:p>
          <a:p>
            <a:pPr algn="just">
              <a:spcBef>
                <a:spcPts val="600"/>
              </a:spcBef>
            </a:pPr>
            <a:r>
              <a:rPr lang="pl-PL" sz="2200" b="1" dirty="0"/>
              <a:t>Żółty</a:t>
            </a:r>
            <a:r>
              <a:rPr lang="pl-PL" sz="2200" dirty="0"/>
              <a:t>: </a:t>
            </a:r>
            <a:r>
              <a:rPr lang="pl-PL" sz="2200" b="1" dirty="0"/>
              <a:t>punkty brzegowe</a:t>
            </a:r>
            <a:r>
              <a:rPr lang="pl-PL" sz="2200" dirty="0"/>
              <a:t>. Są to punkty, które znajdują się </a:t>
            </a:r>
            <a:r>
              <a:rPr lang="pl-PL" sz="2200" b="1" dirty="0"/>
              <a:t>w promieniu epsilon od punktu rdzeniowego, ale same nie spełniają kryterium </a:t>
            </a:r>
            <a:r>
              <a:rPr lang="pl-PL" sz="2200" b="1" dirty="0" err="1"/>
              <a:t>MinPts</a:t>
            </a:r>
            <a:r>
              <a:rPr lang="pl-PL" sz="2200" b="1" dirty="0"/>
              <a:t> </a:t>
            </a:r>
            <a:r>
              <a:rPr lang="pl-PL" sz="2200" dirty="0"/>
              <a:t>(czyli nie mają co najmniej 3 sąsiadów w promieniu epsilon). Nadal są częścią klastra, ponieważ sąsiadują z punktem rdzeniowym.</a:t>
            </a:r>
          </a:p>
          <a:p>
            <a:pPr algn="just">
              <a:spcBef>
                <a:spcPts val="600"/>
              </a:spcBef>
            </a:pPr>
            <a:r>
              <a:rPr lang="pl-PL" sz="2200" b="1" dirty="0"/>
              <a:t>Niebieski</a:t>
            </a:r>
            <a:r>
              <a:rPr lang="pl-PL" sz="2200" dirty="0"/>
              <a:t>: </a:t>
            </a:r>
            <a:r>
              <a:rPr lang="pl-PL" sz="2200" b="1" dirty="0"/>
              <a:t>punkty szumu</a:t>
            </a:r>
            <a:r>
              <a:rPr lang="pl-PL" sz="2200" dirty="0"/>
              <a:t>. Są to punkty, które </a:t>
            </a:r>
            <a:r>
              <a:rPr lang="pl-PL" sz="2200" b="1" dirty="0"/>
              <a:t>nie są przypisane do żadnego klastra</a:t>
            </a:r>
            <a:r>
              <a:rPr lang="pl-PL" sz="2200" dirty="0"/>
              <a:t>. Nie znajdują się w promieniu epsilon żadnego punktu rdzeniowego i nie mają wystarczającej liczby sąsiadów, aby stać się punktem rdzeniowym.</a:t>
            </a:r>
            <a:endParaRPr lang="en-GB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E833C8-9636-46BD-B09B-6741882D0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726" y="1662809"/>
            <a:ext cx="5438274" cy="397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749658E0-488D-D737-61C2-9604F6D5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6116789" cy="1042737"/>
          </a:xfrm>
        </p:spPr>
        <p:txBody>
          <a:bodyPr>
            <a:noAutofit/>
          </a:bodyPr>
          <a:lstStyle/>
          <a:p>
            <a:pPr algn="ctr"/>
            <a:r>
              <a:rPr lang="en-GB" sz="3200" dirty="0" err="1"/>
              <a:t>Algorytmy</a:t>
            </a:r>
            <a:r>
              <a:rPr lang="en-GB" sz="3200" dirty="0"/>
              <a:t> </a:t>
            </a:r>
            <a:r>
              <a:rPr lang="en-GB" sz="3200" dirty="0" err="1"/>
              <a:t>uczenia</a:t>
            </a:r>
            <a:r>
              <a:rPr lang="en-GB" sz="3200" dirty="0"/>
              <a:t> </a:t>
            </a:r>
            <a:r>
              <a:rPr lang="en-GB" sz="3200" dirty="0" err="1"/>
              <a:t>nienadzorowanego</a:t>
            </a:r>
            <a:endParaRPr lang="en-GB" sz="3200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4BE82D05-6262-2CE1-2819-F3A954389193}"/>
              </a:ext>
            </a:extLst>
          </p:cNvPr>
          <p:cNvSpPr txBox="1"/>
          <p:nvPr/>
        </p:nvSpPr>
        <p:spPr>
          <a:xfrm>
            <a:off x="109303" y="1193920"/>
            <a:ext cx="5532079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l-PL" sz="2400" b="1" dirty="0"/>
              <a:t>PCA (Principal Component Analysis)</a:t>
            </a:r>
            <a:br>
              <a:rPr lang="pl-PL" sz="2400" dirty="0"/>
            </a:br>
            <a:r>
              <a:rPr lang="pl-PL" sz="2400" dirty="0"/>
              <a:t>to technika </a:t>
            </a:r>
            <a:r>
              <a:rPr lang="pl-PL" sz="2400" b="1" dirty="0"/>
              <a:t>redukcji wymiarów</a:t>
            </a:r>
            <a:r>
              <a:rPr lang="pl-PL" sz="2400" dirty="0"/>
              <a:t>, która przekształca dane do nowej przestrzeni</a:t>
            </a:r>
            <a:br>
              <a:rPr lang="pl-PL" sz="2400" dirty="0"/>
            </a:br>
            <a:r>
              <a:rPr lang="pl-PL" sz="2400" dirty="0"/>
              <a:t>o mniejszej liczbie wymiarów.</a:t>
            </a:r>
          </a:p>
          <a:p>
            <a:pPr algn="just">
              <a:spcBef>
                <a:spcPts val="600"/>
              </a:spcBef>
            </a:pPr>
            <a:r>
              <a:rPr lang="pl-PL" sz="2400" dirty="0"/>
              <a:t>PCA </a:t>
            </a:r>
            <a:r>
              <a:rPr lang="pl-PL" sz="2400" b="1" dirty="0"/>
              <a:t>znajduje kierunki</a:t>
            </a:r>
            <a:br>
              <a:rPr lang="pl-PL" sz="2400" b="1" dirty="0"/>
            </a:br>
            <a:r>
              <a:rPr lang="pl-PL" sz="2400" dirty="0"/>
              <a:t>(główne komponenty), wzdłuż których </a:t>
            </a:r>
            <a:r>
              <a:rPr lang="pl-PL" sz="2400" b="1" dirty="0"/>
              <a:t>dane mają największą wariancję,</a:t>
            </a:r>
            <a:br>
              <a:rPr lang="pl-PL" sz="2400" dirty="0"/>
            </a:br>
            <a:r>
              <a:rPr lang="pl-PL" sz="2400" dirty="0"/>
              <a:t>i rzutuje dane na te kierunki.</a:t>
            </a:r>
          </a:p>
          <a:p>
            <a:pPr algn="just">
              <a:spcBef>
                <a:spcPts val="600"/>
              </a:spcBef>
            </a:pPr>
            <a:r>
              <a:rPr lang="pl-PL" sz="2400" dirty="0"/>
              <a:t>Pozwala na uproszczenie danych</a:t>
            </a:r>
            <a:br>
              <a:rPr lang="pl-PL" sz="2400" dirty="0"/>
            </a:br>
            <a:r>
              <a:rPr lang="pl-PL" sz="2400" dirty="0"/>
              <a:t>i usunięcie korelacji między cechami, często używana do wizualizacji danych</a:t>
            </a:r>
            <a:br>
              <a:rPr lang="pl-PL" sz="2400" dirty="0"/>
            </a:br>
            <a:r>
              <a:rPr lang="pl-PL" sz="2400" dirty="0"/>
              <a:t>w 2D lub 3D.</a:t>
            </a:r>
            <a:endParaRPr lang="en-GB" sz="2800" dirty="0"/>
          </a:p>
        </p:txBody>
      </p:sp>
      <p:pic>
        <p:nvPicPr>
          <p:cNvPr id="1026" name="Picture 2" descr="PCA clearly explained — How, when, why to use it and feature importance ...">
            <a:extLst>
              <a:ext uri="{FF2B5EF4-FFF2-40B4-BE49-F238E27FC236}">
                <a16:creationId xmlns:a16="http://schemas.microsoft.com/office/drawing/2014/main" id="{AD243428-675A-40E5-B1BF-BA3DA5E65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70"/>
          <a:stretch/>
        </p:blipFill>
        <p:spPr bwMode="auto">
          <a:xfrm>
            <a:off x="5641382" y="1674487"/>
            <a:ext cx="6550618" cy="384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80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749658E0-488D-D737-61C2-9604F6D5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86"/>
          </a:xfrm>
        </p:spPr>
        <p:txBody>
          <a:bodyPr>
            <a:noAutofit/>
          </a:bodyPr>
          <a:lstStyle/>
          <a:p>
            <a:pPr algn="ctr"/>
            <a:r>
              <a:rPr lang="en-GB" sz="3200" dirty="0" err="1"/>
              <a:t>Uczenie</a:t>
            </a:r>
            <a:r>
              <a:rPr lang="en-GB" sz="3200" dirty="0"/>
              <a:t> </a:t>
            </a:r>
            <a:r>
              <a:rPr lang="en-GB" sz="3200" dirty="0" err="1"/>
              <a:t>częściowo</a:t>
            </a:r>
            <a:r>
              <a:rPr lang="en-GB" sz="3200" dirty="0"/>
              <a:t> </a:t>
            </a:r>
            <a:r>
              <a:rPr lang="en-GB" sz="3200" dirty="0" err="1"/>
              <a:t>nadzorowane</a:t>
            </a:r>
            <a:endParaRPr lang="en-GB" sz="3200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B37C3BC-3A57-A8B6-D1B0-F8DBFAE3B0C6}"/>
              </a:ext>
            </a:extLst>
          </p:cNvPr>
          <p:cNvSpPr txBox="1"/>
          <p:nvPr/>
        </p:nvSpPr>
        <p:spPr>
          <a:xfrm>
            <a:off x="263888" y="696286"/>
            <a:ext cx="46604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000" b="1" dirty="0"/>
              <a:t>Uczenie częściowo nadzorowane </a:t>
            </a:r>
            <a:r>
              <a:rPr lang="pl-PL" sz="2000" dirty="0"/>
              <a:t>(</a:t>
            </a:r>
            <a:r>
              <a:rPr lang="pl-PL" sz="2000" dirty="0" err="1"/>
              <a:t>semi-supervised</a:t>
            </a:r>
            <a:r>
              <a:rPr lang="pl-PL" sz="2000" dirty="0"/>
              <a:t> learning) to metoda uczenia maszynowego, która </a:t>
            </a:r>
            <a:r>
              <a:rPr lang="pl-PL" sz="2000" b="1" dirty="0"/>
              <a:t>wykorzystuje zarówno oznaczone, jak i nieoznaczone dane do treningu modelu.</a:t>
            </a:r>
            <a:r>
              <a:rPr lang="pl-PL" sz="2000" dirty="0"/>
              <a:t> Celem jest poprawa wydajności modelu w sytuacjach, gdzie </a:t>
            </a:r>
            <a:r>
              <a:rPr lang="pl-PL" sz="2000" b="1" dirty="0"/>
              <a:t>oznaczone dane są trudne do uzyskania lub kosztowne</a:t>
            </a:r>
            <a:r>
              <a:rPr lang="pl-PL" sz="2000" dirty="0"/>
              <a:t>, </a:t>
            </a:r>
            <a:r>
              <a:rPr lang="pl-PL" sz="2000" b="1" dirty="0"/>
              <a:t>ale nieoznaczone dane są łatwo dostępne</a:t>
            </a:r>
            <a:r>
              <a:rPr lang="pl-PL" sz="2000" dirty="0"/>
              <a:t>.</a:t>
            </a:r>
            <a:endParaRPr lang="en-GB" sz="2000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4BE82D05-6262-2CE1-2819-F3A954389193}"/>
              </a:ext>
            </a:extLst>
          </p:cNvPr>
          <p:cNvSpPr txBox="1"/>
          <p:nvPr/>
        </p:nvSpPr>
        <p:spPr>
          <a:xfrm>
            <a:off x="5083729" y="696286"/>
            <a:ext cx="572393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000" dirty="0"/>
              <a:t>Kluczowe koncepcje i korzyści: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000" b="1" dirty="0"/>
              <a:t>Wykorzystanie nieoznaczonych danych</a:t>
            </a:r>
            <a:r>
              <a:rPr lang="pl-PL" sz="2000" dirty="0"/>
              <a:t>: Pomaga modelowi lepiej zrozumieć strukturę danych, co może prowadzić do lepszych przewidywań.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000" b="1" dirty="0"/>
              <a:t>Redukcja kosztów</a:t>
            </a:r>
            <a:r>
              <a:rPr lang="pl-PL" sz="2000" dirty="0"/>
              <a:t>: Mniej oznaczonych danych oznacza mniejsze koszty związane z etykietowaniem.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000" b="1" dirty="0"/>
              <a:t>Lepsza wydajność</a:t>
            </a:r>
            <a:r>
              <a:rPr lang="pl-PL" sz="2000" dirty="0"/>
              <a:t>: Często osiąga lepsze wyniki niż modele wyłącznie nadzorowane, zwłaszcza gdy dostępne są duże ilości nieoznaczonych danych.</a:t>
            </a:r>
            <a:endParaRPr lang="en-GB" sz="2000" dirty="0"/>
          </a:p>
        </p:txBody>
      </p:sp>
      <p:pic>
        <p:nvPicPr>
          <p:cNvPr id="2050" name="Picture 2" descr="Waveform and power spectrum of dolphin. | Download Scientific Diagram">
            <a:extLst>
              <a:ext uri="{FF2B5EF4-FFF2-40B4-BE49-F238E27FC236}">
                <a16:creationId xmlns:a16="http://schemas.microsoft.com/office/drawing/2014/main" id="{54AB140C-CEE2-4D98-8CDB-1DE98E0DD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332" y="4478850"/>
            <a:ext cx="3766572" cy="184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olphin sounds frequency">
            <a:extLst>
              <a:ext uri="{FF2B5EF4-FFF2-40B4-BE49-F238E27FC236}">
                <a16:creationId xmlns:a16="http://schemas.microsoft.com/office/drawing/2014/main" id="{3A5485AE-5A8D-42B4-A2B3-F5F8D8587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09" y="4478850"/>
            <a:ext cx="2564809" cy="18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ow you can listen in on ocean life — live from the floor of Monterey ...">
            <a:extLst>
              <a:ext uri="{FF2B5EF4-FFF2-40B4-BE49-F238E27FC236}">
                <a16:creationId xmlns:a16="http://schemas.microsoft.com/office/drawing/2014/main" id="{A36ABCFB-DAC9-4C03-9777-A8BFDFBF0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18" y="4477675"/>
            <a:ext cx="3285044" cy="184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98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749658E0-488D-D737-61C2-9604F6D5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86"/>
          </a:xfrm>
        </p:spPr>
        <p:txBody>
          <a:bodyPr>
            <a:noAutofit/>
          </a:bodyPr>
          <a:lstStyle/>
          <a:p>
            <a:pPr algn="ctr"/>
            <a:r>
              <a:rPr lang="pl-PL" sz="3200" dirty="0"/>
              <a:t>A</a:t>
            </a:r>
            <a:r>
              <a:rPr lang="en-GB" sz="3200" dirty="0" err="1"/>
              <a:t>utokoder</a:t>
            </a:r>
            <a:endParaRPr lang="en-GB" sz="3200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B37C3BC-3A57-A8B6-D1B0-F8DBFAE3B0C6}"/>
              </a:ext>
            </a:extLst>
          </p:cNvPr>
          <p:cNvSpPr txBox="1"/>
          <p:nvPr/>
        </p:nvSpPr>
        <p:spPr>
          <a:xfrm>
            <a:off x="263888" y="696286"/>
            <a:ext cx="542399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l-PL" b="1" dirty="0" err="1"/>
              <a:t>Autodekoder</a:t>
            </a:r>
            <a:r>
              <a:rPr lang="pl-PL" dirty="0"/>
              <a:t> (ang. </a:t>
            </a:r>
            <a:r>
              <a:rPr lang="pl-PL" dirty="0" err="1"/>
              <a:t>autoencoder</a:t>
            </a:r>
            <a:r>
              <a:rPr lang="pl-PL" dirty="0"/>
              <a:t>) to </a:t>
            </a:r>
            <a:r>
              <a:rPr lang="pl-PL" b="1" dirty="0"/>
              <a:t>rodzaj sieci neuronowej</a:t>
            </a:r>
            <a:r>
              <a:rPr lang="pl-PL" dirty="0"/>
              <a:t>, który jest wykorzystywany </a:t>
            </a:r>
            <a:r>
              <a:rPr lang="pl-PL" b="1" dirty="0"/>
              <a:t>w uczeniu nienadzorowanym do kompresji i dekompresji danych</a:t>
            </a:r>
            <a:r>
              <a:rPr lang="pl-PL" dirty="0"/>
              <a:t>.</a:t>
            </a:r>
          </a:p>
          <a:p>
            <a:pPr algn="just">
              <a:spcBef>
                <a:spcPts val="600"/>
              </a:spcBef>
            </a:pPr>
            <a:r>
              <a:rPr lang="pl-PL" dirty="0"/>
              <a:t>Jest to technika </a:t>
            </a:r>
            <a:r>
              <a:rPr lang="pl-PL" b="1" dirty="0"/>
              <a:t>redukcji wymiarów</a:t>
            </a:r>
            <a:r>
              <a:rPr lang="pl-PL" dirty="0"/>
              <a:t>, która ma na celu uczenie reprezentacji danych w sposób, który </a:t>
            </a:r>
            <a:r>
              <a:rPr lang="pl-PL" b="1" dirty="0"/>
              <a:t>minimalizuje błąd rekonstrukcji.</a:t>
            </a:r>
          </a:p>
          <a:p>
            <a:pPr algn="just">
              <a:spcBef>
                <a:spcPts val="600"/>
              </a:spcBef>
            </a:pPr>
            <a:r>
              <a:rPr lang="pl-PL" b="1" dirty="0"/>
              <a:t>Budowa </a:t>
            </a:r>
            <a:r>
              <a:rPr lang="pl-PL" b="1" dirty="0" err="1"/>
              <a:t>autodekodera</a:t>
            </a:r>
            <a:r>
              <a:rPr lang="pl-PL" b="1" dirty="0"/>
              <a:t>: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l-PL" b="1" dirty="0" err="1"/>
              <a:t>Enkoder</a:t>
            </a:r>
            <a:r>
              <a:rPr lang="pl-PL" b="1" dirty="0"/>
              <a:t>:</a:t>
            </a:r>
            <a:r>
              <a:rPr lang="pl-PL" dirty="0"/>
              <a:t> Pierwsza część </a:t>
            </a:r>
            <a:r>
              <a:rPr lang="pl-PL" dirty="0" err="1"/>
              <a:t>autodekodera</a:t>
            </a:r>
            <a:r>
              <a:rPr lang="pl-PL" dirty="0"/>
              <a:t>, która </a:t>
            </a:r>
            <a:r>
              <a:rPr lang="pl-PL" b="1" dirty="0"/>
              <a:t>przekształca dane wejściowe do reprezentacji o mniejszej wymiarowości</a:t>
            </a:r>
            <a:r>
              <a:rPr lang="pl-PL" dirty="0"/>
              <a:t>. Najczęściej składa się z warstw splotowych lub gęstych.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l-PL" b="1" dirty="0"/>
              <a:t>Przestrzeń ukryta </a:t>
            </a:r>
            <a:r>
              <a:rPr lang="pl-PL" i="1" dirty="0"/>
              <a:t>(</a:t>
            </a:r>
            <a:r>
              <a:rPr lang="pl-PL" i="1" dirty="0" err="1"/>
              <a:t>bottleneck</a:t>
            </a:r>
            <a:r>
              <a:rPr lang="pl-PL" i="1" dirty="0"/>
              <a:t>)</a:t>
            </a:r>
            <a:r>
              <a:rPr lang="pl-PL" b="1" dirty="0"/>
              <a:t>: </a:t>
            </a:r>
            <a:r>
              <a:rPr lang="pl-PL" dirty="0"/>
              <a:t>Jest to warstwa, która zawiera </a:t>
            </a:r>
            <a:r>
              <a:rPr lang="pl-PL" b="1" dirty="0"/>
              <a:t>reprezentację skompresowanych danych</a:t>
            </a:r>
            <a:r>
              <a:rPr lang="pl-PL" dirty="0"/>
              <a:t>. Jest to punkt w przestrzeni, który najlepiej opisuje dane wejściowe.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l-PL" b="1" dirty="0"/>
              <a:t>Dekoder: </a:t>
            </a:r>
            <a:r>
              <a:rPr lang="pl-PL" dirty="0"/>
              <a:t>Druga część </a:t>
            </a:r>
            <a:r>
              <a:rPr lang="pl-PL" dirty="0" err="1"/>
              <a:t>autodekodera</a:t>
            </a:r>
            <a:r>
              <a:rPr lang="pl-PL" dirty="0"/>
              <a:t>, która </a:t>
            </a:r>
            <a:r>
              <a:rPr lang="pl-PL" b="1" dirty="0"/>
              <a:t>rekonstruuje dane wejściowe z reprezentacji w przestrzeni ukrytej.</a:t>
            </a:r>
            <a:r>
              <a:rPr lang="pl-PL" dirty="0"/>
              <a:t> Może mieć taką samą strukturę jak </a:t>
            </a:r>
            <a:r>
              <a:rPr lang="pl-PL" dirty="0" err="1"/>
              <a:t>enkoder</a:t>
            </a:r>
            <a:r>
              <a:rPr lang="pl-PL" dirty="0"/>
              <a:t>, ale w odwrotnej kolejności.</a:t>
            </a:r>
            <a:endParaRPr lang="en-GB" dirty="0"/>
          </a:p>
          <a:p>
            <a:pPr algn="just"/>
            <a:endParaRPr lang="en-GB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4BE82D05-6262-2CE1-2819-F3A954389193}"/>
              </a:ext>
            </a:extLst>
          </p:cNvPr>
          <p:cNvSpPr txBox="1"/>
          <p:nvPr/>
        </p:nvSpPr>
        <p:spPr>
          <a:xfrm>
            <a:off x="5083729" y="696286"/>
            <a:ext cx="57239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GB" sz="2000" dirty="0"/>
          </a:p>
        </p:txBody>
      </p:sp>
      <p:pic>
        <p:nvPicPr>
          <p:cNvPr id="4100" name="Picture 4" descr="Autoencoder Vs Restricted Boltzmann Machine Archives – Fly Spaceships ...">
            <a:extLst>
              <a:ext uri="{FF2B5EF4-FFF2-40B4-BE49-F238E27FC236}">
                <a16:creationId xmlns:a16="http://schemas.microsoft.com/office/drawing/2014/main" id="{7463CBC9-78B7-44C7-9FFD-A543443EC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766" y="1096396"/>
            <a:ext cx="6148576" cy="434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ymek mowy: prostokąt 12">
            <a:extLst>
              <a:ext uri="{FF2B5EF4-FFF2-40B4-BE49-F238E27FC236}">
                <a16:creationId xmlns:a16="http://schemas.microsoft.com/office/drawing/2014/main" id="{E2193D34-F6FE-49C8-84F8-0F7AE3F94300}"/>
              </a:ext>
            </a:extLst>
          </p:cNvPr>
          <p:cNvSpPr/>
          <p:nvPr/>
        </p:nvSpPr>
        <p:spPr>
          <a:xfrm>
            <a:off x="8477703" y="3704802"/>
            <a:ext cx="1096702" cy="539232"/>
          </a:xfrm>
          <a:prstGeom prst="wedgeRectCallout">
            <a:avLst>
              <a:gd name="adj1" fmla="val -33895"/>
              <a:gd name="adj2" fmla="val 47286"/>
            </a:avLst>
          </a:prstGeom>
          <a:ln w="34925">
            <a:noFill/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>
                <a:solidFill>
                  <a:schemeClr val="tx1"/>
                </a:solidFill>
              </a:rPr>
              <a:t>Przestrzeń ukryta</a:t>
            </a:r>
          </a:p>
        </p:txBody>
      </p:sp>
    </p:spTree>
    <p:extLst>
      <p:ext uri="{BB962C8B-B14F-4D97-AF65-F5344CB8AC3E}">
        <p14:creationId xmlns:p14="http://schemas.microsoft.com/office/powerpoint/2010/main" val="389863354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6377</TotalTime>
  <Words>1349</Words>
  <Application>Microsoft Office PowerPoint</Application>
  <PresentationFormat>Panoramiczny</PresentationFormat>
  <Paragraphs>119</Paragraphs>
  <Slides>14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LMMathItalic10-Regular</vt:lpstr>
      <vt:lpstr>LMRoman10-Regular</vt:lpstr>
      <vt:lpstr>ui-sans-serif</vt:lpstr>
      <vt:lpstr>Wingdings</vt:lpstr>
      <vt:lpstr>Motyw pakietu Office</vt:lpstr>
      <vt:lpstr>Metody Inżynierii Wiedzy</vt:lpstr>
      <vt:lpstr>Uczenie nadzorowane</vt:lpstr>
      <vt:lpstr>Uczenie nienadzorowane</vt:lpstr>
      <vt:lpstr>Algorytmy uczenia nienadzorowanego</vt:lpstr>
      <vt:lpstr>Algorytmy uczenia nienadzorowanego</vt:lpstr>
      <vt:lpstr>Algorytmy uczenia nienadzorowanego</vt:lpstr>
      <vt:lpstr>Algorytmy uczenia nienadzorowanego</vt:lpstr>
      <vt:lpstr>Uczenie częściowo nadzorowane</vt:lpstr>
      <vt:lpstr>Autokoder</vt:lpstr>
      <vt:lpstr>Autokoder</vt:lpstr>
      <vt:lpstr>Autokoder</vt:lpstr>
      <vt:lpstr>Kodujemy</vt:lpstr>
      <vt:lpstr>Kodujemy</vt:lpstr>
      <vt:lpstr>Kodujemy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Metody Inżynierii Wiedzy</dc:title>
  <dc:creator>Michał Majewski</dc:creator>
  <cp:lastModifiedBy>Michał Majewski</cp:lastModifiedBy>
  <cp:revision>65</cp:revision>
  <dcterms:created xsi:type="dcterms:W3CDTF">2024-02-17T08:37:25Z</dcterms:created>
  <dcterms:modified xsi:type="dcterms:W3CDTF">2024-05-30T13:28:18Z</dcterms:modified>
</cp:coreProperties>
</file>