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83" r:id="rId3"/>
    <p:sldId id="424" r:id="rId4"/>
    <p:sldId id="425" r:id="rId5"/>
    <p:sldId id="431" r:id="rId6"/>
    <p:sldId id="426" r:id="rId7"/>
    <p:sldId id="430" r:id="rId8"/>
    <p:sldId id="427" r:id="rId9"/>
    <p:sldId id="382" r:id="rId10"/>
    <p:sldId id="429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A6A6A6"/>
    <a:srgbClr val="0097FF"/>
    <a:srgbClr val="E91D12"/>
    <a:srgbClr val="D50B14"/>
    <a:srgbClr val="FFF6F6"/>
    <a:srgbClr val="077FD1"/>
    <a:srgbClr val="CCCC00"/>
    <a:srgbClr val="FE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56" autoAdjust="0"/>
  </p:normalViewPr>
  <p:slideViewPr>
    <p:cSldViewPr snapToGrid="0">
      <p:cViewPr varScale="1">
        <p:scale>
          <a:sx n="114" d="100"/>
          <a:sy n="114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B374E-C124-41D9-BBB6-ECAA2500807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5780C-498F-4D80-A2E8-CAEC8B4316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984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8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637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84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16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29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186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12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5780C-498F-4D80-A2E8-CAEC8B43167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38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E747AB-326F-B2E1-7146-1E927BA11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43827C0-D8A4-20A4-3074-A24BC937E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9093A10-0B8F-E7D8-558D-2C709AE7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53EEF81-BFC4-4A61-0DFE-D1198487A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D4E90CC-5A5E-03A6-640D-32ADB831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92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AB8DF6-CC8D-3D59-B04D-0EAE86A7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ABC36A5-5667-183A-6054-97DDCDC0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FAF951-2689-9084-7E89-F19664F5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21B1319-EAD1-91F6-D711-DB0D5502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9B41CFD-4D1F-8A53-2986-2C8C23EC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585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B2FE6BF-4F5F-CF2F-364B-3AB5BAAF8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4441972B-E788-21E9-2E9E-A2DD2034E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A5E385C-F1B0-8E2C-44E6-E886FB9C0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B5D1531-B7AF-21C8-8279-BEF2903D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2F2754-5E6E-6FC2-CF1D-03651FBF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27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6FC42C-294B-3013-FE56-6D8A4D0B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CC13FC-E145-92B1-F10B-E65A43FC2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C5BE417-FEB8-EC14-CA75-B1C3A93E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EC0E7AE-4A8E-5EC2-5778-71BA72F1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C5A110E-F859-5194-8C20-10C2171B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2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463A25-FB08-1EE1-A6E8-1F95F09C0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A0E39A-59F3-D655-0414-999176D36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67E7050-F760-DBD5-CAAE-52EAE6053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31E1B1B-D894-975A-9A4F-EE19C4B3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B47EC01-C127-4C96-5D90-003A47ECD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69E4B-00AE-0F35-8B6B-81403B1BB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293F1B7-1403-88EE-2621-F611F94A1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A9CDC6-CE61-0671-496B-8B34B517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DBBF54D-B151-7996-C9F0-22D50212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943587-D689-0712-1F52-936F56D4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287F366-6A0B-CACF-CAFB-FF2BBDAE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83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80877D-5264-A4BC-CA1C-7F8180A5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7E6C10A-5534-58C7-C5BD-7B50624C5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7DA490DE-D352-CDB5-F2CC-FFC3086D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90733E1-6CEA-5E79-37A9-84143D9DC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E4568DC5-03DA-4769-FE5C-FB1DA4FC9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95D7FA7F-473A-9911-6E8F-C03C7719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13135E1-EEC1-CE00-FD55-45F41D83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F9114E1-647E-63AE-0406-D314C9BB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79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59B9C78-3902-3508-7FF1-F56E402D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90F099F8-9E9C-D882-9E1F-661CC4AC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4595CD80-65C3-D80F-38B7-25F223BE6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272A0C49-B015-1DA1-335A-00E28CF25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6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086B763-5E96-7EF4-4DD5-F49B9559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A13B523-FD47-2F48-852B-7F3F435DD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8235721-CF5A-11A4-830F-14CF12ED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650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829C407-1FC3-E890-12F7-1DD2C558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6770E2-6296-2DCE-7309-DFE41CB9A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695488-34C4-0F46-D9EC-7A2118A5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32B74D8-4BE8-7E72-21A6-9C27DCBA5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27F37E-8D53-C97D-1141-D14211DA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F53947-3040-8E7E-88EF-6E88C731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739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1D4589-2891-C6F8-5E1B-5C21793C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F7EC560-BD00-7D14-C84E-2C4D47950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DFDDD40-736C-C06F-171F-3F876AEE3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2DA1BAC-9759-183D-299D-37BD1C7B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1DAD6C-7168-D319-D3BF-FBE7C0C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8716449-CF42-05AA-92FC-0D1970C9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930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4702B23-6CDE-DA75-F729-234F81B36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B77AB8-C759-89AB-97BD-D98ADC3E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533BD9D-9CB8-49F1-0A43-E9488AC04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F8598-CEE1-4313-B0EC-9E2E7844C6A9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6A3CBB-D49C-F181-3C39-8FC22F041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1852B1-CCC9-AC98-72F3-28F3562D33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1ED3B-6DD1-43CE-AFDE-2D43C42D67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34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majew@pjwstk.edu.p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keras.io/keras_3/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guides/functional_ap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3ACA5E-EE3D-7F06-9786-F0E85344B3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Metody Inżynierii Wiedzy</a:t>
            </a:r>
            <a:endParaRPr lang="en-GB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5909F7-D972-04F8-1E2E-1691CA078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Sieci neuronowe – zastosowanie biblioteki </a:t>
            </a:r>
            <a:r>
              <a:rPr lang="pl-PL" dirty="0" err="1"/>
              <a:t>Keras</a:t>
            </a:r>
            <a:endParaRPr lang="pl-PL" dirty="0"/>
          </a:p>
          <a:p>
            <a:r>
              <a:rPr lang="pl-PL" dirty="0"/>
              <a:t>Dr inż. Michał Majewski</a:t>
            </a:r>
          </a:p>
          <a:p>
            <a:r>
              <a:rPr lang="pl-PL" dirty="0">
                <a:hlinkClick r:id="rId3"/>
              </a:rPr>
              <a:t>mmajew@pjwstk.edu.pl</a:t>
            </a:r>
            <a:endParaRPr lang="pl-PL" dirty="0"/>
          </a:p>
          <a:p>
            <a:r>
              <a:rPr lang="pl-PL" sz="2400" b="0" i="0" u="none" strike="noStrike" baseline="0" dirty="0">
                <a:latin typeface="LMRoman10-Regular"/>
              </a:rPr>
              <a:t>materiały: </a:t>
            </a:r>
            <a:r>
              <a:rPr lang="pl-PL" sz="2400" b="0" i="1" u="none" strike="noStrike" baseline="0" dirty="0">
                <a:latin typeface="LMMathItalic10-Regular"/>
              </a:rPr>
              <a:t>ftp</a:t>
            </a:r>
            <a:r>
              <a:rPr lang="pl-PL" sz="2400" b="0" i="0" u="none" strike="noStrike" baseline="0" dirty="0">
                <a:latin typeface="LMRoman10-Regular"/>
              </a:rPr>
              <a:t>(</a:t>
            </a:r>
            <a:r>
              <a:rPr lang="pl-PL" sz="2400" b="0" i="1" u="none" strike="noStrike" baseline="0" dirty="0">
                <a:latin typeface="LMMathItalic10-Regular"/>
              </a:rPr>
              <a:t>public</a:t>
            </a:r>
            <a:r>
              <a:rPr lang="pl-PL" sz="2400" b="0" i="0" u="none" strike="noStrike" baseline="0" dirty="0">
                <a:latin typeface="LMRoman10-Regular"/>
              </a:rPr>
              <a:t>) : </a:t>
            </a:r>
            <a:r>
              <a:rPr lang="pl-PL" sz="2400" b="0" i="1" u="none" strike="noStrike" baseline="0" dirty="0">
                <a:latin typeface="LMMathItalic10-Regular"/>
              </a:rPr>
              <a:t>//</a:t>
            </a:r>
            <a:r>
              <a:rPr lang="pl-PL" sz="2400" b="0" i="1" u="none" strike="noStrike" baseline="0" dirty="0" err="1">
                <a:latin typeface="LMMathItalic10-Regular"/>
              </a:rPr>
              <a:t>mmajew</a:t>
            </a:r>
            <a:r>
              <a:rPr lang="pl-PL" sz="2400" b="0" i="1" u="none" strike="noStrike" baseline="0" dirty="0">
                <a:latin typeface="LMMathItalic10-Regular"/>
              </a:rPr>
              <a:t>/MIW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5223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1F681FF8-FD84-EEEB-9891-E448F1299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814" y="356861"/>
            <a:ext cx="3547495" cy="280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575077B-3D8C-6E1C-0A45-C33B0935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47"/>
            <a:ext cx="10515600" cy="840371"/>
          </a:xfrm>
        </p:spPr>
        <p:txBody>
          <a:bodyPr/>
          <a:lstStyle/>
          <a:p>
            <a:r>
              <a:rPr lang="pl-PL" dirty="0"/>
              <a:t>Projekt 4.b (5 pkt)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749A18-7013-A3B7-04E8-652B41E77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5129"/>
            <a:ext cx="4935268" cy="530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186C9D2-EBF6-F28B-B617-0288D6B97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574" y="3253268"/>
            <a:ext cx="4826675" cy="360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6BBDA94-50C1-A4FC-11AE-60833AD63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912" y="356861"/>
            <a:ext cx="3547495" cy="2763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975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Porównanie dwóch popularnych bibliotek do uczenia maszynowego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E2617E3-35F8-B08F-05CA-9B02C48A4219}"/>
              </a:ext>
            </a:extLst>
          </p:cNvPr>
          <p:cNvSpPr txBox="1"/>
          <p:nvPr/>
        </p:nvSpPr>
        <p:spPr>
          <a:xfrm>
            <a:off x="592458" y="2205817"/>
            <a:ext cx="49535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öhne"/>
              </a:rPr>
              <a:t>https://keras.io/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Wysokopoziomowe API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do budowy modeli neuronowych.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Prostota użycia i intuicyjne interfejsy, idealne dla początkujących i doświadczonych programistów.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od wersji 2.0.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Domyślne API do budowy modeli w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TensorFlow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Szybkie prototypowanie i eksperymentowanie z różnymi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architekturami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Dobrze udokumentowane i obszerne wsparcie społeczności.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C6396E6-6FDA-5668-EC69-9843886E2CA0}"/>
              </a:ext>
            </a:extLst>
          </p:cNvPr>
          <p:cNvSpPr txBox="1"/>
          <p:nvPr/>
        </p:nvSpPr>
        <p:spPr>
          <a:xfrm>
            <a:off x="6037195" y="2205817"/>
            <a:ext cx="55492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öhne"/>
              </a:rPr>
              <a:t>https://pytorch.org/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Popularny wśród badaczy i praktyków uczenia maszynowego ze względu na elastyczność i </a:t>
            </a: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możliwość wygodnego debugowania.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Dynamiczny graf obliczeniowy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umożliwiający bardziej zaawansowane eksperymenty i dostosowywanie modeli.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Silne wsparcie od społeczności badawczej i przemysłowej.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Dobrze udokumentowane i szerokie możliwości wizualizacji oraz analizy wyników treningu.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D5DDE25-1C5E-BA84-8430-F450B58A765B}"/>
              </a:ext>
            </a:extLst>
          </p:cNvPr>
          <p:cNvSpPr txBox="1"/>
          <p:nvPr/>
        </p:nvSpPr>
        <p:spPr>
          <a:xfrm>
            <a:off x="551518" y="5810576"/>
            <a:ext cx="10987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Zarówno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jak 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są potężnymi narzędziami do pracy z sieciami neuronowymi.</a:t>
            </a:r>
          </a:p>
          <a:p>
            <a:pPr algn="ctr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Wybór między nimi często zależy od preferencji osobistych, doświadczenia i potrzeb projektu.</a:t>
            </a:r>
          </a:p>
          <a:p>
            <a:pPr algn="ctr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Każda z tych bibliotek ma swoje zalety i może być użyteczna w różnych kontekstach.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9B042-A2D3-EE6B-95AD-6A9B106C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58" y="867207"/>
            <a:ext cx="5549283" cy="137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- Platforma Akceleracji i Oprogramowania Masywnie Równoległego">
            <a:extLst>
              <a:ext uri="{FF2B5EF4-FFF2-40B4-BE49-F238E27FC236}">
                <a16:creationId xmlns:a16="http://schemas.microsoft.com/office/drawing/2014/main" id="{10D85140-3E13-4FE1-7EB0-14C39EF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8" y="655237"/>
            <a:ext cx="5349663" cy="15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054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Porównanie dwóch popularnych bibliotek do uczenia maszynowego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E2617E3-35F8-B08F-05CA-9B02C48A4219}"/>
              </a:ext>
            </a:extLst>
          </p:cNvPr>
          <p:cNvSpPr txBox="1"/>
          <p:nvPr/>
        </p:nvSpPr>
        <p:spPr>
          <a:xfrm>
            <a:off x="592458" y="2205817"/>
            <a:ext cx="4953506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sz="24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Dynamiczny graf obliczeniowy 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to struktura danych używana w bibliotece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która umożliwia dynamiczną budowę i modyfikację grafu obliczeniowego w trakcie działania programu. W przeciwieństwie do </a:t>
            </a: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statycznego grafu obliczeniowego, który jest zdefiniowany i kompilowany przed uruchomieniem programu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dynamiczny graf obliczeniowy pozwala na tworzenie i modyfikację grafu w czasie rzeczywistym (np. dodanie warunków </a:t>
            </a:r>
            <a:r>
              <a:rPr lang="pl-PL" b="1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if</a:t>
            </a: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…) 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 zależności od danych wejściowych i wyników pośrednich.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C6396E6-6FDA-5668-EC69-9843886E2CA0}"/>
              </a:ext>
            </a:extLst>
          </p:cNvPr>
          <p:cNvSpPr txBox="1"/>
          <p:nvPr/>
        </p:nvSpPr>
        <p:spPr>
          <a:xfrm>
            <a:off x="6037195" y="2205817"/>
            <a:ext cx="55492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öhne"/>
              </a:rPr>
              <a:t>https://pytorch.org/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Popularny wśród badaczy i praktyków uczenia maszynowego ze względu na elastyczność i </a:t>
            </a: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możliwość wygodnego debugowania.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Dynamiczny graf obliczeniowy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umożliwiający bardziej zaawansowane eksperymenty i dostosowywanie modeli.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Silne wsparcie od społeczności badawczej i przemysłowej.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Dobrze udokumentowane i szerokie możliwości wizualizacji oraz analizy wyników treningu.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9B042-A2D3-EE6B-95AD-6A9B106C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58" y="867207"/>
            <a:ext cx="5549283" cy="137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2445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Porównanie dwóch popularnych bibliotek do uczenia maszynowego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E2617E3-35F8-B08F-05CA-9B02C48A4219}"/>
              </a:ext>
            </a:extLst>
          </p:cNvPr>
          <p:cNvSpPr txBox="1"/>
          <p:nvPr/>
        </p:nvSpPr>
        <p:spPr>
          <a:xfrm>
            <a:off x="592458" y="2205817"/>
            <a:ext cx="49535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öhne"/>
              </a:rPr>
              <a:t>https://keras.io/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Wysokopoziomowe API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do budowy modeli neuronowych.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Prostota użycia i intuicyjne interfejsy, idealne dla początkujących i doświadczonych programistów.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od wersji 2.0.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Domyślne API do budowy modeli w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TensorFlow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Szybkie prototypowanie i eksperymentowanie z różnymi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architekturami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Dobrze udokumentowane i obszerne wsparcie społeczności.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C6396E6-6FDA-5668-EC69-9843886E2CA0}"/>
              </a:ext>
            </a:extLst>
          </p:cNvPr>
          <p:cNvSpPr txBox="1"/>
          <p:nvPr/>
        </p:nvSpPr>
        <p:spPr>
          <a:xfrm>
            <a:off x="6037195" y="2205817"/>
            <a:ext cx="55492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öhne"/>
              </a:rPr>
              <a:t>https://pytorch.org/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Popularny wśród badaczy i praktyków uczenia maszynowego ze względu na elastyczność i </a:t>
            </a: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możliwość wygodnego debugowania.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Dynamiczny graf obliczeniowy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umożliwiający bardziej zaawansowane eksperymenty i dostosowywanie modeli.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Silne wsparcie od społeczności badawczej i przemysłowej.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Dobrze udokumentowane i szerokie możliwości wizualizacji oraz analizy wyników treningu.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D5DDE25-1C5E-BA84-8430-F450B58A765B}"/>
              </a:ext>
            </a:extLst>
          </p:cNvPr>
          <p:cNvSpPr txBox="1"/>
          <p:nvPr/>
        </p:nvSpPr>
        <p:spPr>
          <a:xfrm>
            <a:off x="1" y="5345137"/>
            <a:ext cx="12192000" cy="151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b="1" i="0" dirty="0">
                <a:solidFill>
                  <a:srgbClr val="E91D12"/>
                </a:solidFill>
                <a:effectLst/>
                <a:highlight>
                  <a:srgbClr val="FFFFFF"/>
                </a:highlight>
                <a:latin typeface="Söhne"/>
              </a:rPr>
              <a:t>Ze względu na prostotę i automatyzację</a:t>
            </a:r>
            <a:r>
              <a:rPr lang="pl-PL" b="0" i="0" dirty="0">
                <a:solidFill>
                  <a:srgbClr val="E91D12"/>
                </a:solidFill>
                <a:effectLst/>
                <a:highlight>
                  <a:srgbClr val="FFFFFF"/>
                </a:highlight>
                <a:latin typeface="Söhne"/>
              </a:rPr>
              <a:t> w </a:t>
            </a:r>
            <a:r>
              <a:rPr lang="pl-PL" b="1" i="0" dirty="0" err="1">
                <a:solidFill>
                  <a:srgbClr val="E91D12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E91D12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będziemy używać tej biblioteki na zajęciach.</a:t>
            </a:r>
          </a:p>
          <a:p>
            <a:pPr algn="ctr"/>
            <a:br>
              <a:rPr lang="pl-PL" dirty="0"/>
            </a:b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Matematycy oraz doświadczeni badacze bardziej przepadną za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PyTorchem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ctr"/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lepiej sprawdzi się dla programistów, którzy chcą gotowego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frameworka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pozwalającego szybko budować, trenować i oceniać modele.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oferuje również więcej opcji wdrażania i łatwiejszy eksport modeli.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9B042-A2D3-EE6B-95AD-6A9B106C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58" y="867207"/>
            <a:ext cx="5549283" cy="137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- Platforma Akceleracji i Oprogramowania Masywnie Równoległego">
            <a:extLst>
              <a:ext uri="{FF2B5EF4-FFF2-40B4-BE49-F238E27FC236}">
                <a16:creationId xmlns:a16="http://schemas.microsoft.com/office/drawing/2014/main" id="{10D85140-3E13-4FE1-7EB0-14C39EF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8" y="655237"/>
            <a:ext cx="5349663" cy="15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570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Porównanie dwóch popularnych bibliotek do uczenia maszynowego</a:t>
            </a:r>
            <a:endParaRPr lang="en-GB" sz="32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E2617E3-35F8-B08F-05CA-9B02C48A4219}"/>
              </a:ext>
            </a:extLst>
          </p:cNvPr>
          <p:cNvSpPr txBox="1"/>
          <p:nvPr/>
        </p:nvSpPr>
        <p:spPr>
          <a:xfrm>
            <a:off x="592458" y="2205817"/>
            <a:ext cx="49535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öhne"/>
              </a:rPr>
              <a:t>https://keras.io/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Wysokopoziomowe API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do budowy modeli neuronowych.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Prostota użycia i intuicyjne interfejsy, idealne dla początkujących i doświadczonych programistów.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od wersji 2.0.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Domyślne API do budowy modeli w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TensorFlow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Szybkie prototypowanie i eksperymentowanie z różnymi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architekturami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Dobrze udokumentowane i obszerne wsparcie społeczności.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C6396E6-6FDA-5668-EC69-9843886E2CA0}"/>
              </a:ext>
            </a:extLst>
          </p:cNvPr>
          <p:cNvSpPr txBox="1"/>
          <p:nvPr/>
        </p:nvSpPr>
        <p:spPr>
          <a:xfrm>
            <a:off x="6037195" y="2205817"/>
            <a:ext cx="554928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l-PL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Söhne"/>
              </a:rPr>
              <a:t>https://pytorch.org/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Popularny wśród badaczy i praktyków uczenia maszynowego ze względu na elastyczność i </a:t>
            </a: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możliwość wygodnego debugowania.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Dynamiczny graf obliczeniowy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umożliwiający bardziej zaawansowane eksperymenty i dostosowywanie modeli.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Silne wsparcie od społeczności badawczej i przemysłowej.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Dobrze udokumentowane i szerokie możliwości wizualizacji oraz analizy wyników treningu.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6D5DDE25-1C5E-BA84-8430-F450B58A765B}"/>
              </a:ext>
            </a:extLst>
          </p:cNvPr>
          <p:cNvSpPr txBox="1"/>
          <p:nvPr/>
        </p:nvSpPr>
        <p:spPr>
          <a:xfrm>
            <a:off x="1" y="5345137"/>
            <a:ext cx="12192000" cy="151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b="1" i="0" dirty="0">
                <a:solidFill>
                  <a:srgbClr val="E91D12"/>
                </a:solidFill>
                <a:effectLst/>
                <a:highlight>
                  <a:srgbClr val="FFFFFF"/>
                </a:highlight>
                <a:latin typeface="Söhne"/>
              </a:rPr>
              <a:t>Ze względu na prostotę i automatyzację</a:t>
            </a:r>
            <a:r>
              <a:rPr lang="pl-PL" b="0" i="0" dirty="0">
                <a:solidFill>
                  <a:srgbClr val="E91D12"/>
                </a:solidFill>
                <a:effectLst/>
                <a:highlight>
                  <a:srgbClr val="FFFFFF"/>
                </a:highlight>
                <a:latin typeface="Söhne"/>
              </a:rPr>
              <a:t> w </a:t>
            </a:r>
            <a:r>
              <a:rPr lang="pl-PL" b="1" i="0" dirty="0" err="1">
                <a:solidFill>
                  <a:srgbClr val="E91D12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E91D12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będziemy używać tej biblioteki na zajęciach.</a:t>
            </a:r>
          </a:p>
          <a:p>
            <a:pPr algn="ctr"/>
            <a:br>
              <a:rPr lang="pl-PL" dirty="0"/>
            </a:b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Matematycy oraz doświadczeni badacze bardziej przepadną za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PyTorchem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algn="ctr"/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lepiej sprawdzi się dla programistów, którzy chcą gotowego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frameworka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pozwalającego szybko budować, trenować i oceniać modele.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oferuje również więcej opcji wdrażania i łatwiejszy eksport modeli.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C9B042-A2D3-EE6B-95AD-6A9B106C2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58" y="867207"/>
            <a:ext cx="5549283" cy="137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- Platforma Akceleracji i Oprogramowania Masywnie Równoległego">
            <a:extLst>
              <a:ext uri="{FF2B5EF4-FFF2-40B4-BE49-F238E27FC236}">
                <a16:creationId xmlns:a16="http://schemas.microsoft.com/office/drawing/2014/main" id="{10D85140-3E13-4FE1-7EB0-14C39EF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58" y="655237"/>
            <a:ext cx="5349663" cy="1551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rostokąt 1">
            <a:extLst>
              <a:ext uri="{FF2B5EF4-FFF2-40B4-BE49-F238E27FC236}">
                <a16:creationId xmlns:a16="http://schemas.microsoft.com/office/drawing/2014/main" id="{AE8DE1A1-7FC2-0DFC-ED18-733A3C2C7E5F}"/>
              </a:ext>
            </a:extLst>
          </p:cNvPr>
          <p:cNvSpPr/>
          <p:nvPr/>
        </p:nvSpPr>
        <p:spPr>
          <a:xfrm>
            <a:off x="0" y="-2"/>
            <a:ext cx="12192000" cy="6858000"/>
          </a:xfrm>
          <a:prstGeom prst="rect">
            <a:avLst/>
          </a:prstGeom>
          <a:solidFill>
            <a:srgbClr val="D9D9D9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4" name="Picture 2" descr="Recreating Keras code in PyTorch- an introductory tutorial | Boyfriend memes,  New year meme, Memes">
            <a:extLst>
              <a:ext uri="{FF2B5EF4-FFF2-40B4-BE49-F238E27FC236}">
                <a16:creationId xmlns:a16="http://schemas.microsoft.com/office/drawing/2014/main" id="{6B225B6F-1A97-6A00-4076-C88A9645F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401" y="168838"/>
            <a:ext cx="71437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ytuł 4">
            <a:extLst>
              <a:ext uri="{FF2B5EF4-FFF2-40B4-BE49-F238E27FC236}">
                <a16:creationId xmlns:a16="http://schemas.microsoft.com/office/drawing/2014/main" id="{24791F5F-347B-FAE4-4A90-7B890867917C}"/>
              </a:ext>
            </a:extLst>
          </p:cNvPr>
          <p:cNvSpPr txBox="1">
            <a:spLocks/>
          </p:cNvSpPr>
          <p:nvPr/>
        </p:nvSpPr>
        <p:spPr>
          <a:xfrm>
            <a:off x="266509" y="4946889"/>
            <a:ext cx="11702642" cy="16873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+mn-lt"/>
                <a:hlinkClick r:id="rId6"/>
              </a:rPr>
              <a:t>https://keras.io/keras_3/</a:t>
            </a:r>
            <a:endParaRPr lang="pl-PL" sz="2400" b="1" dirty="0">
              <a:latin typeface="+mn-lt"/>
            </a:endParaRPr>
          </a:p>
          <a:p>
            <a:pPr algn="ctr"/>
            <a:r>
              <a:rPr lang="en-US" sz="2400" b="1" dirty="0" err="1">
                <a:latin typeface="+mn-lt"/>
              </a:rPr>
              <a:t>Keras</a:t>
            </a:r>
            <a:r>
              <a:rPr lang="en-US" sz="2400" b="1" dirty="0">
                <a:latin typeface="+mn-lt"/>
              </a:rPr>
              <a:t> 3 </a:t>
            </a:r>
            <a:r>
              <a:rPr lang="en-US" sz="2400" dirty="0">
                <a:latin typeface="+mn-lt"/>
              </a:rPr>
              <a:t>is a </a:t>
            </a:r>
            <a:r>
              <a:rPr lang="en-US" sz="2400" b="1" dirty="0">
                <a:latin typeface="+mn-lt"/>
              </a:rPr>
              <a:t>full rewrite of </a:t>
            </a:r>
            <a:r>
              <a:rPr lang="en-US" sz="2400" b="1" dirty="0" err="1">
                <a:latin typeface="+mn-lt"/>
              </a:rPr>
              <a:t>Keras</a:t>
            </a:r>
            <a:r>
              <a:rPr lang="en-US" sz="2400" b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that enables you to </a:t>
            </a:r>
            <a:r>
              <a:rPr lang="en-US" sz="2400" b="1" dirty="0">
                <a:latin typeface="+mn-lt"/>
              </a:rPr>
              <a:t>run your </a:t>
            </a:r>
            <a:r>
              <a:rPr lang="en-US" sz="2400" b="1" dirty="0" err="1">
                <a:latin typeface="+mn-lt"/>
              </a:rPr>
              <a:t>Keras</a:t>
            </a:r>
            <a:r>
              <a:rPr lang="en-US" sz="2400" b="1" dirty="0">
                <a:latin typeface="+mn-lt"/>
              </a:rPr>
              <a:t> workflows on top of either JAX, TensorFlow, or </a:t>
            </a:r>
            <a:r>
              <a:rPr lang="en-US" sz="2400" b="1" dirty="0" err="1">
                <a:latin typeface="+mn-lt"/>
              </a:rPr>
              <a:t>PyTorch</a:t>
            </a:r>
            <a:r>
              <a:rPr lang="pl-PL" sz="2400" dirty="0">
                <a:latin typeface="+mn-lt"/>
              </a:rPr>
              <a:t>. </a:t>
            </a:r>
            <a:r>
              <a:rPr lang="en-US" sz="2400" dirty="0">
                <a:latin typeface="+mn-lt"/>
              </a:rPr>
              <a:t>You can pick the framework that suits you best, and switch from one to another based on your current goals.</a:t>
            </a:r>
            <a:endParaRPr lang="pl-PL" sz="2400" dirty="0">
              <a:latin typeface="+mn-lt"/>
            </a:endParaRPr>
          </a:p>
          <a:p>
            <a:pPr algn="ctr"/>
            <a:r>
              <a:rPr lang="pl-PL" sz="2400" dirty="0">
                <a:latin typeface="+mn-lt"/>
              </a:rPr>
              <a:t>Koniec beta-testów i aktualizacja </a:t>
            </a:r>
            <a:r>
              <a:rPr lang="pl-PL" sz="2400" b="1" dirty="0">
                <a:latin typeface="+mn-lt"/>
              </a:rPr>
              <a:t>10.</a:t>
            </a:r>
            <a:r>
              <a:rPr lang="en-US" sz="2400" b="1" dirty="0">
                <a:latin typeface="+mn-lt"/>
              </a:rPr>
              <a:t>2023</a:t>
            </a:r>
            <a:r>
              <a:rPr lang="pl-PL" sz="2400" dirty="0">
                <a:latin typeface="+mn-lt"/>
              </a:rPr>
              <a:t>.</a:t>
            </a:r>
            <a:endParaRPr lang="en-GB" sz="2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785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Instalacja </a:t>
            </a:r>
            <a:r>
              <a:rPr lang="pl-PL" sz="3200" dirty="0" err="1"/>
              <a:t>Keras</a:t>
            </a:r>
            <a:endParaRPr lang="en-GB" sz="3200" dirty="0"/>
          </a:p>
        </p:txBody>
      </p:sp>
      <p:pic>
        <p:nvPicPr>
          <p:cNvPr id="1028" name="Picture 4" descr="Keras - Platforma Akceleracji i Oprogramowania Masywnie Równoległego">
            <a:extLst>
              <a:ext uri="{FF2B5EF4-FFF2-40B4-BE49-F238E27FC236}">
                <a16:creationId xmlns:a16="http://schemas.microsoft.com/office/drawing/2014/main" id="{10D85140-3E13-4FE1-7EB0-14C39EF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58" y="382150"/>
            <a:ext cx="2993526" cy="86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0E852EF-F0EE-3CD9-762A-7666BFC4C362}"/>
              </a:ext>
            </a:extLst>
          </p:cNvPr>
          <p:cNvSpPr txBox="1"/>
          <p:nvPr/>
        </p:nvSpPr>
        <p:spPr>
          <a:xfrm>
            <a:off x="286304" y="548713"/>
            <a:ext cx="80143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Możesz zainstalować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Kerasa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 dystrybucji języka programowania </a:t>
            </a:r>
            <a:r>
              <a:rPr lang="pl-PL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Python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Anaconda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za pomocą:</a:t>
            </a:r>
          </a:p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keras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  <a:p>
            <a:pPr algn="l"/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albo</a:t>
            </a:r>
            <a:r>
              <a:rPr lang="pl-PL" dirty="0">
                <a:highlight>
                  <a:srgbClr val="FFFFFF"/>
                </a:highlight>
                <a:latin typeface="Söhne"/>
              </a:rPr>
              <a:t> korzystając z 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repozytorium online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Package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Index (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PyPI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):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keras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  <a:p>
            <a:pPr algn="l"/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Możesz sprawdzić numer wersji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Kerasa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na swoim komputerze za pomocą:</a:t>
            </a:r>
          </a:p>
          <a:p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import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keras</a:t>
            </a:r>
            <a:endParaRPr lang="pl-PL" b="1" dirty="0">
              <a:solidFill>
                <a:schemeClr val="bg1"/>
              </a:solidFill>
              <a:highlight>
                <a:srgbClr val="000000"/>
              </a:highlight>
              <a:latin typeface="Söhne"/>
            </a:endParaRPr>
          </a:p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print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(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keras.version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)</a:t>
            </a:r>
          </a:p>
          <a:p>
            <a:endParaRPr lang="pl-PL" b="1" dirty="0">
              <a:solidFill>
                <a:schemeClr val="bg1"/>
              </a:solidFill>
              <a:highlight>
                <a:srgbClr val="000000"/>
              </a:highlight>
              <a:latin typeface="Söhne"/>
            </a:endParaRPr>
          </a:p>
          <a:p>
            <a:pPr algn="l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Aby użyć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musimy zainstalować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framework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backendowy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TensorFlow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lub inny.</a:t>
            </a:r>
          </a:p>
          <a:p>
            <a:pPr algn="l"/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Na zajęciach będziemy pracować na 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domyślnym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backend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jako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TensorFlow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endParaRPr lang="pl-PL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Instalacja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KerasCV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modeli związanych z przetwarzaniem obrazów 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KerasNLP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przetwarzania języka naturalnego:</a:t>
            </a:r>
          </a:p>
          <a:p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keras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-cv</a:t>
            </a:r>
          </a:p>
          <a:p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keras-nlp</a:t>
            </a:r>
            <a:endParaRPr lang="pl-PL" b="1" dirty="0">
              <a:solidFill>
                <a:schemeClr val="bg1"/>
              </a:solidFill>
              <a:highlight>
                <a:srgbClr val="000000"/>
              </a:highlight>
              <a:latin typeface="Söhne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62A582D-F5C7-64CC-AA9D-B8F19ACC4DD2}"/>
              </a:ext>
            </a:extLst>
          </p:cNvPr>
          <p:cNvSpPr txBox="1"/>
          <p:nvPr/>
        </p:nvSpPr>
        <p:spPr>
          <a:xfrm>
            <a:off x="3512203" y="3935026"/>
            <a:ext cx="276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update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TensorFlow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update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PyTorch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F891F84-9E69-18EC-9D35-DA71299D83BC}"/>
              </a:ext>
            </a:extLst>
          </p:cNvPr>
          <p:cNvSpPr txBox="1"/>
          <p:nvPr/>
        </p:nvSpPr>
        <p:spPr>
          <a:xfrm>
            <a:off x="6854077" y="3935026"/>
            <a:ext cx="3264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TensorFlow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PyTorch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D79CE2A-65C7-A8E3-B787-A36250C44B38}"/>
              </a:ext>
            </a:extLst>
          </p:cNvPr>
          <p:cNvSpPr txBox="1"/>
          <p:nvPr/>
        </p:nvSpPr>
        <p:spPr>
          <a:xfrm>
            <a:off x="286304" y="3935027"/>
            <a:ext cx="276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TensorFlow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PyTorch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A20E5C26-3665-CE21-31DD-5B81CAC4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2" y="1791855"/>
            <a:ext cx="3179362" cy="15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Package Index - Wikipedia">
            <a:extLst>
              <a:ext uri="{FF2B5EF4-FFF2-40B4-BE49-F238E27FC236}">
                <a16:creationId xmlns:a16="http://schemas.microsoft.com/office/drawing/2014/main" id="{7EBD400B-6E79-AA11-0F00-8FF4F117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93" y="4956199"/>
            <a:ext cx="2279911" cy="17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7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Instalacja </a:t>
            </a:r>
            <a:r>
              <a:rPr lang="pl-PL" sz="3200" dirty="0" err="1"/>
              <a:t>Keras</a:t>
            </a:r>
            <a:endParaRPr lang="en-GB" sz="3200" dirty="0"/>
          </a:p>
        </p:txBody>
      </p:sp>
      <p:pic>
        <p:nvPicPr>
          <p:cNvPr id="1028" name="Picture 4" descr="Keras - Platforma Akceleracji i Oprogramowania Masywnie Równoległego">
            <a:extLst>
              <a:ext uri="{FF2B5EF4-FFF2-40B4-BE49-F238E27FC236}">
                <a16:creationId xmlns:a16="http://schemas.microsoft.com/office/drawing/2014/main" id="{10D85140-3E13-4FE1-7EB0-14C39EF5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458" y="382150"/>
            <a:ext cx="2993526" cy="86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0E852EF-F0EE-3CD9-762A-7666BFC4C362}"/>
              </a:ext>
            </a:extLst>
          </p:cNvPr>
          <p:cNvSpPr txBox="1"/>
          <p:nvPr/>
        </p:nvSpPr>
        <p:spPr>
          <a:xfrm>
            <a:off x="286304" y="548713"/>
            <a:ext cx="801431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Możesz zainstalować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Kerasa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w dystrybucji języka programowania </a:t>
            </a:r>
            <a:r>
              <a:rPr lang="pl-PL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Python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Anaconda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za pomocą:</a:t>
            </a:r>
          </a:p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keras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  <a:p>
            <a:pPr algn="l"/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albo</a:t>
            </a:r>
            <a:r>
              <a:rPr lang="pl-PL" dirty="0">
                <a:highlight>
                  <a:srgbClr val="FFFFFF"/>
                </a:highlight>
                <a:latin typeface="Söhne"/>
              </a:rPr>
              <a:t> korzystając z 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repozytorium online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Python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Package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Index (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PyPI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):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keras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  <a:p>
            <a:pPr algn="l"/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Możesz sprawdzić numer wersji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Kerasa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na swoim komputerze za pomocą:</a:t>
            </a:r>
          </a:p>
          <a:p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import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keras</a:t>
            </a:r>
            <a:endParaRPr lang="pl-PL" b="1" dirty="0">
              <a:solidFill>
                <a:schemeClr val="bg1"/>
              </a:solidFill>
              <a:highlight>
                <a:srgbClr val="000000"/>
              </a:highlight>
              <a:latin typeface="Söhne"/>
            </a:endParaRPr>
          </a:p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print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(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keras.version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)</a:t>
            </a:r>
          </a:p>
          <a:p>
            <a:endParaRPr lang="pl-PL" b="1" dirty="0">
              <a:solidFill>
                <a:schemeClr val="bg1"/>
              </a:solidFill>
              <a:highlight>
                <a:srgbClr val="000000"/>
              </a:highlight>
              <a:latin typeface="Söhne"/>
            </a:endParaRPr>
          </a:p>
          <a:p>
            <a:pPr algn="l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Aby użyć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musimy zainstalować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framework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backendowy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TensorFlow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PyTorch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lub inny.</a:t>
            </a:r>
          </a:p>
          <a:p>
            <a:pPr algn="l"/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Na zajęciach będziemy pracować na 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domyślnym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backend</a:t>
            </a:r>
            <a:r>
              <a:rPr lang="pl-PL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jako </a:t>
            </a:r>
            <a:r>
              <a:rPr lang="pl-PL" b="1" dirty="0" err="1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TensorFlow</a:t>
            </a:r>
            <a:r>
              <a:rPr lang="pl-PL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  <a:p>
            <a:pPr algn="l"/>
            <a:endParaRPr lang="pl-PL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Instalacja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KerasCV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modeli związanych z przetwarzaniem obrazów i </a:t>
            </a:r>
            <a:r>
              <a:rPr lang="pl-PL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KerasNLP</a:t>
            </a:r>
            <a:r>
              <a:rPr lang="pl-PL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przetwarzania języka naturalnego:</a:t>
            </a:r>
          </a:p>
          <a:p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keras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-cv</a:t>
            </a:r>
          </a:p>
          <a:p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dirty="0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 </a:t>
            </a:r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keras-nlp</a:t>
            </a:r>
            <a:endParaRPr lang="pl-PL" b="1" dirty="0">
              <a:solidFill>
                <a:schemeClr val="bg1"/>
              </a:solidFill>
              <a:highlight>
                <a:srgbClr val="000000"/>
              </a:highlight>
              <a:latin typeface="Söhne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662A582D-F5C7-64CC-AA9D-B8F19ACC4DD2}"/>
              </a:ext>
            </a:extLst>
          </p:cNvPr>
          <p:cNvSpPr txBox="1"/>
          <p:nvPr/>
        </p:nvSpPr>
        <p:spPr>
          <a:xfrm>
            <a:off x="3512203" y="3935026"/>
            <a:ext cx="276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update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TensorFlow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update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PyTorch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2F891F84-9E69-18EC-9D35-DA71299D83BC}"/>
              </a:ext>
            </a:extLst>
          </p:cNvPr>
          <p:cNvSpPr txBox="1"/>
          <p:nvPr/>
        </p:nvSpPr>
        <p:spPr>
          <a:xfrm>
            <a:off x="6854077" y="3935026"/>
            <a:ext cx="3264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TensorFlow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pip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--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upgrade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PyTorch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D79CE2A-65C7-A8E3-B787-A36250C44B38}"/>
              </a:ext>
            </a:extLst>
          </p:cNvPr>
          <p:cNvSpPr txBox="1"/>
          <p:nvPr/>
        </p:nvSpPr>
        <p:spPr>
          <a:xfrm>
            <a:off x="286304" y="3935027"/>
            <a:ext cx="2763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TensorFlow</a:t>
            </a:r>
            <a:endParaRPr lang="pl-PL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r>
              <a:rPr lang="pl-PL" b="1" dirty="0" err="1">
                <a:solidFill>
                  <a:schemeClr val="bg1"/>
                </a:solidFill>
                <a:highlight>
                  <a:srgbClr val="000000"/>
                </a:highlight>
                <a:latin typeface="Söhne"/>
              </a:rPr>
              <a:t>c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onda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install</a:t>
            </a:r>
            <a:r>
              <a:rPr lang="pl-PL" b="1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 </a:t>
            </a:r>
            <a:r>
              <a:rPr lang="pl-PL" b="1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Söhne"/>
              </a:rPr>
              <a:t>PyTorch</a:t>
            </a:r>
            <a:endParaRPr lang="pl-PL" b="1" i="0" dirty="0">
              <a:solidFill>
                <a:schemeClr val="bg1"/>
              </a:solidFill>
              <a:effectLst/>
              <a:highlight>
                <a:srgbClr val="000000"/>
              </a:highlight>
              <a:latin typeface="Söhne"/>
            </a:endParaRPr>
          </a:p>
        </p:txBody>
      </p:sp>
      <p:pic>
        <p:nvPicPr>
          <p:cNvPr id="2050" name="Picture 2" descr="Anaconda (Python distribution) - Wikipedia">
            <a:extLst>
              <a:ext uri="{FF2B5EF4-FFF2-40B4-BE49-F238E27FC236}">
                <a16:creationId xmlns:a16="http://schemas.microsoft.com/office/drawing/2014/main" id="{A20E5C26-3665-CE21-31DD-5B81CAC48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0622" y="1791855"/>
            <a:ext cx="3179362" cy="15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thon Package Index - Wikipedia">
            <a:extLst>
              <a:ext uri="{FF2B5EF4-FFF2-40B4-BE49-F238E27FC236}">
                <a16:creationId xmlns:a16="http://schemas.microsoft.com/office/drawing/2014/main" id="{7EBD400B-6E79-AA11-0F00-8FF4F117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193" y="4956199"/>
            <a:ext cx="2279911" cy="170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rostokąt 2">
            <a:extLst>
              <a:ext uri="{FF2B5EF4-FFF2-40B4-BE49-F238E27FC236}">
                <a16:creationId xmlns:a16="http://schemas.microsoft.com/office/drawing/2014/main" id="{DA10D087-1157-D00E-AAE6-2FA687AC2642}"/>
              </a:ext>
            </a:extLst>
          </p:cNvPr>
          <p:cNvSpPr/>
          <p:nvPr/>
        </p:nvSpPr>
        <p:spPr>
          <a:xfrm>
            <a:off x="19976" y="-1"/>
            <a:ext cx="12192000" cy="6858000"/>
          </a:xfrm>
          <a:prstGeom prst="rect">
            <a:avLst/>
          </a:prstGeom>
          <a:solidFill>
            <a:srgbClr val="D9D9D9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2" descr="colab.google">
            <a:extLst>
              <a:ext uri="{FF2B5EF4-FFF2-40B4-BE49-F238E27FC236}">
                <a16:creationId xmlns:a16="http://schemas.microsoft.com/office/drawing/2014/main" id="{EC61CE70-8300-815C-7AAE-BBE1A2F86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348" y="1299937"/>
            <a:ext cx="9120926" cy="1901341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ytuł 4">
            <a:extLst>
              <a:ext uri="{FF2B5EF4-FFF2-40B4-BE49-F238E27FC236}">
                <a16:creationId xmlns:a16="http://schemas.microsoft.com/office/drawing/2014/main" id="{8C605272-568F-274A-F9FF-C0C6C4D74FF9}"/>
              </a:ext>
            </a:extLst>
          </p:cNvPr>
          <p:cNvSpPr txBox="1">
            <a:spLocks/>
          </p:cNvSpPr>
          <p:nvPr/>
        </p:nvSpPr>
        <p:spPr>
          <a:xfrm>
            <a:off x="5113426" y="3190742"/>
            <a:ext cx="5502676" cy="655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200" dirty="0"/>
              <a:t>Dlaczego? Bo mnie </a:t>
            </a:r>
            <a:r>
              <a:rPr lang="pl-PL" sz="3200" dirty="0" err="1"/>
              <a:t>anaconda</a:t>
            </a:r>
            <a:r>
              <a:rPr lang="pl-PL" sz="3200" dirty="0"/>
              <a:t> 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68157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49658E0-488D-D737-61C2-9604F6D5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5236"/>
          </a:xfrm>
        </p:spPr>
        <p:txBody>
          <a:bodyPr>
            <a:noAutofit/>
          </a:bodyPr>
          <a:lstStyle/>
          <a:p>
            <a:pPr algn="ctr"/>
            <a:r>
              <a:rPr lang="pl-PL" sz="3200" dirty="0"/>
              <a:t>Kodujemy</a:t>
            </a:r>
            <a:endParaRPr lang="en-GB" sz="3200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3268626-2948-2E5D-A6C7-0D54E3703DB9}"/>
              </a:ext>
            </a:extLst>
          </p:cNvPr>
          <p:cNvSpPr txBox="1"/>
          <p:nvPr/>
        </p:nvSpPr>
        <p:spPr>
          <a:xfrm>
            <a:off x="654341" y="655237"/>
            <a:ext cx="102094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dirty="0"/>
              <a:t>Źródło inspiracji : </a:t>
            </a:r>
            <a:r>
              <a:rPr lang="en-GB" sz="2000" dirty="0"/>
              <a:t>https://keras.io/guides/</a:t>
            </a:r>
            <a:endParaRPr lang="pl-PL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dirty="0"/>
              <a:t>Dziś skupimy się na </a:t>
            </a:r>
            <a:r>
              <a:rPr lang="pl-PL" sz="2000" b="1" dirty="0"/>
              <a:t>konstruowaniu sieci </a:t>
            </a:r>
            <a:r>
              <a:rPr lang="pl-PL" sz="2000" dirty="0"/>
              <a:t>wykorzystując bibliotekę </a:t>
            </a:r>
            <a:r>
              <a:rPr lang="pl-PL" sz="2000" b="1" dirty="0" err="1"/>
              <a:t>Keras</a:t>
            </a:r>
            <a:r>
              <a:rPr lang="pl-PL" sz="2000" dirty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b="1" i="1" dirty="0"/>
              <a:t>public/</a:t>
            </a:r>
            <a:r>
              <a:rPr lang="pl-PL" sz="2000" b="1" i="1" dirty="0" err="1"/>
              <a:t>mmajew</a:t>
            </a:r>
            <a:r>
              <a:rPr lang="pl-PL" sz="2000" b="1" i="1" dirty="0"/>
              <a:t>/MIW/08/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i="1" dirty="0"/>
              <a:t>00_regresja_dane_liniowe_sequential_model.py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i="1" dirty="0"/>
              <a:t>01_regresja_dane_paraboliczne_sequential_model.py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i="1" dirty="0"/>
              <a:t>02_cross_val_score.py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i="1" dirty="0"/>
              <a:t>03_klasyfikacja_sequential_model.py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i="1" dirty="0"/>
              <a:t>04_klasyfikacja_functional_api_model.py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i="1" dirty="0"/>
              <a:t>05_klasyfikacja_complex_graph_topologies.py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pl-PL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l-PL" sz="2000" dirty="0"/>
              <a:t>Na kolejnych zajęciach, poświęconych </a:t>
            </a:r>
            <a:r>
              <a:rPr lang="pl-PL" sz="2000" dirty="0" err="1"/>
              <a:t>konwolucyjnym</a:t>
            </a:r>
            <a:r>
              <a:rPr lang="pl-PL" sz="2000" dirty="0"/>
              <a:t> siecią  neuronowym, skupimy się na: rodzajach warstw (</a:t>
            </a:r>
            <a:r>
              <a:rPr lang="pl-PL" sz="2000" dirty="0" err="1"/>
              <a:t>Dense</a:t>
            </a:r>
            <a:r>
              <a:rPr lang="pl-PL" sz="2000" dirty="0"/>
              <a:t> </a:t>
            </a:r>
            <a:r>
              <a:rPr lang="pl-PL" sz="2000" dirty="0" err="1"/>
              <a:t>Layer</a:t>
            </a:r>
            <a:r>
              <a:rPr lang="pl-PL" sz="2000" dirty="0"/>
              <a:t>, </a:t>
            </a:r>
            <a:r>
              <a:rPr lang="pl-PL" sz="2000" dirty="0" err="1">
                <a:effectLst/>
                <a:highlight>
                  <a:srgbClr val="FFFFFF"/>
                </a:highlight>
              </a:rPr>
              <a:t>Convolutional</a:t>
            </a:r>
            <a:r>
              <a:rPr lang="pl-PL" sz="2000" dirty="0">
                <a:effectLst/>
                <a:highlight>
                  <a:srgbClr val="FFFFFF"/>
                </a:highlight>
              </a:rPr>
              <a:t> </a:t>
            </a:r>
            <a:r>
              <a:rPr lang="pl-PL" sz="2000" dirty="0" err="1">
                <a:effectLst/>
                <a:highlight>
                  <a:srgbClr val="FFFFFF"/>
                </a:highlight>
              </a:rPr>
              <a:t>Layer</a:t>
            </a:r>
            <a:r>
              <a:rPr lang="pl-PL" sz="2000" dirty="0">
                <a:effectLst/>
                <a:highlight>
                  <a:srgbClr val="FFFFFF"/>
                </a:highlight>
              </a:rPr>
              <a:t> </a:t>
            </a:r>
            <a:r>
              <a:rPr lang="pl-PL" sz="2000" dirty="0"/>
              <a:t>,</a:t>
            </a:r>
            <a:r>
              <a:rPr lang="pl-PL" sz="2000" dirty="0">
                <a:effectLst/>
                <a:highlight>
                  <a:srgbClr val="FFFFFF"/>
                </a:highlight>
              </a:rPr>
              <a:t> </a:t>
            </a:r>
            <a:r>
              <a:rPr lang="pl-PL" sz="2000" dirty="0" err="1">
                <a:effectLst/>
                <a:highlight>
                  <a:srgbClr val="FFFFFF"/>
                </a:highlight>
              </a:rPr>
              <a:t>Pooling</a:t>
            </a:r>
            <a:r>
              <a:rPr lang="pl-PL" sz="2000" dirty="0">
                <a:effectLst/>
                <a:highlight>
                  <a:srgbClr val="FFFFFF"/>
                </a:highlight>
              </a:rPr>
              <a:t> </a:t>
            </a:r>
            <a:r>
              <a:rPr lang="pl-PL" sz="2000" dirty="0" err="1">
                <a:effectLst/>
                <a:highlight>
                  <a:srgbClr val="FFFFFF"/>
                </a:highlight>
              </a:rPr>
              <a:t>Layer</a:t>
            </a:r>
            <a:r>
              <a:rPr lang="pl-PL" sz="2000" dirty="0">
                <a:effectLst/>
                <a:highlight>
                  <a:srgbClr val="FFFFFF"/>
                </a:highlight>
              </a:rPr>
              <a:t>, </a:t>
            </a:r>
            <a:r>
              <a:rPr lang="pl-PL" sz="2000" dirty="0" err="1">
                <a:effectLst/>
                <a:highlight>
                  <a:srgbClr val="FFFFFF"/>
                </a:highlight>
              </a:rPr>
              <a:t>Recurrent</a:t>
            </a:r>
            <a:r>
              <a:rPr lang="pl-PL" sz="2000" dirty="0">
                <a:effectLst/>
                <a:highlight>
                  <a:srgbClr val="FFFFFF"/>
                </a:highlight>
              </a:rPr>
              <a:t> </a:t>
            </a:r>
            <a:r>
              <a:rPr lang="pl-PL" sz="2000" dirty="0" err="1">
                <a:effectLst/>
                <a:highlight>
                  <a:srgbClr val="FFFFFF"/>
                </a:highlight>
              </a:rPr>
              <a:t>Layer</a:t>
            </a:r>
            <a:r>
              <a:rPr lang="pl-PL" sz="2000" dirty="0">
                <a:effectLst/>
                <a:highlight>
                  <a:srgbClr val="FFFFFF"/>
                </a:highlight>
              </a:rPr>
              <a:t> etc.), optymalizatorach, kompilacji i trenowaniu modelu.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80717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575077B-3D8C-6E1C-0A45-C33B0935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947"/>
            <a:ext cx="10515600" cy="840371"/>
          </a:xfrm>
        </p:spPr>
        <p:txBody>
          <a:bodyPr/>
          <a:lstStyle/>
          <a:p>
            <a:r>
              <a:rPr lang="pl-PL" dirty="0"/>
              <a:t>Projekt 4.b (5 pkt)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78300B1-4E02-E2D8-36CF-651461306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65" y="1275128"/>
            <a:ext cx="11748479" cy="543639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pl-PL" dirty="0">
                <a:latin typeface="LMMathItalic10-Regular"/>
              </a:rPr>
              <a:t>Celem projektu jest przećwiczenie konstruowania sieci neuronowych. W realizacji projektu wykorzystaj bibliotekę </a:t>
            </a:r>
            <a:r>
              <a:rPr lang="pl-PL" dirty="0" err="1">
                <a:latin typeface="LMMathItalic10-Regular"/>
              </a:rPr>
              <a:t>Keras</a:t>
            </a:r>
            <a:r>
              <a:rPr lang="pl-PL" dirty="0">
                <a:latin typeface="LMMathItalic10-Regular"/>
              </a:rPr>
              <a:t> oraz </a:t>
            </a:r>
            <a:r>
              <a:rPr lang="pl-PL" i="1" dirty="0">
                <a:latin typeface="LMMathItalic10-Regular"/>
              </a:rPr>
              <a:t>The </a:t>
            </a:r>
            <a:r>
              <a:rPr lang="pl-PL" i="1" dirty="0" err="1">
                <a:latin typeface="LMMathItalic10-Regular"/>
              </a:rPr>
              <a:t>Functional</a:t>
            </a:r>
            <a:r>
              <a:rPr lang="pl-PL" i="1" dirty="0">
                <a:latin typeface="LMMathItalic10-Regular"/>
              </a:rPr>
              <a:t> API </a:t>
            </a:r>
            <a:r>
              <a:rPr lang="pl-PL" i="1" dirty="0">
                <a:solidFill>
                  <a:srgbClr val="0097FF"/>
                </a:solidFill>
                <a:latin typeface="LMMathItalic10-Regular"/>
                <a:hlinkClick r:id="rId2"/>
              </a:rPr>
              <a:t>https://keras.io/guides/functional_api/</a:t>
            </a:r>
            <a:r>
              <a:rPr lang="pl-PL" i="1" dirty="0">
                <a:solidFill>
                  <a:srgbClr val="0097FF"/>
                </a:solidFill>
                <a:latin typeface="LMMathItalic10-Regular"/>
              </a:rPr>
              <a:t> </a:t>
            </a:r>
            <a:r>
              <a:rPr lang="pl-PL" i="1" dirty="0">
                <a:latin typeface="LMMathItalic10-Regular"/>
              </a:rPr>
              <a:t>.</a:t>
            </a:r>
            <a:r>
              <a:rPr lang="pl-PL" i="1" dirty="0">
                <a:solidFill>
                  <a:srgbClr val="0097FF"/>
                </a:solidFill>
                <a:latin typeface="LMMathItalic10-Regular"/>
              </a:rPr>
              <a:t> </a:t>
            </a:r>
            <a:endParaRPr lang="pl-PL" dirty="0">
              <a:latin typeface="LMMathItalic10-Regular"/>
            </a:endParaRP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pl-PL" b="1" dirty="0">
                <a:latin typeface="LMMathItalic10-Regular"/>
              </a:rPr>
              <a:t>	4.b.I </a:t>
            </a:r>
            <a:r>
              <a:rPr lang="pl-PL" dirty="0">
                <a:latin typeface="LMMathItalic10-Regular"/>
              </a:rPr>
              <a:t>Dla danych </a:t>
            </a:r>
            <a:r>
              <a:rPr lang="pl-PL" i="1" dirty="0">
                <a:latin typeface="LMMathItalic10-Regular"/>
              </a:rPr>
              <a:t>Dane/daneXX.txt </a:t>
            </a:r>
            <a:r>
              <a:rPr lang="pl-PL" dirty="0">
                <a:latin typeface="LMMathItalic10-Regular"/>
              </a:rPr>
              <a:t>dla </a:t>
            </a:r>
            <a:r>
              <a:rPr lang="pl-PL" i="1" dirty="0">
                <a:latin typeface="LMMathItalic10-Regular"/>
              </a:rPr>
              <a:t>XX={4,7,9} </a:t>
            </a:r>
            <a:r>
              <a:rPr lang="pl-PL" dirty="0">
                <a:latin typeface="LMMathItalic10-Regular"/>
              </a:rPr>
              <a:t>skonstruuj</a:t>
            </a:r>
            <a:r>
              <a:rPr lang="pl-PL" i="1" dirty="0">
                <a:latin typeface="LMMathItalic10-Regular"/>
              </a:rPr>
              <a:t> </a:t>
            </a:r>
            <a:r>
              <a:rPr lang="pl-PL" dirty="0">
                <a:latin typeface="LMMathItalic10-Regular"/>
              </a:rPr>
              <a:t>i przetrenuj sieci 	neuronowe w zadaniu regresji.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pl-PL" b="1" dirty="0">
                <a:latin typeface="LMMathItalic10-Regular"/>
              </a:rPr>
              <a:t>	4.b.II </a:t>
            </a:r>
            <a:r>
              <a:rPr lang="pl-PL" dirty="0">
                <a:latin typeface="LMMathItalic10-Regular"/>
              </a:rPr>
              <a:t>Dla danych </a:t>
            </a:r>
            <a:r>
              <a:rPr lang="pl-PL" sz="2600" i="1" dirty="0">
                <a:latin typeface="LMMathItalic10-Regular"/>
              </a:rPr>
              <a:t>public/</a:t>
            </a:r>
            <a:r>
              <a:rPr lang="pl-PL" sz="2600" i="1" dirty="0" err="1">
                <a:latin typeface="LMMathItalic10-Regular"/>
              </a:rPr>
              <a:t>mmajew</a:t>
            </a:r>
            <a:r>
              <a:rPr lang="pl-PL" sz="2600" i="1" dirty="0">
                <a:latin typeface="LMMathItalic10-Regular"/>
              </a:rPr>
              <a:t>/MIW/08/ 11_classification_neural_network.py 	</a:t>
            </a:r>
            <a:r>
              <a:rPr lang="pl-PL" dirty="0">
                <a:latin typeface="LMMathItalic10-Regular"/>
              </a:rPr>
              <a:t>skonstruuj</a:t>
            </a:r>
            <a:r>
              <a:rPr lang="pl-PL" i="1" dirty="0">
                <a:latin typeface="LMMathItalic10-Regular"/>
              </a:rPr>
              <a:t> </a:t>
            </a:r>
            <a:r>
              <a:rPr lang="pl-PL" dirty="0">
                <a:latin typeface="LMMathItalic10-Regular"/>
              </a:rPr>
              <a:t>i przetrenuj sieci neuronowe w zadaniu klasyfikacji.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pl-PL" dirty="0">
                <a:latin typeface="LMMathItalic10-Regular"/>
              </a:rPr>
              <a:t>Zadbaj o dobrą poprawność przewidywań sieci dla jak najmniejszej liczby </a:t>
            </a:r>
            <a:r>
              <a:rPr lang="pl-PL" dirty="0" err="1">
                <a:latin typeface="LMMathItalic10-Regular"/>
              </a:rPr>
              <a:t>epoch</a:t>
            </a:r>
            <a:r>
              <a:rPr lang="pl-PL" dirty="0">
                <a:latin typeface="LMMathItalic10-Regular"/>
              </a:rPr>
              <a:t> i neuronów.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pl-PL" dirty="0">
                <a:latin typeface="LMMathItalic10-Regular"/>
              </a:rPr>
              <a:t>Wynik Twoich studiów przedstaw w formie raportu pdf: załącz prezentację sieci, wykresy końcowych rozwiązań (przykładowa grafiki do raportu na następnym slajdzie).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E40688-AF36-652D-C5DA-D05DA1C25631}"/>
              </a:ext>
            </a:extLst>
          </p:cNvPr>
          <p:cNvSpPr txBox="1">
            <a:spLocks/>
          </p:cNvSpPr>
          <p:nvPr/>
        </p:nvSpPr>
        <p:spPr>
          <a:xfrm>
            <a:off x="7617204" y="1"/>
            <a:ext cx="4574797" cy="1109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FF0000"/>
                </a:solidFill>
              </a:rPr>
              <a:t>Szkic: public/</a:t>
            </a:r>
            <a:r>
              <a:rPr lang="pl-PL" sz="2400" dirty="0" err="1">
                <a:solidFill>
                  <a:srgbClr val="FF0000"/>
                </a:solidFill>
              </a:rPr>
              <a:t>mmajew</a:t>
            </a:r>
            <a:r>
              <a:rPr lang="pl-PL" sz="2400" dirty="0">
                <a:solidFill>
                  <a:srgbClr val="FF0000"/>
                </a:solidFill>
              </a:rPr>
              <a:t>/MIW/08/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FF0000"/>
                </a:solidFill>
              </a:rPr>
              <a:t>10_regression_neural_network.py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pl-PL" sz="2400" dirty="0">
                <a:solidFill>
                  <a:srgbClr val="FF0000"/>
                </a:solidFill>
              </a:rPr>
              <a:t>11_classification_neural_network</a:t>
            </a:r>
            <a:r>
              <a:rPr lang="en-US" sz="2400" dirty="0">
                <a:solidFill>
                  <a:srgbClr val="FF0000"/>
                </a:solidFill>
              </a:rPr>
              <a:t>.py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endParaRPr lang="pl-PL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55489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3134</TotalTime>
  <Words>1286</Words>
  <Application>Microsoft Office PowerPoint</Application>
  <PresentationFormat>Panoramiczny</PresentationFormat>
  <Paragraphs>141</Paragraphs>
  <Slides>10</Slides>
  <Notes>8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LMMathItalic10-Regular</vt:lpstr>
      <vt:lpstr>LMRoman10-Regular</vt:lpstr>
      <vt:lpstr>Söhne</vt:lpstr>
      <vt:lpstr>Motyw pakietu Office</vt:lpstr>
      <vt:lpstr>Metody Inżynierii Wiedzy</vt:lpstr>
      <vt:lpstr>Porównanie dwóch popularnych bibliotek do uczenia maszynowego</vt:lpstr>
      <vt:lpstr>Porównanie dwóch popularnych bibliotek do uczenia maszynowego</vt:lpstr>
      <vt:lpstr>Porównanie dwóch popularnych bibliotek do uczenia maszynowego</vt:lpstr>
      <vt:lpstr>Porównanie dwóch popularnych bibliotek do uczenia maszynowego</vt:lpstr>
      <vt:lpstr>Instalacja Keras</vt:lpstr>
      <vt:lpstr>Instalacja Keras</vt:lpstr>
      <vt:lpstr>Kodujemy</vt:lpstr>
      <vt:lpstr>Projekt 4.b (5 pkt)</vt:lpstr>
      <vt:lpstr>Projekt 4.b (5 pkt)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Metody Inżynierii Wiedzy</dc:title>
  <dc:creator>Michał Majewski</dc:creator>
  <cp:lastModifiedBy>Michał Majewski</cp:lastModifiedBy>
  <cp:revision>38</cp:revision>
  <dcterms:created xsi:type="dcterms:W3CDTF">2024-02-17T08:37:25Z</dcterms:created>
  <dcterms:modified xsi:type="dcterms:W3CDTF">2024-05-07T23:31:43Z</dcterms:modified>
</cp:coreProperties>
</file>