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85" r:id="rId3"/>
    <p:sldId id="286" r:id="rId4"/>
    <p:sldId id="287" r:id="rId5"/>
    <p:sldId id="310" r:id="rId6"/>
    <p:sldId id="307" r:id="rId7"/>
    <p:sldId id="278" r:id="rId8"/>
    <p:sldId id="279" r:id="rId9"/>
    <p:sldId id="259" r:id="rId10"/>
    <p:sldId id="306" r:id="rId11"/>
    <p:sldId id="258" r:id="rId12"/>
    <p:sldId id="300" r:id="rId13"/>
    <p:sldId id="305" r:id="rId14"/>
    <p:sldId id="304" r:id="rId15"/>
    <p:sldId id="299" r:id="rId16"/>
    <p:sldId id="262" r:id="rId17"/>
    <p:sldId id="325" r:id="rId18"/>
    <p:sldId id="317" r:id="rId19"/>
    <p:sldId id="316" r:id="rId20"/>
    <p:sldId id="302" r:id="rId21"/>
    <p:sldId id="327" r:id="rId22"/>
    <p:sldId id="265" r:id="rId23"/>
    <p:sldId id="266" r:id="rId24"/>
    <p:sldId id="326" r:id="rId25"/>
    <p:sldId id="328" r:id="rId26"/>
    <p:sldId id="280" r:id="rId27"/>
    <p:sldId id="329" r:id="rId28"/>
    <p:sldId id="313" r:id="rId29"/>
    <p:sldId id="321" r:id="rId30"/>
    <p:sldId id="330" r:id="rId31"/>
    <p:sldId id="261" r:id="rId32"/>
    <p:sldId id="283" r:id="rId33"/>
    <p:sldId id="323" r:id="rId34"/>
    <p:sldId id="274" r:id="rId35"/>
    <p:sldId id="324" r:id="rId36"/>
    <p:sldId id="333" r:id="rId37"/>
    <p:sldId id="269" r:id="rId38"/>
    <p:sldId id="331" r:id="rId39"/>
    <p:sldId id="271" r:id="rId40"/>
    <p:sldId id="332" r:id="rId4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ook, Oliver" initials="CO" lastIdx="1" clrIdx="0">
    <p:extLst>
      <p:ext uri="{19B8F6BF-5375-455C-9EA6-DF929625EA0E}">
        <p15:presenceInfo xmlns:p15="http://schemas.microsoft.com/office/powerpoint/2012/main" userId="S::oliver.crook@ordina.nl::ef2570a6-9883-418b-9c5a-854c263561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822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364"/>
    <p:restoredTop sz="96770"/>
  </p:normalViewPr>
  <p:slideViewPr>
    <p:cSldViewPr snapToGrid="0" snapToObjects="1">
      <p:cViewPr varScale="1">
        <p:scale>
          <a:sx n="160" d="100"/>
          <a:sy n="160" d="100"/>
        </p:scale>
        <p:origin x="1568" y="184"/>
      </p:cViewPr>
      <p:guideLst/>
    </p:cSldViewPr>
  </p:slideViewPr>
  <p:outlineViewPr>
    <p:cViewPr>
      <p:scale>
        <a:sx n="33" d="100"/>
        <a:sy n="33" d="100"/>
      </p:scale>
      <p:origin x="0" y="-252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26T17:25:35.715"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797F7-B584-2444-A80B-4076733C4FE4}" type="datetimeFigureOut">
              <a:rPr lang="en-NL" smtClean="0"/>
              <a:t>05/06/2021</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FC2A0-5211-A64F-A26B-32CEFD6AB516}" type="slidenum">
              <a:rPr lang="en-NL" smtClean="0"/>
              <a:t>‹#›</a:t>
            </a:fld>
            <a:endParaRPr lang="en-NL"/>
          </a:p>
        </p:txBody>
      </p:sp>
    </p:spTree>
    <p:extLst>
      <p:ext uri="{BB962C8B-B14F-4D97-AF65-F5344CB8AC3E}">
        <p14:creationId xmlns:p14="http://schemas.microsoft.com/office/powerpoint/2010/main" val="14542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17FC2A0-5211-A64F-A26B-32CEFD6AB516}" type="slidenum">
              <a:rPr lang="en-NL" smtClean="0"/>
              <a:t>28</a:t>
            </a:fld>
            <a:endParaRPr lang="en-NL"/>
          </a:p>
        </p:txBody>
      </p:sp>
    </p:spTree>
    <p:extLst>
      <p:ext uri="{BB962C8B-B14F-4D97-AF65-F5344CB8AC3E}">
        <p14:creationId xmlns:p14="http://schemas.microsoft.com/office/powerpoint/2010/main" val="208633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72E1-1C71-594D-859E-DD424CC43E0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F73ED896-1785-3844-8AF5-476DB6DF54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EAE45570-A432-B340-B846-ADFD1250A507}"/>
              </a:ext>
            </a:extLst>
          </p:cNvPr>
          <p:cNvSpPr>
            <a:spLocks noGrp="1"/>
          </p:cNvSpPr>
          <p:nvPr>
            <p:ph type="dt" sz="half" idx="10"/>
          </p:nvPr>
        </p:nvSpPr>
        <p:spPr/>
        <p:txBody>
          <a:bodyPr/>
          <a:lstStyle/>
          <a:p>
            <a:fld id="{3C37AEF4-060C-854E-8FDF-5C41AB4533DB}" type="datetime1">
              <a:rPr lang="en-US" smtClean="0"/>
              <a:t>6/5/21</a:t>
            </a:fld>
            <a:endParaRPr lang="en-NL"/>
          </a:p>
        </p:txBody>
      </p:sp>
      <p:sp>
        <p:nvSpPr>
          <p:cNvPr id="5" name="Footer Placeholder 4">
            <a:extLst>
              <a:ext uri="{FF2B5EF4-FFF2-40B4-BE49-F238E27FC236}">
                <a16:creationId xmlns:a16="http://schemas.microsoft.com/office/drawing/2014/main" id="{AFEEB994-58F9-2049-AB2A-742A40621F60}"/>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6435351E-1781-FA43-96FE-1EC31666FD9D}"/>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62809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5A60-777C-5246-8507-919338C8E365}"/>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EA9A5455-7839-264D-ADB5-EDDBE0AA985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0737DC02-1D3F-8E42-81C3-20158D2FB426}"/>
              </a:ext>
            </a:extLst>
          </p:cNvPr>
          <p:cNvSpPr>
            <a:spLocks noGrp="1"/>
          </p:cNvSpPr>
          <p:nvPr>
            <p:ph type="dt" sz="half" idx="10"/>
          </p:nvPr>
        </p:nvSpPr>
        <p:spPr/>
        <p:txBody>
          <a:bodyPr/>
          <a:lstStyle/>
          <a:p>
            <a:fld id="{73BCE042-14E1-244D-A30D-BADB56A81442}" type="datetime1">
              <a:rPr lang="en-US" smtClean="0"/>
              <a:t>6/5/21</a:t>
            </a:fld>
            <a:endParaRPr lang="en-NL"/>
          </a:p>
        </p:txBody>
      </p:sp>
      <p:sp>
        <p:nvSpPr>
          <p:cNvPr id="5" name="Footer Placeholder 4">
            <a:extLst>
              <a:ext uri="{FF2B5EF4-FFF2-40B4-BE49-F238E27FC236}">
                <a16:creationId xmlns:a16="http://schemas.microsoft.com/office/drawing/2014/main" id="{0D637889-9823-B242-9A67-84400504E2F5}"/>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15684C25-BFDC-3040-BE86-17BFD1AA6CA5}"/>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222811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B6F96-A48A-C045-8FA6-1722CD0B4AA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14888B1E-6064-8949-A50A-60F47F97B6E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5773CC3A-F911-F749-8CDF-6750BFAD2FF5}"/>
              </a:ext>
            </a:extLst>
          </p:cNvPr>
          <p:cNvSpPr>
            <a:spLocks noGrp="1"/>
          </p:cNvSpPr>
          <p:nvPr>
            <p:ph type="dt" sz="half" idx="10"/>
          </p:nvPr>
        </p:nvSpPr>
        <p:spPr/>
        <p:txBody>
          <a:bodyPr/>
          <a:lstStyle/>
          <a:p>
            <a:fld id="{9F633E64-6E9A-FB44-96F4-C55051F0BC4D}" type="datetime1">
              <a:rPr lang="en-US" smtClean="0"/>
              <a:t>6/5/21</a:t>
            </a:fld>
            <a:endParaRPr lang="en-NL"/>
          </a:p>
        </p:txBody>
      </p:sp>
      <p:sp>
        <p:nvSpPr>
          <p:cNvPr id="5" name="Footer Placeholder 4">
            <a:extLst>
              <a:ext uri="{FF2B5EF4-FFF2-40B4-BE49-F238E27FC236}">
                <a16:creationId xmlns:a16="http://schemas.microsoft.com/office/drawing/2014/main" id="{4BDC99FC-8772-DE42-9C39-6791CB6103C6}"/>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7D91DF8E-2116-0744-9835-308772A5FAA4}"/>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50600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9FFF-525B-C345-8B25-AF03D145A99D}"/>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1FAFC904-1C62-D14C-876A-81CDD6598A7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038E7F2-3A32-FE41-81E1-1F4654EBD04F}"/>
              </a:ext>
            </a:extLst>
          </p:cNvPr>
          <p:cNvSpPr>
            <a:spLocks noGrp="1"/>
          </p:cNvSpPr>
          <p:nvPr>
            <p:ph type="dt" sz="half" idx="10"/>
          </p:nvPr>
        </p:nvSpPr>
        <p:spPr/>
        <p:txBody>
          <a:bodyPr/>
          <a:lstStyle/>
          <a:p>
            <a:fld id="{29B78103-61BA-1240-A296-FC5C86EAAFE8}" type="datetime1">
              <a:rPr lang="en-US" smtClean="0"/>
              <a:t>6/5/21</a:t>
            </a:fld>
            <a:endParaRPr lang="en-NL"/>
          </a:p>
        </p:txBody>
      </p:sp>
      <p:sp>
        <p:nvSpPr>
          <p:cNvPr id="5" name="Footer Placeholder 4">
            <a:extLst>
              <a:ext uri="{FF2B5EF4-FFF2-40B4-BE49-F238E27FC236}">
                <a16:creationId xmlns:a16="http://schemas.microsoft.com/office/drawing/2014/main" id="{6F9BDBA6-F009-2742-ACD5-57AB30F6E24C}"/>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902C3B0F-149F-134B-932A-E641F1A7EDA2}"/>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23126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2094-D30B-1844-8F8D-B130A978B0E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AD346179-2191-6A4F-B840-85EB20FFE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9F65B1-FE7C-D84D-BA31-A97F73E9A04A}"/>
              </a:ext>
            </a:extLst>
          </p:cNvPr>
          <p:cNvSpPr>
            <a:spLocks noGrp="1"/>
          </p:cNvSpPr>
          <p:nvPr>
            <p:ph type="dt" sz="half" idx="10"/>
          </p:nvPr>
        </p:nvSpPr>
        <p:spPr/>
        <p:txBody>
          <a:bodyPr/>
          <a:lstStyle/>
          <a:p>
            <a:fld id="{F2525007-2717-6544-B03C-3548708617FB}" type="datetime1">
              <a:rPr lang="en-US" smtClean="0"/>
              <a:t>6/5/21</a:t>
            </a:fld>
            <a:endParaRPr lang="en-NL"/>
          </a:p>
        </p:txBody>
      </p:sp>
      <p:sp>
        <p:nvSpPr>
          <p:cNvPr id="5" name="Footer Placeholder 4">
            <a:extLst>
              <a:ext uri="{FF2B5EF4-FFF2-40B4-BE49-F238E27FC236}">
                <a16:creationId xmlns:a16="http://schemas.microsoft.com/office/drawing/2014/main" id="{C5FC49DD-418D-DF48-9914-2E667AEF0ACA}"/>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A3F7B247-0488-CB46-B155-0142E719431F}"/>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97100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17B2-93F4-2745-BBB2-5550CBEA3338}"/>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3007AB98-7D68-1D40-96C8-C6348A181DE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E1123BF9-7D5F-7540-BB8E-1E81B178255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B0AF5EDB-5548-5F4A-BB2F-5D87632837DB}"/>
              </a:ext>
            </a:extLst>
          </p:cNvPr>
          <p:cNvSpPr>
            <a:spLocks noGrp="1"/>
          </p:cNvSpPr>
          <p:nvPr>
            <p:ph type="dt" sz="half" idx="10"/>
          </p:nvPr>
        </p:nvSpPr>
        <p:spPr/>
        <p:txBody>
          <a:bodyPr/>
          <a:lstStyle/>
          <a:p>
            <a:fld id="{66A9A406-F410-A943-9B5D-B422183285DC}" type="datetime1">
              <a:rPr lang="en-US" smtClean="0"/>
              <a:t>6/5/21</a:t>
            </a:fld>
            <a:endParaRPr lang="en-NL"/>
          </a:p>
        </p:txBody>
      </p:sp>
      <p:sp>
        <p:nvSpPr>
          <p:cNvPr id="6" name="Footer Placeholder 5">
            <a:extLst>
              <a:ext uri="{FF2B5EF4-FFF2-40B4-BE49-F238E27FC236}">
                <a16:creationId xmlns:a16="http://schemas.microsoft.com/office/drawing/2014/main" id="{B837806D-601E-9048-8317-6FAF6FDD7A75}"/>
              </a:ext>
            </a:extLst>
          </p:cNvPr>
          <p:cNvSpPr>
            <a:spLocks noGrp="1"/>
          </p:cNvSpPr>
          <p:nvPr>
            <p:ph type="ftr" sz="quarter" idx="11"/>
          </p:nvPr>
        </p:nvSpPr>
        <p:spPr/>
        <p:txBody>
          <a:bodyPr/>
          <a:lstStyle/>
          <a:p>
            <a:r>
              <a:rPr lang="en-GB"/>
              <a:t>https://github.com/OllyCrook/contract-test-demo </a:t>
            </a:r>
            <a:endParaRPr lang="en-NL"/>
          </a:p>
        </p:txBody>
      </p:sp>
      <p:sp>
        <p:nvSpPr>
          <p:cNvPr id="7" name="Slide Number Placeholder 6">
            <a:extLst>
              <a:ext uri="{FF2B5EF4-FFF2-40B4-BE49-F238E27FC236}">
                <a16:creationId xmlns:a16="http://schemas.microsoft.com/office/drawing/2014/main" id="{2166F88B-A080-A047-85BA-1C2BFB01771D}"/>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241871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EB14-14C7-2446-B21D-23594092D8D9}"/>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1248C36F-A27E-9B42-8C4E-670DA37E5E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5940B5D-F109-0643-8C52-EE88862C228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8383FAAE-52DA-AB4F-BE30-0F933C2AC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C52A78-A5D3-EA4E-9AD1-5751F960C02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14C7BB43-D23C-7F46-8FA4-2EA4C17892D2}"/>
              </a:ext>
            </a:extLst>
          </p:cNvPr>
          <p:cNvSpPr>
            <a:spLocks noGrp="1"/>
          </p:cNvSpPr>
          <p:nvPr>
            <p:ph type="dt" sz="half" idx="10"/>
          </p:nvPr>
        </p:nvSpPr>
        <p:spPr/>
        <p:txBody>
          <a:bodyPr/>
          <a:lstStyle/>
          <a:p>
            <a:fld id="{D563F7DA-D5B0-EA4C-8C76-C1BE135C1018}" type="datetime1">
              <a:rPr lang="en-US" smtClean="0"/>
              <a:t>6/5/21</a:t>
            </a:fld>
            <a:endParaRPr lang="en-NL"/>
          </a:p>
        </p:txBody>
      </p:sp>
      <p:sp>
        <p:nvSpPr>
          <p:cNvPr id="8" name="Footer Placeholder 7">
            <a:extLst>
              <a:ext uri="{FF2B5EF4-FFF2-40B4-BE49-F238E27FC236}">
                <a16:creationId xmlns:a16="http://schemas.microsoft.com/office/drawing/2014/main" id="{86EF580D-9FB3-7F48-868A-F07162A06D3A}"/>
              </a:ext>
            </a:extLst>
          </p:cNvPr>
          <p:cNvSpPr>
            <a:spLocks noGrp="1"/>
          </p:cNvSpPr>
          <p:nvPr>
            <p:ph type="ftr" sz="quarter" idx="11"/>
          </p:nvPr>
        </p:nvSpPr>
        <p:spPr/>
        <p:txBody>
          <a:bodyPr/>
          <a:lstStyle/>
          <a:p>
            <a:r>
              <a:rPr lang="en-GB"/>
              <a:t>https://github.com/OllyCrook/contract-test-demo </a:t>
            </a:r>
            <a:endParaRPr lang="en-NL"/>
          </a:p>
        </p:txBody>
      </p:sp>
      <p:sp>
        <p:nvSpPr>
          <p:cNvPr id="9" name="Slide Number Placeholder 8">
            <a:extLst>
              <a:ext uri="{FF2B5EF4-FFF2-40B4-BE49-F238E27FC236}">
                <a16:creationId xmlns:a16="http://schemas.microsoft.com/office/drawing/2014/main" id="{0BDCF0BC-70C6-194B-8123-70212C7D7201}"/>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275390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28AC-FB58-DF4A-81E1-5691FD03541A}"/>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C420703B-47BE-5742-A851-A84D048187CB}"/>
              </a:ext>
            </a:extLst>
          </p:cNvPr>
          <p:cNvSpPr>
            <a:spLocks noGrp="1"/>
          </p:cNvSpPr>
          <p:nvPr>
            <p:ph type="dt" sz="half" idx="10"/>
          </p:nvPr>
        </p:nvSpPr>
        <p:spPr/>
        <p:txBody>
          <a:bodyPr/>
          <a:lstStyle/>
          <a:p>
            <a:fld id="{BA66445F-081C-534F-BFE3-77387421BF66}" type="datetime1">
              <a:rPr lang="en-US" smtClean="0"/>
              <a:t>6/5/21</a:t>
            </a:fld>
            <a:endParaRPr lang="en-NL"/>
          </a:p>
        </p:txBody>
      </p:sp>
      <p:sp>
        <p:nvSpPr>
          <p:cNvPr id="4" name="Footer Placeholder 3">
            <a:extLst>
              <a:ext uri="{FF2B5EF4-FFF2-40B4-BE49-F238E27FC236}">
                <a16:creationId xmlns:a16="http://schemas.microsoft.com/office/drawing/2014/main" id="{76E0A32C-91B1-E141-B37F-D1689CEE4AC5}"/>
              </a:ext>
            </a:extLst>
          </p:cNvPr>
          <p:cNvSpPr>
            <a:spLocks noGrp="1"/>
          </p:cNvSpPr>
          <p:nvPr>
            <p:ph type="ftr" sz="quarter" idx="11"/>
          </p:nvPr>
        </p:nvSpPr>
        <p:spPr/>
        <p:txBody>
          <a:bodyPr/>
          <a:lstStyle/>
          <a:p>
            <a:r>
              <a:rPr lang="en-GB"/>
              <a:t>https://github.com/OllyCrook/contract-test-demo </a:t>
            </a:r>
            <a:endParaRPr lang="en-NL"/>
          </a:p>
        </p:txBody>
      </p:sp>
      <p:sp>
        <p:nvSpPr>
          <p:cNvPr id="5" name="Slide Number Placeholder 4">
            <a:extLst>
              <a:ext uri="{FF2B5EF4-FFF2-40B4-BE49-F238E27FC236}">
                <a16:creationId xmlns:a16="http://schemas.microsoft.com/office/drawing/2014/main" id="{318345DA-AE3D-2C45-8790-4DB149298154}"/>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583154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2415F-FF3C-8244-B054-3DDC305C5ADC}"/>
              </a:ext>
            </a:extLst>
          </p:cNvPr>
          <p:cNvSpPr>
            <a:spLocks noGrp="1"/>
          </p:cNvSpPr>
          <p:nvPr>
            <p:ph type="dt" sz="half" idx="10"/>
          </p:nvPr>
        </p:nvSpPr>
        <p:spPr/>
        <p:txBody>
          <a:bodyPr/>
          <a:lstStyle/>
          <a:p>
            <a:fld id="{3925D451-3E69-D243-9CA2-1564179F5018}" type="datetime1">
              <a:rPr lang="en-US" smtClean="0"/>
              <a:t>6/5/21</a:t>
            </a:fld>
            <a:endParaRPr lang="en-NL"/>
          </a:p>
        </p:txBody>
      </p:sp>
      <p:sp>
        <p:nvSpPr>
          <p:cNvPr id="3" name="Footer Placeholder 2">
            <a:extLst>
              <a:ext uri="{FF2B5EF4-FFF2-40B4-BE49-F238E27FC236}">
                <a16:creationId xmlns:a16="http://schemas.microsoft.com/office/drawing/2014/main" id="{71A9BA52-F349-8741-A2A6-263BE090DB8D}"/>
              </a:ext>
            </a:extLst>
          </p:cNvPr>
          <p:cNvSpPr>
            <a:spLocks noGrp="1"/>
          </p:cNvSpPr>
          <p:nvPr>
            <p:ph type="ftr" sz="quarter" idx="11"/>
          </p:nvPr>
        </p:nvSpPr>
        <p:spPr/>
        <p:txBody>
          <a:bodyPr/>
          <a:lstStyle/>
          <a:p>
            <a:r>
              <a:rPr lang="en-GB"/>
              <a:t>https://github.com/OllyCrook/contract-test-demo </a:t>
            </a:r>
            <a:endParaRPr lang="en-NL"/>
          </a:p>
        </p:txBody>
      </p:sp>
      <p:sp>
        <p:nvSpPr>
          <p:cNvPr id="4" name="Slide Number Placeholder 3">
            <a:extLst>
              <a:ext uri="{FF2B5EF4-FFF2-40B4-BE49-F238E27FC236}">
                <a16:creationId xmlns:a16="http://schemas.microsoft.com/office/drawing/2014/main" id="{E7BDBFC1-2FDA-674C-8C36-37147F5570E8}"/>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04835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2613-56DD-2B42-AE70-469CB6DF5F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D4C42915-5AA1-C44D-9C1C-1A815762B9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5377FAE6-8863-DC4B-A36F-070CEF451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FAA118-FA42-6B49-A54D-DFB500497493}"/>
              </a:ext>
            </a:extLst>
          </p:cNvPr>
          <p:cNvSpPr>
            <a:spLocks noGrp="1"/>
          </p:cNvSpPr>
          <p:nvPr>
            <p:ph type="dt" sz="half" idx="10"/>
          </p:nvPr>
        </p:nvSpPr>
        <p:spPr/>
        <p:txBody>
          <a:bodyPr/>
          <a:lstStyle/>
          <a:p>
            <a:fld id="{0D9CC3B1-E967-0747-9F8D-A6CDC492B6AA}" type="datetime1">
              <a:rPr lang="en-US" smtClean="0"/>
              <a:t>6/5/21</a:t>
            </a:fld>
            <a:endParaRPr lang="en-NL"/>
          </a:p>
        </p:txBody>
      </p:sp>
      <p:sp>
        <p:nvSpPr>
          <p:cNvPr id="6" name="Footer Placeholder 5">
            <a:extLst>
              <a:ext uri="{FF2B5EF4-FFF2-40B4-BE49-F238E27FC236}">
                <a16:creationId xmlns:a16="http://schemas.microsoft.com/office/drawing/2014/main" id="{3ED9240F-4C74-4042-9C0C-63CF0DA6A8C4}"/>
              </a:ext>
            </a:extLst>
          </p:cNvPr>
          <p:cNvSpPr>
            <a:spLocks noGrp="1"/>
          </p:cNvSpPr>
          <p:nvPr>
            <p:ph type="ftr" sz="quarter" idx="11"/>
          </p:nvPr>
        </p:nvSpPr>
        <p:spPr/>
        <p:txBody>
          <a:bodyPr/>
          <a:lstStyle/>
          <a:p>
            <a:r>
              <a:rPr lang="en-GB"/>
              <a:t>https://github.com/OllyCrook/contract-test-demo </a:t>
            </a:r>
            <a:endParaRPr lang="en-NL"/>
          </a:p>
        </p:txBody>
      </p:sp>
      <p:sp>
        <p:nvSpPr>
          <p:cNvPr id="7" name="Slide Number Placeholder 6">
            <a:extLst>
              <a:ext uri="{FF2B5EF4-FFF2-40B4-BE49-F238E27FC236}">
                <a16:creationId xmlns:a16="http://schemas.microsoft.com/office/drawing/2014/main" id="{92825E98-B275-B742-B727-CA8824EDB97C}"/>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69619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B18A-B226-CB4D-845F-11EBED7405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993B6494-E0A4-6A46-8BD9-F2AFC45DAE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4E181C7B-267D-6648-A2F9-3FB097116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FEA868-FF30-4B43-9BFE-13ACDA128CBD}"/>
              </a:ext>
            </a:extLst>
          </p:cNvPr>
          <p:cNvSpPr>
            <a:spLocks noGrp="1"/>
          </p:cNvSpPr>
          <p:nvPr>
            <p:ph type="dt" sz="half" idx="10"/>
          </p:nvPr>
        </p:nvSpPr>
        <p:spPr/>
        <p:txBody>
          <a:bodyPr/>
          <a:lstStyle/>
          <a:p>
            <a:fld id="{ACA566DA-EAFF-8645-889D-77625A88D91D}" type="datetime1">
              <a:rPr lang="en-US" smtClean="0"/>
              <a:t>6/5/21</a:t>
            </a:fld>
            <a:endParaRPr lang="en-NL"/>
          </a:p>
        </p:txBody>
      </p:sp>
      <p:sp>
        <p:nvSpPr>
          <p:cNvPr id="6" name="Footer Placeholder 5">
            <a:extLst>
              <a:ext uri="{FF2B5EF4-FFF2-40B4-BE49-F238E27FC236}">
                <a16:creationId xmlns:a16="http://schemas.microsoft.com/office/drawing/2014/main" id="{E2364B0C-8648-3147-8006-607228A54C15}"/>
              </a:ext>
            </a:extLst>
          </p:cNvPr>
          <p:cNvSpPr>
            <a:spLocks noGrp="1"/>
          </p:cNvSpPr>
          <p:nvPr>
            <p:ph type="ftr" sz="quarter" idx="11"/>
          </p:nvPr>
        </p:nvSpPr>
        <p:spPr/>
        <p:txBody>
          <a:bodyPr/>
          <a:lstStyle/>
          <a:p>
            <a:r>
              <a:rPr lang="en-GB"/>
              <a:t>https://github.com/OllyCrook/contract-test-demo </a:t>
            </a:r>
            <a:endParaRPr lang="en-NL"/>
          </a:p>
        </p:txBody>
      </p:sp>
      <p:sp>
        <p:nvSpPr>
          <p:cNvPr id="7" name="Slide Number Placeholder 6">
            <a:extLst>
              <a:ext uri="{FF2B5EF4-FFF2-40B4-BE49-F238E27FC236}">
                <a16:creationId xmlns:a16="http://schemas.microsoft.com/office/drawing/2014/main" id="{56F1C66A-58A3-2946-8361-62737A294AAE}"/>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34551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08667-0BE1-BD46-B12C-B044F19E2E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C6123A7-105C-644A-8158-2500FBE9E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EA195D0-C33A-8B4E-BE0C-2BABBF535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C36B8-08FA-1C47-B260-42099A1286CB}" type="datetime1">
              <a:rPr lang="en-US" smtClean="0"/>
              <a:t>6/5/21</a:t>
            </a:fld>
            <a:endParaRPr lang="en-NL"/>
          </a:p>
        </p:txBody>
      </p:sp>
      <p:sp>
        <p:nvSpPr>
          <p:cNvPr id="5" name="Footer Placeholder 4">
            <a:extLst>
              <a:ext uri="{FF2B5EF4-FFF2-40B4-BE49-F238E27FC236}">
                <a16:creationId xmlns:a16="http://schemas.microsoft.com/office/drawing/2014/main" id="{8E4FC84D-649B-BD4E-AD98-E4FE4CA4E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AA22A5FC-FEAC-AF4A-B3B2-A3D45D9B5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4F822-D844-4045-9BCA-352B06A6F5DC}" type="slidenum">
              <a:rPr lang="en-NL" smtClean="0"/>
              <a:t>‹#›</a:t>
            </a:fld>
            <a:endParaRPr lang="en-NL"/>
          </a:p>
        </p:txBody>
      </p:sp>
    </p:spTree>
    <p:extLst>
      <p:ext uri="{BB962C8B-B14F-4D97-AF65-F5344CB8AC3E}">
        <p14:creationId xmlns:p14="http://schemas.microsoft.com/office/powerpoint/2010/main" val="1255970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zone.com/articles/contract-testing-strategy-producer-driven-or-consu"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o.linkedin.com/in/victor-rentea-9339364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aven.to-do/nexus/content/repositories/releas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cloud.spring.io/spring-cloud-contract/2.0.x/multi/multi__contract_dsl.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loud.spring.io/spring-cloud-contract/reference/html/index.html" TargetMode="External"/><Relationship Id="rId7" Type="http://schemas.openxmlformats.org/officeDocument/2006/relationships/hyperlink" Target="https://www.baeldung.com/spring-mock-mvc-rest-assured" TargetMode="External"/><Relationship Id="rId2" Type="http://schemas.openxmlformats.org/officeDocument/2006/relationships/hyperlink" Target="https://cloud.spring.io/spring-cloud-contract/reference/html/project-features.html" TargetMode="External"/><Relationship Id="rId1" Type="http://schemas.openxmlformats.org/officeDocument/2006/relationships/slideLayout" Target="../slideLayouts/slideLayout2.xml"/><Relationship Id="rId6" Type="http://schemas.openxmlformats.org/officeDocument/2006/relationships/hyperlink" Target="https://www.infoq.com/articles/contract-testing-spring-cloud-contract/" TargetMode="External"/><Relationship Id="rId5" Type="http://schemas.openxmlformats.org/officeDocument/2006/relationships/hyperlink" Target="https://cloud.spring.io/spring-cloud-static/Greenwich.RELEASE/multi/multi_contract-dsl.html" TargetMode="External"/><Relationship Id="rId4" Type="http://schemas.openxmlformats.org/officeDocument/2006/relationships/hyperlink" Target="https://dzone.com/articles/contract-testing-strategy-producer-driven-or-consu"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pactflow.io/" TargetMode="External"/><Relationship Id="rId2" Type="http://schemas.openxmlformats.org/officeDocument/2006/relationships/hyperlink" Target="https://docs.pact.io/" TargetMode="External"/><Relationship Id="rId1" Type="http://schemas.openxmlformats.org/officeDocument/2006/relationships/slideLayout" Target="../slideLayouts/slideLayout2.xml"/><Relationship Id="rId5" Type="http://schemas.openxmlformats.org/officeDocument/2006/relationships/hyperlink" Target="https://cloud.spring.io/spring-cloud-contract/2.0.x/multi/multi_stub-runner-for-messaging.html" TargetMode="External"/><Relationship Id="rId4" Type="http://schemas.openxmlformats.org/officeDocument/2006/relationships/hyperlink" Target="https://cloud.spring.io/spring-cloud-contract/2.1.x/multi/multi__spring_cloud_contract_verifier_messagi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OllyCrook/contract-test-dem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llyCrook/contract-test-dem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0EF0-EA04-CD4A-A03A-81ED14985AEA}"/>
              </a:ext>
            </a:extLst>
          </p:cNvPr>
          <p:cNvSpPr>
            <a:spLocks noGrp="1"/>
          </p:cNvSpPr>
          <p:nvPr>
            <p:ph type="ctrTitle"/>
          </p:nvPr>
        </p:nvSpPr>
        <p:spPr/>
        <p:txBody>
          <a:bodyPr>
            <a:normAutofit fontScale="90000"/>
          </a:bodyPr>
          <a:lstStyle/>
          <a:p>
            <a:r>
              <a:rPr lang="en-GB" b="1" dirty="0"/>
              <a:t>Contract Testing: why and how? </a:t>
            </a:r>
            <a:br>
              <a:rPr lang="en-GB" b="1" dirty="0"/>
            </a:br>
            <a:endParaRPr lang="en-NL" dirty="0"/>
          </a:p>
        </p:txBody>
      </p:sp>
      <p:sp>
        <p:nvSpPr>
          <p:cNvPr id="3" name="Subtitle 2">
            <a:extLst>
              <a:ext uri="{FF2B5EF4-FFF2-40B4-BE49-F238E27FC236}">
                <a16:creationId xmlns:a16="http://schemas.microsoft.com/office/drawing/2014/main" id="{8D0EE7F3-654C-B34D-AAD7-7B6F5E31F90A}"/>
              </a:ext>
            </a:extLst>
          </p:cNvPr>
          <p:cNvSpPr>
            <a:spLocks noGrp="1"/>
          </p:cNvSpPr>
          <p:nvPr>
            <p:ph type="subTitle" idx="1"/>
          </p:nvPr>
        </p:nvSpPr>
        <p:spPr/>
        <p:txBody>
          <a:bodyPr>
            <a:normAutofit/>
          </a:bodyPr>
          <a:lstStyle/>
          <a:p>
            <a:r>
              <a:rPr lang="en-GB" sz="2800" b="1" dirty="0"/>
              <a:t>An introduction to Spring Cloud Contract testing</a:t>
            </a:r>
          </a:p>
          <a:p>
            <a:r>
              <a:rPr lang="en-GB" sz="2800" b="1" dirty="0"/>
              <a:t>By </a:t>
            </a:r>
          </a:p>
          <a:p>
            <a:r>
              <a:rPr lang="en-GB" sz="2800" b="1" dirty="0"/>
              <a:t>Olly Crook</a:t>
            </a:r>
            <a:endParaRPr lang="en-NL" sz="2800" dirty="0"/>
          </a:p>
        </p:txBody>
      </p:sp>
      <p:sp>
        <p:nvSpPr>
          <p:cNvPr id="4" name="Footer Placeholder 3">
            <a:extLst>
              <a:ext uri="{FF2B5EF4-FFF2-40B4-BE49-F238E27FC236}">
                <a16:creationId xmlns:a16="http://schemas.microsoft.com/office/drawing/2014/main" id="{994B7E7C-34A5-2E4D-A57F-DEB7EF1395DE}"/>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71762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3D8-E638-6141-BED4-DD4DCB30027D}"/>
              </a:ext>
            </a:extLst>
          </p:cNvPr>
          <p:cNvSpPr>
            <a:spLocks noGrp="1"/>
          </p:cNvSpPr>
          <p:nvPr>
            <p:ph type="title"/>
          </p:nvPr>
        </p:nvSpPr>
        <p:spPr/>
        <p:txBody>
          <a:bodyPr/>
          <a:lstStyle/>
          <a:p>
            <a:r>
              <a:rPr lang="en-NL" dirty="0"/>
              <a:t>Consumer-driven testing</a:t>
            </a:r>
          </a:p>
        </p:txBody>
      </p:sp>
      <p:sp>
        <p:nvSpPr>
          <p:cNvPr id="3" name="Content Placeholder 2">
            <a:extLst>
              <a:ext uri="{FF2B5EF4-FFF2-40B4-BE49-F238E27FC236}">
                <a16:creationId xmlns:a16="http://schemas.microsoft.com/office/drawing/2014/main" id="{D29D08E3-5B8F-BA40-9F60-89462917638A}"/>
              </a:ext>
            </a:extLst>
          </p:cNvPr>
          <p:cNvSpPr>
            <a:spLocks noGrp="1"/>
          </p:cNvSpPr>
          <p:nvPr>
            <p:ph idx="1"/>
          </p:nvPr>
        </p:nvSpPr>
        <p:spPr/>
        <p:txBody>
          <a:bodyPr>
            <a:normAutofit/>
          </a:bodyPr>
          <a:lstStyle/>
          <a:p>
            <a:r>
              <a:rPr lang="en-GB" dirty="0"/>
              <a:t>Our contracts will be consumer-driven contracts</a:t>
            </a:r>
          </a:p>
          <a:p>
            <a:r>
              <a:rPr lang="en-GB" dirty="0"/>
              <a:t>The </a:t>
            </a:r>
            <a:r>
              <a:rPr lang="en-GB" i="1" dirty="0"/>
              <a:t>consumer</a:t>
            </a:r>
            <a:r>
              <a:rPr lang="en-GB" dirty="0"/>
              <a:t> establishes which agreements must be complied with, while the </a:t>
            </a:r>
            <a:r>
              <a:rPr lang="en-GB" i="1" dirty="0"/>
              <a:t>producer (=provider)</a:t>
            </a:r>
            <a:r>
              <a:rPr lang="en-GB" dirty="0"/>
              <a:t> is</a:t>
            </a:r>
            <a:r>
              <a:rPr lang="en-GB" i="1" dirty="0"/>
              <a:t> </a:t>
            </a:r>
            <a:r>
              <a:rPr lang="en-GB" dirty="0"/>
              <a:t>responsible for satisfying the requirements set by the </a:t>
            </a:r>
            <a:r>
              <a:rPr lang="en-GB" i="1" dirty="0"/>
              <a:t>consumer</a:t>
            </a:r>
          </a:p>
          <a:p>
            <a:r>
              <a:rPr lang="en-GB" dirty="0"/>
              <a:t>A good overview of consumer-driven testing can be found here: </a:t>
            </a:r>
            <a:r>
              <a:rPr lang="en-GB" dirty="0">
                <a:hlinkClick r:id="rId2"/>
              </a:rPr>
              <a:t>https://dzone.com/articles/contract-testing-strategy-producer-driven-or-consu</a:t>
            </a:r>
            <a:endParaRPr lang="en-GB" dirty="0"/>
          </a:p>
          <a:p>
            <a:endParaRPr lang="en-GB" dirty="0"/>
          </a:p>
        </p:txBody>
      </p:sp>
      <p:sp>
        <p:nvSpPr>
          <p:cNvPr id="4" name="Footer Placeholder 3">
            <a:extLst>
              <a:ext uri="{FF2B5EF4-FFF2-40B4-BE49-F238E27FC236}">
                <a16:creationId xmlns:a16="http://schemas.microsoft.com/office/drawing/2014/main" id="{29DF459E-26BA-DB40-84AC-694D0318326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53093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B9A-561F-3E49-BECD-3A20A4033908}"/>
              </a:ext>
            </a:extLst>
          </p:cNvPr>
          <p:cNvSpPr>
            <a:spLocks noGrp="1"/>
          </p:cNvSpPr>
          <p:nvPr>
            <p:ph type="title"/>
          </p:nvPr>
        </p:nvSpPr>
        <p:spPr/>
        <p:txBody>
          <a:bodyPr/>
          <a:lstStyle/>
          <a:p>
            <a:r>
              <a:rPr lang="en-NL" dirty="0"/>
              <a:t>Our goal with the contract tests</a:t>
            </a:r>
          </a:p>
        </p:txBody>
      </p:sp>
      <p:sp>
        <p:nvSpPr>
          <p:cNvPr id="3" name="Content Placeholder 2">
            <a:extLst>
              <a:ext uri="{FF2B5EF4-FFF2-40B4-BE49-F238E27FC236}">
                <a16:creationId xmlns:a16="http://schemas.microsoft.com/office/drawing/2014/main" id="{7487FD8F-40CB-FB45-8AEE-2C97B7C64D53}"/>
              </a:ext>
            </a:extLst>
          </p:cNvPr>
          <p:cNvSpPr>
            <a:spLocks noGrp="1"/>
          </p:cNvSpPr>
          <p:nvPr>
            <p:ph idx="1"/>
          </p:nvPr>
        </p:nvSpPr>
        <p:spPr>
          <a:xfrm>
            <a:off x="838200" y="1368027"/>
            <a:ext cx="10515600" cy="4808936"/>
          </a:xfrm>
        </p:spPr>
        <p:txBody>
          <a:bodyPr/>
          <a:lstStyle/>
          <a:p>
            <a:r>
              <a:rPr lang="en-NL" dirty="0"/>
              <a:t>Reduce amount of manual testing</a:t>
            </a:r>
          </a:p>
          <a:p>
            <a:endParaRPr lang="en-NL" dirty="0"/>
          </a:p>
          <a:p>
            <a:endParaRPr lang="en-NL" dirty="0"/>
          </a:p>
        </p:txBody>
      </p:sp>
      <p:sp>
        <p:nvSpPr>
          <p:cNvPr id="4" name="Triangle 3">
            <a:extLst>
              <a:ext uri="{FF2B5EF4-FFF2-40B4-BE49-F238E27FC236}">
                <a16:creationId xmlns:a16="http://schemas.microsoft.com/office/drawing/2014/main" id="{E472DC51-26E2-C549-AF94-4BF2CF637552}"/>
              </a:ext>
            </a:extLst>
          </p:cNvPr>
          <p:cNvSpPr/>
          <p:nvPr/>
        </p:nvSpPr>
        <p:spPr>
          <a:xfrm>
            <a:off x="838200" y="2227009"/>
            <a:ext cx="3157087" cy="3262964"/>
          </a:xfrm>
          <a:prstGeom prst="triangle">
            <a:avLst/>
          </a:prstGeom>
          <a:gradFill>
            <a:gsLst>
              <a:gs pos="58000">
                <a:schemeClr val="accent1">
                  <a:lumMod val="5000"/>
                  <a:lumOff val="95000"/>
                </a:schemeClr>
              </a:gs>
              <a:gs pos="79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riangle 4">
            <a:extLst>
              <a:ext uri="{FF2B5EF4-FFF2-40B4-BE49-F238E27FC236}">
                <a16:creationId xmlns:a16="http://schemas.microsoft.com/office/drawing/2014/main" id="{AA1B0052-F595-1E4D-9EC8-14EFBE915FB3}"/>
              </a:ext>
            </a:extLst>
          </p:cNvPr>
          <p:cNvSpPr/>
          <p:nvPr/>
        </p:nvSpPr>
        <p:spPr>
          <a:xfrm>
            <a:off x="8196713" y="2210785"/>
            <a:ext cx="3157087" cy="3262963"/>
          </a:xfrm>
          <a:prstGeom prst="triangle">
            <a:avLst>
              <a:gd name="adj" fmla="val 48476"/>
            </a:avLst>
          </a:prstGeom>
          <a:gradFill>
            <a:gsLst>
              <a:gs pos="38000">
                <a:schemeClr val="accent1">
                  <a:lumMod val="5000"/>
                  <a:lumOff val="95000"/>
                </a:schemeClr>
              </a:gs>
              <a:gs pos="57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xtBox 6">
            <a:extLst>
              <a:ext uri="{FF2B5EF4-FFF2-40B4-BE49-F238E27FC236}">
                <a16:creationId xmlns:a16="http://schemas.microsoft.com/office/drawing/2014/main" id="{6AE7DFD2-059A-8E4B-B911-D4AF82C05C97}"/>
              </a:ext>
            </a:extLst>
          </p:cNvPr>
          <p:cNvSpPr txBox="1"/>
          <p:nvPr/>
        </p:nvSpPr>
        <p:spPr>
          <a:xfrm>
            <a:off x="1776663" y="4821589"/>
            <a:ext cx="1280160" cy="369332"/>
          </a:xfrm>
          <a:prstGeom prst="rect">
            <a:avLst/>
          </a:prstGeom>
          <a:noFill/>
        </p:spPr>
        <p:txBody>
          <a:bodyPr wrap="square" rtlCol="0">
            <a:spAutoFit/>
          </a:bodyPr>
          <a:lstStyle/>
          <a:p>
            <a:r>
              <a:rPr lang="en-NL" dirty="0"/>
              <a:t>Junit tests</a:t>
            </a:r>
          </a:p>
        </p:txBody>
      </p:sp>
      <p:sp>
        <p:nvSpPr>
          <p:cNvPr id="9" name="TextBox 8">
            <a:extLst>
              <a:ext uri="{FF2B5EF4-FFF2-40B4-BE49-F238E27FC236}">
                <a16:creationId xmlns:a16="http://schemas.microsoft.com/office/drawing/2014/main" id="{52DDD87F-AEE2-0842-90E8-0F8C9F033D93}"/>
              </a:ext>
            </a:extLst>
          </p:cNvPr>
          <p:cNvSpPr txBox="1"/>
          <p:nvPr/>
        </p:nvSpPr>
        <p:spPr>
          <a:xfrm>
            <a:off x="8991600" y="4324771"/>
            <a:ext cx="1567312" cy="369332"/>
          </a:xfrm>
          <a:prstGeom prst="rect">
            <a:avLst/>
          </a:prstGeom>
          <a:noFill/>
        </p:spPr>
        <p:txBody>
          <a:bodyPr wrap="square" rtlCol="0">
            <a:spAutoFit/>
          </a:bodyPr>
          <a:lstStyle/>
          <a:p>
            <a:r>
              <a:rPr lang="en-NL" dirty="0"/>
              <a:t>Contract tests</a:t>
            </a:r>
          </a:p>
        </p:txBody>
      </p:sp>
      <p:sp>
        <p:nvSpPr>
          <p:cNvPr id="10" name="TextBox 9">
            <a:extLst>
              <a:ext uri="{FF2B5EF4-FFF2-40B4-BE49-F238E27FC236}">
                <a16:creationId xmlns:a16="http://schemas.microsoft.com/office/drawing/2014/main" id="{DECA741D-91A1-C344-B674-917962BD455B}"/>
              </a:ext>
            </a:extLst>
          </p:cNvPr>
          <p:cNvSpPr txBox="1"/>
          <p:nvPr/>
        </p:nvSpPr>
        <p:spPr>
          <a:xfrm>
            <a:off x="9135176" y="4821589"/>
            <a:ext cx="1280160" cy="369332"/>
          </a:xfrm>
          <a:prstGeom prst="rect">
            <a:avLst/>
          </a:prstGeom>
          <a:noFill/>
        </p:spPr>
        <p:txBody>
          <a:bodyPr wrap="square" rtlCol="0">
            <a:spAutoFit/>
          </a:bodyPr>
          <a:lstStyle/>
          <a:p>
            <a:r>
              <a:rPr lang="en-NL" dirty="0"/>
              <a:t>Junit tests</a:t>
            </a:r>
          </a:p>
        </p:txBody>
      </p:sp>
      <p:sp>
        <p:nvSpPr>
          <p:cNvPr id="11" name="TextBox 10">
            <a:extLst>
              <a:ext uri="{FF2B5EF4-FFF2-40B4-BE49-F238E27FC236}">
                <a16:creationId xmlns:a16="http://schemas.microsoft.com/office/drawing/2014/main" id="{9F8C67E2-7347-AF40-BB05-C307E31CF4D6}"/>
              </a:ext>
            </a:extLst>
          </p:cNvPr>
          <p:cNvSpPr txBox="1"/>
          <p:nvPr/>
        </p:nvSpPr>
        <p:spPr>
          <a:xfrm>
            <a:off x="1776663" y="3621234"/>
            <a:ext cx="1280160" cy="646331"/>
          </a:xfrm>
          <a:prstGeom prst="rect">
            <a:avLst/>
          </a:prstGeom>
          <a:noFill/>
        </p:spPr>
        <p:txBody>
          <a:bodyPr wrap="square" rtlCol="0">
            <a:spAutoFit/>
          </a:bodyPr>
          <a:lstStyle/>
          <a:p>
            <a:pPr algn="ctr"/>
            <a:r>
              <a:rPr lang="en-NL" dirty="0"/>
              <a:t>Manual testing</a:t>
            </a:r>
          </a:p>
        </p:txBody>
      </p:sp>
      <p:sp>
        <p:nvSpPr>
          <p:cNvPr id="12" name="TextBox 11">
            <a:extLst>
              <a:ext uri="{FF2B5EF4-FFF2-40B4-BE49-F238E27FC236}">
                <a16:creationId xmlns:a16="http://schemas.microsoft.com/office/drawing/2014/main" id="{9BED2A76-E13A-F14D-828C-AD8EE564D3D2}"/>
              </a:ext>
            </a:extLst>
          </p:cNvPr>
          <p:cNvSpPr txBox="1"/>
          <p:nvPr/>
        </p:nvSpPr>
        <p:spPr>
          <a:xfrm>
            <a:off x="9278453" y="3176989"/>
            <a:ext cx="993606" cy="646331"/>
          </a:xfrm>
          <a:prstGeom prst="rect">
            <a:avLst/>
          </a:prstGeom>
          <a:noFill/>
        </p:spPr>
        <p:txBody>
          <a:bodyPr wrap="square" rtlCol="0">
            <a:spAutoFit/>
          </a:bodyPr>
          <a:lstStyle/>
          <a:p>
            <a:pPr algn="ctr"/>
            <a:r>
              <a:rPr lang="en-NL" dirty="0"/>
              <a:t>Manual testing</a:t>
            </a:r>
          </a:p>
        </p:txBody>
      </p:sp>
      <p:sp>
        <p:nvSpPr>
          <p:cNvPr id="14" name="Right Arrow 13">
            <a:extLst>
              <a:ext uri="{FF2B5EF4-FFF2-40B4-BE49-F238E27FC236}">
                <a16:creationId xmlns:a16="http://schemas.microsoft.com/office/drawing/2014/main" id="{E4E24B8E-91ED-E944-878F-CF6BD2895663}"/>
              </a:ext>
            </a:extLst>
          </p:cNvPr>
          <p:cNvSpPr/>
          <p:nvPr/>
        </p:nvSpPr>
        <p:spPr>
          <a:xfrm>
            <a:off x="4568792" y="3260190"/>
            <a:ext cx="3272589"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6" name="Straight Connector 15">
            <a:extLst>
              <a:ext uri="{FF2B5EF4-FFF2-40B4-BE49-F238E27FC236}">
                <a16:creationId xmlns:a16="http://schemas.microsoft.com/office/drawing/2014/main" id="{8A3034CB-7243-504B-B374-22C89B6526C5}"/>
              </a:ext>
            </a:extLst>
          </p:cNvPr>
          <p:cNvCxnSpPr>
            <a:cxnSpLocks/>
          </p:cNvCxnSpPr>
          <p:nvPr/>
        </p:nvCxnSpPr>
        <p:spPr>
          <a:xfrm>
            <a:off x="1232034" y="4682590"/>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7D3764-82E5-814C-A929-426273E92F2D}"/>
              </a:ext>
            </a:extLst>
          </p:cNvPr>
          <p:cNvCxnSpPr>
            <a:cxnSpLocks/>
          </p:cNvCxnSpPr>
          <p:nvPr/>
        </p:nvCxnSpPr>
        <p:spPr>
          <a:xfrm>
            <a:off x="8585735" y="4682590"/>
            <a:ext cx="235818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8C01E3-4A51-6E4A-9BF8-F0336E7F0DB4}"/>
              </a:ext>
            </a:extLst>
          </p:cNvPr>
          <p:cNvCxnSpPr>
            <a:cxnSpLocks/>
          </p:cNvCxnSpPr>
          <p:nvPr/>
        </p:nvCxnSpPr>
        <p:spPr>
          <a:xfrm>
            <a:off x="8835992" y="4111775"/>
            <a:ext cx="1857675"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E849C048-7FE6-BE48-B0BE-D9A6C4260D07}"/>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85143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36FE-C82B-334B-BF93-D4BC425FCB15}"/>
              </a:ext>
            </a:extLst>
          </p:cNvPr>
          <p:cNvSpPr>
            <a:spLocks noGrp="1"/>
          </p:cNvSpPr>
          <p:nvPr>
            <p:ph type="title"/>
          </p:nvPr>
        </p:nvSpPr>
        <p:spPr/>
        <p:txBody>
          <a:bodyPr/>
          <a:lstStyle/>
          <a:p>
            <a:r>
              <a:rPr lang="nl-NL" dirty="0"/>
              <a:t>How </a:t>
            </a:r>
            <a:r>
              <a:rPr lang="nl-NL" dirty="0" err="1"/>
              <a:t>will</a:t>
            </a:r>
            <a:r>
              <a:rPr lang="nl-NL" dirty="0"/>
              <a:t> we </a:t>
            </a:r>
            <a:r>
              <a:rPr lang="nl-NL" dirty="0" err="1"/>
              <a:t>define</a:t>
            </a:r>
            <a:r>
              <a:rPr lang="nl-NL" dirty="0"/>
              <a:t> </a:t>
            </a:r>
            <a:r>
              <a:rPr lang="nl-NL" dirty="0" err="1"/>
              <a:t>the</a:t>
            </a:r>
            <a:r>
              <a:rPr lang="nl-NL" dirty="0"/>
              <a:t> contract tests</a:t>
            </a:r>
            <a:r>
              <a:rPr lang="en-NL" dirty="0"/>
              <a:t>?</a:t>
            </a:r>
          </a:p>
        </p:txBody>
      </p:sp>
      <p:sp>
        <p:nvSpPr>
          <p:cNvPr id="3" name="Content Placeholder 2">
            <a:extLst>
              <a:ext uri="{FF2B5EF4-FFF2-40B4-BE49-F238E27FC236}">
                <a16:creationId xmlns:a16="http://schemas.microsoft.com/office/drawing/2014/main" id="{09FF2F24-4EA0-974C-BC3F-08CCF40EB711}"/>
              </a:ext>
            </a:extLst>
          </p:cNvPr>
          <p:cNvSpPr>
            <a:spLocks noGrp="1"/>
          </p:cNvSpPr>
          <p:nvPr>
            <p:ph idx="1"/>
          </p:nvPr>
        </p:nvSpPr>
        <p:spPr/>
        <p:txBody>
          <a:bodyPr>
            <a:normAutofit fontScale="92500"/>
          </a:bodyPr>
          <a:lstStyle/>
          <a:p>
            <a:r>
              <a:rPr lang="en-NL" dirty="0"/>
              <a:t>We will define contracts using Groovy, YAML or Java.  Kotlin can also be used, but is not included in my examples.  I will mostly use Groovy</a:t>
            </a:r>
          </a:p>
          <a:p>
            <a:r>
              <a:rPr lang="en-NL" dirty="0"/>
              <a:t>We will build and verify the contracts using Maven (together with </a:t>
            </a:r>
            <a:r>
              <a:rPr lang="en-GB" b="1" dirty="0"/>
              <a:t>Spring Cloud Contract Verifier </a:t>
            </a:r>
            <a:r>
              <a:rPr lang="en-GB" dirty="0"/>
              <a:t>and</a:t>
            </a:r>
            <a:r>
              <a:rPr lang="en-GB" b="1" dirty="0"/>
              <a:t> Spring Cloud Contract </a:t>
            </a:r>
            <a:r>
              <a:rPr lang="en-GB" b="1" dirty="0" err="1"/>
              <a:t>Stubrunner</a:t>
            </a:r>
            <a:r>
              <a:rPr lang="en-GB" b="1" dirty="0"/>
              <a:t>)</a:t>
            </a:r>
            <a:endParaRPr lang="en-NL" dirty="0"/>
          </a:p>
          <a:p>
            <a:r>
              <a:rPr lang="en-NL" dirty="0"/>
              <a:t>This will generate a </a:t>
            </a:r>
            <a:r>
              <a:rPr lang="en-NL" b="1" dirty="0"/>
              <a:t>stubs jar</a:t>
            </a:r>
            <a:r>
              <a:rPr lang="en-NL" dirty="0"/>
              <a:t> file in the Maven repository</a:t>
            </a:r>
          </a:p>
          <a:p>
            <a:r>
              <a:rPr lang="en-NL" dirty="0"/>
              <a:t>This jar file will contain WireMock mappings files that can be used by other applications</a:t>
            </a:r>
          </a:p>
          <a:p>
            <a:r>
              <a:rPr lang="en-NL" dirty="0"/>
              <a:t>This jar would normally be released together with the app as a Maven component to Nexus, Azure feeds, etc, for use by other micro-services</a:t>
            </a:r>
          </a:p>
          <a:p>
            <a:r>
              <a:rPr lang="en-NL" dirty="0"/>
              <a:t>The build also </a:t>
            </a:r>
            <a:r>
              <a:rPr lang="en-NL" b="1" dirty="0"/>
              <a:t>verifies</a:t>
            </a:r>
            <a:r>
              <a:rPr lang="en-NL" dirty="0"/>
              <a:t> the stub mappings against the expected results</a:t>
            </a:r>
          </a:p>
        </p:txBody>
      </p:sp>
      <p:sp>
        <p:nvSpPr>
          <p:cNvPr id="4" name="Footer Placeholder 3">
            <a:extLst>
              <a:ext uri="{FF2B5EF4-FFF2-40B4-BE49-F238E27FC236}">
                <a16:creationId xmlns:a16="http://schemas.microsoft.com/office/drawing/2014/main" id="{0C100CB8-89B8-9648-AC84-39A749FC610A}"/>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406481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1B7A-16DB-1B40-BDD0-D8343151B24B}"/>
              </a:ext>
            </a:extLst>
          </p:cNvPr>
          <p:cNvSpPr>
            <a:spLocks noGrp="1"/>
          </p:cNvSpPr>
          <p:nvPr>
            <p:ph type="title"/>
          </p:nvPr>
        </p:nvSpPr>
        <p:spPr/>
        <p:txBody>
          <a:bodyPr/>
          <a:lstStyle/>
          <a:p>
            <a:r>
              <a:rPr lang="en-NL" dirty="0"/>
              <a:t>C</a:t>
            </a:r>
            <a:r>
              <a:rPr lang="en-GB" dirty="0"/>
              <a:t>o</a:t>
            </a:r>
            <a:r>
              <a:rPr lang="en-NL" dirty="0"/>
              <a:t>ntents of the stub jar file</a:t>
            </a:r>
          </a:p>
        </p:txBody>
      </p:sp>
      <p:sp>
        <p:nvSpPr>
          <p:cNvPr id="3" name="Content Placeholder 2">
            <a:extLst>
              <a:ext uri="{FF2B5EF4-FFF2-40B4-BE49-F238E27FC236}">
                <a16:creationId xmlns:a16="http://schemas.microsoft.com/office/drawing/2014/main" id="{B8A06F55-4EBE-7240-9511-F93315C3A5CA}"/>
              </a:ext>
            </a:extLst>
          </p:cNvPr>
          <p:cNvSpPr>
            <a:spLocks noGrp="1"/>
          </p:cNvSpPr>
          <p:nvPr>
            <p:ph idx="1"/>
          </p:nvPr>
        </p:nvSpPr>
        <p:spPr>
          <a:noFill/>
        </p:spPr>
        <p:txBody>
          <a:bodyPr>
            <a:normAutofit fontScale="70000" lnSpcReduction="20000"/>
          </a:bodyPr>
          <a:lstStyle/>
          <a:p>
            <a:r>
              <a:rPr lang="en-NL" sz="3700" dirty="0"/>
              <a:t>The generated stub jar file is key to everything</a:t>
            </a:r>
          </a:p>
          <a:p>
            <a:r>
              <a:rPr lang="en-NL" sz="3700" dirty="0"/>
              <a:t>This can be stored in Nexus, local Maven repo, Azure, Git, etc</a:t>
            </a:r>
          </a:p>
          <a:p>
            <a:r>
              <a:rPr lang="en-NL" sz="3700" dirty="0"/>
              <a:t>A typical directory structure is something like this</a:t>
            </a:r>
            <a:endParaRPr lang="en-NL" sz="3700" u="sng" dirty="0"/>
          </a:p>
          <a:p>
            <a:pPr marL="457200" lvl="1" indent="0">
              <a:buNone/>
            </a:pPr>
            <a:endParaRPr lang="en-NL" dirty="0">
              <a:latin typeface="Cordia New" panose="020B0304020202020204" pitchFamily="34" charset="-34"/>
              <a:cs typeface="Cordia New" panose="020B0304020202020204" pitchFamily="34" charset="-34"/>
            </a:endParaRPr>
          </a:p>
          <a:p>
            <a:pPr marL="457200" lvl="1" indent="0">
              <a:buNone/>
            </a:pPr>
            <a:r>
              <a:rPr lang="en-GB" b="1" u="sng" dirty="0">
                <a:latin typeface="Cordia New" panose="020B0304020202020204" pitchFamily="34" charset="-34"/>
                <a:cs typeface="Cordia New" panose="020B0304020202020204" pitchFamily="34" charset="-34"/>
              </a:rPr>
              <a:t>S</a:t>
            </a:r>
            <a:r>
              <a:rPr lang="en-NL" b="1" u="sng" dirty="0">
                <a:latin typeface="Cordia New" panose="020B0304020202020204" pitchFamily="34" charset="-34"/>
                <a:cs typeface="Cordia New" panose="020B0304020202020204" pitchFamily="34" charset="-34"/>
              </a:rPr>
              <a:t>tubs.jar</a:t>
            </a:r>
          </a:p>
          <a:p>
            <a:pPr marL="457200" lvl="1" indent="0">
              <a:buNone/>
            </a:pPr>
            <a:r>
              <a:rPr lang="en-NL" dirty="0">
                <a:latin typeface="Cordia New" panose="020B0304020202020204" pitchFamily="34" charset="-34"/>
                <a:cs typeface="Cordia New" panose="020B0304020202020204" pitchFamily="34" charset="-34"/>
              </a:rPr>
              <a:t>provider</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contracts</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test1.groovy</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test2.java</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test3.kt</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mappings</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test1.json</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test2.json                                   </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test3.json</a:t>
            </a:r>
            <a:br>
              <a:rPr lang="en-NL" dirty="0">
                <a:latin typeface="Cordia New" panose="020B0304020202020204" pitchFamily="34" charset="-34"/>
                <a:cs typeface="Cordia New" panose="020B0304020202020204" pitchFamily="34" charset="-34"/>
              </a:rPr>
            </a:br>
            <a:endParaRPr lang="en-NL" dirty="0">
              <a:latin typeface="Cordia New" panose="020B0304020202020204" pitchFamily="34" charset="-34"/>
              <a:cs typeface="Cordia New" panose="020B0304020202020204" pitchFamily="34" charset="-34"/>
            </a:endParaRPr>
          </a:p>
          <a:p>
            <a:pPr marL="0" indent="0">
              <a:buNone/>
            </a:pPr>
            <a:br>
              <a:rPr lang="en-NL" dirty="0"/>
            </a:br>
            <a:endParaRPr lang="en-NL" dirty="0"/>
          </a:p>
          <a:p>
            <a:pPr marL="0" indent="0">
              <a:buNone/>
            </a:pPr>
            <a:endParaRPr lang="en-NL" dirty="0"/>
          </a:p>
        </p:txBody>
      </p:sp>
      <p:sp>
        <p:nvSpPr>
          <p:cNvPr id="4" name="Footer Placeholder 3">
            <a:extLst>
              <a:ext uri="{FF2B5EF4-FFF2-40B4-BE49-F238E27FC236}">
                <a16:creationId xmlns:a16="http://schemas.microsoft.com/office/drawing/2014/main" id="{D2D5F0AB-EC05-F947-89AE-3FAD14919D9C}"/>
              </a:ext>
            </a:extLst>
          </p:cNvPr>
          <p:cNvSpPr>
            <a:spLocks noGrp="1"/>
          </p:cNvSpPr>
          <p:nvPr>
            <p:ph type="ftr" sz="quarter" idx="11"/>
          </p:nvPr>
        </p:nvSpPr>
        <p:spPr/>
        <p:txBody>
          <a:bodyPr/>
          <a:lstStyle/>
          <a:p>
            <a:r>
              <a:rPr lang="en-GB"/>
              <a:t>https://github.com/OllyCrook/contract-test-demo </a:t>
            </a:r>
            <a:endParaRPr lang="en-NL"/>
          </a:p>
        </p:txBody>
      </p:sp>
      <p:grpSp>
        <p:nvGrpSpPr>
          <p:cNvPr id="10" name="Group 9">
            <a:extLst>
              <a:ext uri="{FF2B5EF4-FFF2-40B4-BE49-F238E27FC236}">
                <a16:creationId xmlns:a16="http://schemas.microsoft.com/office/drawing/2014/main" id="{DB3E3590-D0C4-804F-BAA8-A03B4562A5D1}"/>
              </a:ext>
            </a:extLst>
          </p:cNvPr>
          <p:cNvGrpSpPr/>
          <p:nvPr/>
        </p:nvGrpSpPr>
        <p:grpSpPr>
          <a:xfrm>
            <a:off x="1310654" y="4349163"/>
            <a:ext cx="8171277" cy="1130060"/>
            <a:chOff x="1380227" y="4001294"/>
            <a:chExt cx="8171277" cy="1130060"/>
          </a:xfrm>
        </p:grpSpPr>
        <p:sp>
          <p:nvSpPr>
            <p:cNvPr id="5" name="Oval 4">
              <a:extLst>
                <a:ext uri="{FF2B5EF4-FFF2-40B4-BE49-F238E27FC236}">
                  <a16:creationId xmlns:a16="http://schemas.microsoft.com/office/drawing/2014/main" id="{7A444A71-03E8-EE42-96D3-056D1E33B8A6}"/>
                </a:ext>
              </a:extLst>
            </p:cNvPr>
            <p:cNvSpPr/>
            <p:nvPr/>
          </p:nvSpPr>
          <p:spPr>
            <a:xfrm>
              <a:off x="1380227" y="4001294"/>
              <a:ext cx="2130724" cy="1130060"/>
            </a:xfrm>
            <a:prstGeom prst="ellipse">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extBox 6">
              <a:extLst>
                <a:ext uri="{FF2B5EF4-FFF2-40B4-BE49-F238E27FC236}">
                  <a16:creationId xmlns:a16="http://schemas.microsoft.com/office/drawing/2014/main" id="{5FBCDA8E-CDBF-5C46-A13A-B378C8ABB986}"/>
                </a:ext>
              </a:extLst>
            </p:cNvPr>
            <p:cNvSpPr txBox="1"/>
            <p:nvPr/>
          </p:nvSpPr>
          <p:spPr>
            <a:xfrm>
              <a:off x="5049078" y="4104659"/>
              <a:ext cx="4502426" cy="923330"/>
            </a:xfrm>
            <a:prstGeom prst="rect">
              <a:avLst/>
            </a:prstGeom>
            <a:noFill/>
          </p:spPr>
          <p:txBody>
            <a:bodyPr wrap="square" rtlCol="0">
              <a:spAutoFit/>
            </a:bodyPr>
            <a:lstStyle/>
            <a:p>
              <a:r>
                <a:rPr lang="en-NL" dirty="0"/>
                <a:t>These WireMock mappings files contain the contracts for the provider service. Other services can use these to test their interfaces</a:t>
              </a:r>
            </a:p>
          </p:txBody>
        </p:sp>
        <p:cxnSp>
          <p:nvCxnSpPr>
            <p:cNvPr id="9" name="Straight Arrow Connector 8">
              <a:extLst>
                <a:ext uri="{FF2B5EF4-FFF2-40B4-BE49-F238E27FC236}">
                  <a16:creationId xmlns:a16="http://schemas.microsoft.com/office/drawing/2014/main" id="{01B7F42A-358D-9D41-8106-4305A4517028}"/>
                </a:ext>
              </a:extLst>
            </p:cNvPr>
            <p:cNvCxnSpPr/>
            <p:nvPr/>
          </p:nvCxnSpPr>
          <p:spPr>
            <a:xfrm flipH="1">
              <a:off x="3510951" y="4566324"/>
              <a:ext cx="1528188" cy="0"/>
            </a:xfrm>
            <a:prstGeom prst="straightConnector1">
              <a:avLst/>
            </a:prstGeom>
            <a:ln w="34925">
              <a:headEnd type="triangle" w="lg" len="lg"/>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707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2B1F-56FF-A14D-BEEA-917F5D9479B9}"/>
              </a:ext>
            </a:extLst>
          </p:cNvPr>
          <p:cNvSpPr>
            <a:spLocks noGrp="1"/>
          </p:cNvSpPr>
          <p:nvPr>
            <p:ph type="title"/>
          </p:nvPr>
        </p:nvSpPr>
        <p:spPr/>
        <p:txBody>
          <a:bodyPr/>
          <a:lstStyle/>
          <a:p>
            <a:r>
              <a:rPr lang="en-NL" dirty="0"/>
              <a:t>Maven dependencies needed by our contract tests</a:t>
            </a:r>
          </a:p>
        </p:txBody>
      </p:sp>
      <p:sp>
        <p:nvSpPr>
          <p:cNvPr id="3" name="Content Placeholder 2">
            <a:extLst>
              <a:ext uri="{FF2B5EF4-FFF2-40B4-BE49-F238E27FC236}">
                <a16:creationId xmlns:a16="http://schemas.microsoft.com/office/drawing/2014/main" id="{B55DA6C9-289A-4446-9466-E662D82960C0}"/>
              </a:ext>
            </a:extLst>
          </p:cNvPr>
          <p:cNvSpPr>
            <a:spLocks noGrp="1"/>
          </p:cNvSpPr>
          <p:nvPr>
            <p:ph idx="1"/>
          </p:nvPr>
        </p:nvSpPr>
        <p:spPr/>
        <p:txBody>
          <a:bodyPr>
            <a:normAutofit fontScale="92500" lnSpcReduction="10000"/>
          </a:bodyPr>
          <a:lstStyle/>
          <a:p>
            <a:pPr marL="0" indent="0">
              <a:buNone/>
            </a:pPr>
            <a:r>
              <a:rPr lang="en-GB" dirty="0"/>
              <a:t>See the pom files for the complete examples</a:t>
            </a:r>
          </a:p>
          <a:p>
            <a:pPr marL="457200" lvl="1" indent="0">
              <a:buNone/>
            </a:pPr>
            <a:endParaRPr lang="en-GB" sz="1300" dirty="0">
              <a:latin typeface="Courier" pitchFamily="2" charset="0"/>
            </a:endParaRPr>
          </a:p>
          <a:p>
            <a:pPr marL="457200" lvl="1" indent="0">
              <a:buNone/>
            </a:pPr>
            <a:r>
              <a:rPr lang="en-GB" sz="1300" dirty="0">
                <a:latin typeface="Courier" pitchFamily="2" charset="0"/>
              </a:rPr>
              <a:t>&lt;dependency&gt;</a:t>
            </a:r>
            <a:br>
              <a:rPr lang="en-GB" sz="1300" dirty="0">
                <a:latin typeface="Courier" pitchFamily="2" charset="0"/>
              </a:rPr>
            </a:br>
            <a:r>
              <a:rPr lang="en-GB" sz="1300" dirty="0">
                <a:latin typeface="Courier" pitchFamily="2" charset="0"/>
              </a:rPr>
              <a:t>    &lt;</a:t>
            </a:r>
            <a:r>
              <a:rPr lang="en-GB" sz="1300" dirty="0" err="1">
                <a:latin typeface="Courier" pitchFamily="2" charset="0"/>
              </a:rPr>
              <a:t>groupId</a:t>
            </a:r>
            <a:r>
              <a:rPr lang="en-GB" sz="1300" dirty="0">
                <a:latin typeface="Courier" pitchFamily="2" charset="0"/>
              </a:rPr>
              <a:t>&gt;</a:t>
            </a:r>
            <a:r>
              <a:rPr lang="en-GB" sz="1300" dirty="0" err="1">
                <a:latin typeface="Courier" pitchFamily="2" charset="0"/>
              </a:rPr>
              <a:t>org.springframework.cloud</a:t>
            </a:r>
            <a:r>
              <a:rPr lang="en-GB" sz="1300" dirty="0">
                <a:latin typeface="Courier" pitchFamily="2" charset="0"/>
              </a:rPr>
              <a:t>&lt;/</a:t>
            </a:r>
            <a:r>
              <a:rPr lang="en-GB" sz="1300" dirty="0" err="1">
                <a:latin typeface="Courier" pitchFamily="2" charset="0"/>
              </a:rPr>
              <a:t>groupId</a:t>
            </a:r>
            <a:r>
              <a:rPr lang="en-GB" sz="1300" dirty="0">
                <a:latin typeface="Courier" pitchFamily="2" charset="0"/>
              </a:rPr>
              <a:t>&gt;</a:t>
            </a:r>
            <a:br>
              <a:rPr lang="en-GB" sz="1300" dirty="0">
                <a:latin typeface="Courier" pitchFamily="2" charset="0"/>
              </a:rPr>
            </a:br>
            <a:r>
              <a:rPr lang="en-GB" sz="1300" dirty="0">
                <a:latin typeface="Courier" pitchFamily="2" charset="0"/>
              </a:rPr>
              <a:t>    &lt;</a:t>
            </a:r>
            <a:r>
              <a:rPr lang="en-GB" sz="1300" dirty="0" err="1">
                <a:latin typeface="Courier" pitchFamily="2" charset="0"/>
              </a:rPr>
              <a:t>artifactId</a:t>
            </a:r>
            <a:r>
              <a:rPr lang="en-GB" sz="1300" dirty="0">
                <a:latin typeface="Courier" pitchFamily="2" charset="0"/>
              </a:rPr>
              <a:t>&gt;spring-cloud-starter-contract-verifier&lt;/</a:t>
            </a:r>
            <a:r>
              <a:rPr lang="en-GB" sz="1300" dirty="0" err="1">
                <a:latin typeface="Courier" pitchFamily="2" charset="0"/>
              </a:rPr>
              <a:t>artifactId</a:t>
            </a:r>
            <a:r>
              <a:rPr lang="en-GB" sz="1300" dirty="0">
                <a:latin typeface="Courier" pitchFamily="2" charset="0"/>
              </a:rPr>
              <a:t>&gt;</a:t>
            </a:r>
            <a:br>
              <a:rPr lang="en-GB" sz="1300" dirty="0">
                <a:latin typeface="Courier" pitchFamily="2" charset="0"/>
              </a:rPr>
            </a:br>
            <a:r>
              <a:rPr lang="en-GB" sz="1300" dirty="0">
                <a:latin typeface="Courier" pitchFamily="2" charset="0"/>
              </a:rPr>
              <a:t>    &lt;scope&gt;test&lt;/scope&gt;</a:t>
            </a:r>
            <a:br>
              <a:rPr lang="en-GB" sz="1300" dirty="0">
                <a:latin typeface="Courier" pitchFamily="2" charset="0"/>
              </a:rPr>
            </a:br>
            <a:r>
              <a:rPr lang="en-GB" sz="1300" dirty="0">
                <a:latin typeface="Courier" pitchFamily="2" charset="0"/>
              </a:rPr>
              <a:t>&lt;/</a:t>
            </a:r>
            <a:r>
              <a:rPr lang="en-GB" sz="1300">
                <a:latin typeface="Courier" pitchFamily="2" charset="0"/>
              </a:rPr>
              <a:t>dependency&gt;</a:t>
            </a:r>
            <a:endParaRPr lang="en-GB" sz="1300" dirty="0">
              <a:latin typeface="Courier" pitchFamily="2" charset="0"/>
            </a:endParaRPr>
          </a:p>
          <a:p>
            <a:pPr marL="457200" lvl="1" indent="0">
              <a:buNone/>
            </a:pPr>
            <a:r>
              <a:rPr lang="en-GB" sz="1300" dirty="0">
                <a:latin typeface="Courier" pitchFamily="2" charset="0"/>
              </a:rPr>
              <a:t>&lt;dependency&gt;</a:t>
            </a:r>
            <a:br>
              <a:rPr lang="en-GB" sz="1300" dirty="0">
                <a:latin typeface="Courier" pitchFamily="2" charset="0"/>
              </a:rPr>
            </a:br>
            <a:r>
              <a:rPr lang="en-GB" sz="1300" dirty="0">
                <a:latin typeface="Courier" pitchFamily="2" charset="0"/>
              </a:rPr>
              <a:t>    &lt;</a:t>
            </a:r>
            <a:r>
              <a:rPr lang="en-GB" sz="1300" dirty="0" err="1">
                <a:latin typeface="Courier" pitchFamily="2" charset="0"/>
              </a:rPr>
              <a:t>groupId</a:t>
            </a:r>
            <a:r>
              <a:rPr lang="en-GB" sz="1300" dirty="0">
                <a:latin typeface="Courier" pitchFamily="2" charset="0"/>
              </a:rPr>
              <a:t>&gt;</a:t>
            </a:r>
            <a:r>
              <a:rPr lang="en-GB" sz="1300" dirty="0" err="1">
                <a:latin typeface="Courier" pitchFamily="2" charset="0"/>
              </a:rPr>
              <a:t>org.springframework.cloud</a:t>
            </a:r>
            <a:r>
              <a:rPr lang="en-GB" sz="1300" dirty="0">
                <a:latin typeface="Courier" pitchFamily="2" charset="0"/>
              </a:rPr>
              <a:t>&lt;/</a:t>
            </a:r>
            <a:r>
              <a:rPr lang="en-GB" sz="1300" dirty="0" err="1">
                <a:latin typeface="Courier" pitchFamily="2" charset="0"/>
              </a:rPr>
              <a:t>groupId</a:t>
            </a:r>
            <a:r>
              <a:rPr lang="en-GB" sz="1300" dirty="0">
                <a:latin typeface="Courier" pitchFamily="2" charset="0"/>
              </a:rPr>
              <a:t>&gt;</a:t>
            </a:r>
            <a:br>
              <a:rPr lang="en-GB" sz="1300" dirty="0">
                <a:latin typeface="Courier" pitchFamily="2" charset="0"/>
              </a:rPr>
            </a:br>
            <a:r>
              <a:rPr lang="en-GB" sz="1300" dirty="0">
                <a:latin typeface="Courier" pitchFamily="2" charset="0"/>
              </a:rPr>
              <a:t>    &lt;</a:t>
            </a:r>
            <a:r>
              <a:rPr lang="en-GB" sz="1300" dirty="0" err="1">
                <a:latin typeface="Courier" pitchFamily="2" charset="0"/>
              </a:rPr>
              <a:t>artifactId</a:t>
            </a:r>
            <a:r>
              <a:rPr lang="en-GB" sz="1300" dirty="0">
                <a:latin typeface="Courier" pitchFamily="2" charset="0"/>
              </a:rPr>
              <a:t>&gt;spring-cloud-starter-contract-stub-runner&lt;/</a:t>
            </a:r>
            <a:r>
              <a:rPr lang="en-GB" sz="1300" dirty="0" err="1">
                <a:latin typeface="Courier" pitchFamily="2" charset="0"/>
              </a:rPr>
              <a:t>artifactId</a:t>
            </a:r>
            <a:r>
              <a:rPr lang="en-GB" sz="1300" dirty="0">
                <a:latin typeface="Courier" pitchFamily="2" charset="0"/>
              </a:rPr>
              <a:t>&gt;</a:t>
            </a:r>
            <a:br>
              <a:rPr lang="en-GB" sz="1300" dirty="0">
                <a:latin typeface="Courier" pitchFamily="2" charset="0"/>
              </a:rPr>
            </a:br>
            <a:r>
              <a:rPr lang="en-GB" sz="1300" dirty="0">
                <a:latin typeface="Courier" pitchFamily="2" charset="0"/>
              </a:rPr>
              <a:t>    &lt;scope&gt;test&lt;/scope&gt;</a:t>
            </a:r>
            <a:br>
              <a:rPr lang="en-GB" sz="1300" dirty="0">
                <a:latin typeface="Courier" pitchFamily="2" charset="0"/>
              </a:rPr>
            </a:br>
            <a:r>
              <a:rPr lang="en-GB" sz="1300" dirty="0">
                <a:latin typeface="Courier" pitchFamily="2" charset="0"/>
              </a:rPr>
              <a:t>&lt;/dependency&gt;</a:t>
            </a:r>
            <a:br>
              <a:rPr lang="en-GB" sz="1300" dirty="0">
                <a:latin typeface="Courier" pitchFamily="2" charset="0"/>
              </a:rPr>
            </a:br>
            <a:endParaRPr lang="en-GB" sz="1300" dirty="0">
              <a:latin typeface="Courier" pitchFamily="2" charset="0"/>
            </a:endParaRPr>
          </a:p>
          <a:p>
            <a:pPr marL="457200" lvl="1" indent="0">
              <a:buNone/>
            </a:pPr>
            <a:r>
              <a:rPr lang="en-GB" sz="1300">
                <a:latin typeface="Courier" pitchFamily="2" charset="0"/>
              </a:rPr>
              <a:t>&lt;plugin&gt;</a:t>
            </a:r>
            <a:br>
              <a:rPr lang="en-GB" sz="1300">
                <a:latin typeface="Courier" pitchFamily="2" charset="0"/>
              </a:rPr>
            </a:br>
            <a:r>
              <a:rPr lang="en-GB" sz="1300">
                <a:latin typeface="Courier" pitchFamily="2" charset="0"/>
              </a:rPr>
              <a:t>    &lt;groupId&gt;org.springframework.cloud&lt;/groupId&gt;</a:t>
            </a:r>
            <a:br>
              <a:rPr lang="en-GB" sz="1300">
                <a:latin typeface="Courier" pitchFamily="2" charset="0"/>
              </a:rPr>
            </a:br>
            <a:r>
              <a:rPr lang="en-GB" sz="1300">
                <a:latin typeface="Courier" pitchFamily="2" charset="0"/>
              </a:rPr>
              <a:t>    &lt;artifactId&gt;spring-cloud-contract-maven-plugin&lt;/artifactId&gt;</a:t>
            </a:r>
            <a:br>
              <a:rPr lang="en-GB" sz="1300">
                <a:latin typeface="Courier" pitchFamily="2" charset="0"/>
              </a:rPr>
            </a:br>
            <a:r>
              <a:rPr lang="en-GB" sz="1300">
                <a:latin typeface="Courier" pitchFamily="2" charset="0"/>
              </a:rPr>
              <a:t>    &lt;extensions&gt;true&lt;/extensions&gt;</a:t>
            </a:r>
            <a:br>
              <a:rPr lang="en-GB" sz="1300">
                <a:latin typeface="Courier" pitchFamily="2" charset="0"/>
              </a:rPr>
            </a:br>
            <a:r>
              <a:rPr lang="en-GB" sz="1300">
                <a:latin typeface="Courier" pitchFamily="2" charset="0"/>
              </a:rPr>
              <a:t>    &lt;configuration&gt;</a:t>
            </a:r>
            <a:br>
              <a:rPr lang="en-GB" sz="1300">
                <a:latin typeface="Courier" pitchFamily="2" charset="0"/>
              </a:rPr>
            </a:br>
            <a:r>
              <a:rPr lang="en-GB" sz="1300">
                <a:latin typeface="Courier" pitchFamily="2" charset="0"/>
              </a:rPr>
              <a:t>        &lt;testFramework&gt;JUNIT5&lt;/testFramework&gt;</a:t>
            </a:r>
            <a:br>
              <a:rPr lang="en-GB" sz="1300">
                <a:latin typeface="Courier" pitchFamily="2" charset="0"/>
              </a:rPr>
            </a:br>
            <a:r>
              <a:rPr lang="en-GB" sz="1300">
                <a:latin typeface="Courier" pitchFamily="2" charset="0"/>
              </a:rPr>
              <a:t>        &lt;packageWithBaseClasses&gt;nl.crook.olly.contract.demo.provider.contract.base&lt;/packageWithBaseClasses&gt;</a:t>
            </a:r>
            <a:br>
              <a:rPr lang="en-GB" sz="1300">
                <a:latin typeface="Courier" pitchFamily="2" charset="0"/>
              </a:rPr>
            </a:br>
            <a:r>
              <a:rPr lang="en-GB" sz="1300">
                <a:latin typeface="Courier" pitchFamily="2" charset="0"/>
              </a:rPr>
              <a:t>    &lt;/configuration&gt;</a:t>
            </a:r>
            <a:br>
              <a:rPr lang="en-GB" sz="1300">
                <a:latin typeface="Courier" pitchFamily="2" charset="0"/>
              </a:rPr>
            </a:br>
            <a:r>
              <a:rPr lang="en-GB" sz="1300">
                <a:latin typeface="Courier" pitchFamily="2" charset="0"/>
              </a:rPr>
              <a:t>&lt;/plugin&gt;</a:t>
            </a:r>
            <a:endParaRPr lang="en-GB" sz="1300" dirty="0">
              <a:latin typeface="Courier" pitchFamily="2" charset="0"/>
            </a:endParaRPr>
          </a:p>
        </p:txBody>
      </p:sp>
      <p:sp>
        <p:nvSpPr>
          <p:cNvPr id="4" name="Footer Placeholder 3">
            <a:extLst>
              <a:ext uri="{FF2B5EF4-FFF2-40B4-BE49-F238E27FC236}">
                <a16:creationId xmlns:a16="http://schemas.microsoft.com/office/drawing/2014/main" id="{79BBF146-957B-0449-BFEE-8A1E0A214BFE}"/>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79350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How to build the stubs jar file	</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a:xfrm>
            <a:off x="838199" y="1825625"/>
            <a:ext cx="10959549" cy="4351338"/>
          </a:xfrm>
        </p:spPr>
        <p:txBody>
          <a:bodyPr/>
          <a:lstStyle/>
          <a:p>
            <a:pPr marL="0" indent="0">
              <a:buNone/>
            </a:pPr>
            <a:r>
              <a:rPr lang="en-NL" dirty="0"/>
              <a:t>We will build the stubs.jar using Maven</a:t>
            </a:r>
          </a:p>
          <a:p>
            <a:r>
              <a:rPr lang="en-NL" b="1" dirty="0"/>
              <a:t>mvn clean install</a:t>
            </a:r>
            <a:br>
              <a:rPr lang="en-NL" dirty="0"/>
            </a:br>
            <a:r>
              <a:rPr lang="en-NL" dirty="0"/>
              <a:t> - generates and runs Junit tests to verify the consistency of the tests</a:t>
            </a:r>
            <a:br>
              <a:rPr lang="en-NL" dirty="0"/>
            </a:br>
            <a:r>
              <a:rPr lang="en-NL" dirty="0"/>
              <a:t> - if the Junit tests are successful, then it builds the stubs jar file</a:t>
            </a:r>
            <a:br>
              <a:rPr lang="en-NL" dirty="0"/>
            </a:br>
            <a:r>
              <a:rPr lang="en-NL" dirty="0"/>
              <a:t> - the generated Junit tests can also be run manually to investigate issues</a:t>
            </a:r>
          </a:p>
          <a:p>
            <a:endParaRPr lang="en-NL" dirty="0"/>
          </a:p>
          <a:p>
            <a:r>
              <a:rPr lang="en-NL" b="1" dirty="0"/>
              <a:t>mvn clean install –DskipTests</a:t>
            </a:r>
            <a:br>
              <a:rPr lang="en-NL" dirty="0"/>
            </a:br>
            <a:r>
              <a:rPr lang="en-NL" dirty="0"/>
              <a:t> - does NOT generate Junit tests </a:t>
            </a:r>
            <a:br>
              <a:rPr lang="en-NL" dirty="0"/>
            </a:br>
            <a:r>
              <a:rPr lang="en-NL" dirty="0"/>
              <a:t> - builds the stubs jar file directly</a:t>
            </a:r>
            <a:br>
              <a:rPr lang="en-NL" dirty="0"/>
            </a:br>
            <a:r>
              <a:rPr lang="en-NL" dirty="0"/>
              <a:t> </a:t>
            </a:r>
            <a:br>
              <a:rPr lang="en-NL" dirty="0"/>
            </a:br>
            <a:endParaRPr lang="en-NL" dirty="0"/>
          </a:p>
          <a:p>
            <a:pPr marL="0" indent="0">
              <a:buNone/>
            </a:pPr>
            <a:endParaRPr lang="en-NL" dirty="0"/>
          </a:p>
          <a:p>
            <a:endParaRPr lang="en-NL" dirty="0"/>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656697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FD9FCB-511C-F14D-B05F-B89859AB0F6D}"/>
              </a:ext>
            </a:extLst>
          </p:cNvPr>
          <p:cNvSpPr txBox="1"/>
          <p:nvPr/>
        </p:nvSpPr>
        <p:spPr>
          <a:xfrm>
            <a:off x="4589734" y="3395432"/>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pic>
        <p:nvPicPr>
          <p:cNvPr id="14" name="Graphic 13" descr="Confused person with solid fill">
            <a:extLst>
              <a:ext uri="{FF2B5EF4-FFF2-40B4-BE49-F238E27FC236}">
                <a16:creationId xmlns:a16="http://schemas.microsoft.com/office/drawing/2014/main" id="{44AD44D8-72B4-7442-AA5B-AE3429569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486" y="2372662"/>
            <a:ext cx="914400" cy="914400"/>
          </a:xfrm>
          <a:prstGeom prst="rect">
            <a:avLst/>
          </a:prstGeom>
        </p:spPr>
      </p:pic>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5809638" y="3502422"/>
            <a:ext cx="2186057" cy="1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a:endCxn id="71" idx="1"/>
          </p:cNvCxnSpPr>
          <p:nvPr/>
        </p:nvCxnSpPr>
        <p:spPr>
          <a:xfrm flipV="1">
            <a:off x="5784440" y="3628951"/>
            <a:ext cx="2206426" cy="25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24" name="Graphic 23" descr="Database outline">
            <a:extLst>
              <a:ext uri="{FF2B5EF4-FFF2-40B4-BE49-F238E27FC236}">
                <a16:creationId xmlns:a16="http://schemas.microsoft.com/office/drawing/2014/main" id="{5C7FE24F-5700-A146-B733-1B751B84F1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7454" y="3089189"/>
            <a:ext cx="914400" cy="914400"/>
          </a:xfrm>
          <a:prstGeom prst="rect">
            <a:avLst/>
          </a:prstGeom>
        </p:spPr>
      </p:pic>
      <p:cxnSp>
        <p:nvCxnSpPr>
          <p:cNvPr id="25" name="Straight Arrow Connector 24">
            <a:extLst>
              <a:ext uri="{FF2B5EF4-FFF2-40B4-BE49-F238E27FC236}">
                <a16:creationId xmlns:a16="http://schemas.microsoft.com/office/drawing/2014/main" id="{C6F66D67-EDFC-B743-B791-7B508A3B5A08}"/>
              </a:ext>
            </a:extLst>
          </p:cNvPr>
          <p:cNvCxnSpPr>
            <a:cxnSpLocks/>
          </p:cNvCxnSpPr>
          <p:nvPr/>
        </p:nvCxnSpPr>
        <p:spPr>
          <a:xfrm flipH="1" flipV="1">
            <a:off x="10415814" y="3653320"/>
            <a:ext cx="491629" cy="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7295A8-7DAE-0047-AFF3-5639786F1646}"/>
              </a:ext>
            </a:extLst>
          </p:cNvPr>
          <p:cNvCxnSpPr>
            <a:cxnSpLocks/>
          </p:cNvCxnSpPr>
          <p:nvPr/>
        </p:nvCxnSpPr>
        <p:spPr>
          <a:xfrm flipH="1" flipV="1">
            <a:off x="10415814" y="3487011"/>
            <a:ext cx="491628" cy="1541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FE306C4-29EC-6146-A0F1-7F8030CCB40A}"/>
              </a:ext>
            </a:extLst>
          </p:cNvPr>
          <p:cNvSpPr txBox="1"/>
          <p:nvPr/>
        </p:nvSpPr>
        <p:spPr>
          <a:xfrm>
            <a:off x="192005" y="3351256"/>
            <a:ext cx="1739900" cy="646331"/>
          </a:xfrm>
          <a:prstGeom prst="rect">
            <a:avLst/>
          </a:prstGeom>
          <a:noFill/>
        </p:spPr>
        <p:txBody>
          <a:bodyPr wrap="none" rtlCol="0">
            <a:spAutoFit/>
          </a:bodyPr>
          <a:lstStyle/>
          <a:p>
            <a:pPr algn="ctr"/>
            <a:r>
              <a:rPr lang="en-NL" dirty="0"/>
              <a:t>I want ice-cream</a:t>
            </a:r>
          </a:p>
          <a:p>
            <a:pPr algn="ctr"/>
            <a:r>
              <a:rPr lang="en-NL" dirty="0"/>
              <a:t>NOW!</a:t>
            </a:r>
          </a:p>
        </p:txBody>
      </p:sp>
      <p:sp>
        <p:nvSpPr>
          <p:cNvPr id="8" name="TextBox 7">
            <a:extLst>
              <a:ext uri="{FF2B5EF4-FFF2-40B4-BE49-F238E27FC236}">
                <a16:creationId xmlns:a16="http://schemas.microsoft.com/office/drawing/2014/main" id="{54DE0EAA-2F33-0648-AB27-4836237731B7}"/>
              </a:ext>
            </a:extLst>
          </p:cNvPr>
          <p:cNvSpPr txBox="1"/>
          <p:nvPr/>
        </p:nvSpPr>
        <p:spPr>
          <a:xfrm>
            <a:off x="8014093" y="3408531"/>
            <a:ext cx="1723840"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34" name="TextBox 33">
            <a:extLst>
              <a:ext uri="{FF2B5EF4-FFF2-40B4-BE49-F238E27FC236}">
                <a16:creationId xmlns:a16="http://schemas.microsoft.com/office/drawing/2014/main" id="{701CBF99-7D62-244A-B680-999F777D0448}"/>
              </a:ext>
            </a:extLst>
          </p:cNvPr>
          <p:cNvSpPr txBox="1"/>
          <p:nvPr/>
        </p:nvSpPr>
        <p:spPr>
          <a:xfrm>
            <a:off x="7973898" y="3733859"/>
            <a:ext cx="2387868" cy="461664"/>
          </a:xfrm>
          <a:prstGeom prst="rect">
            <a:avLst/>
          </a:prstGeom>
          <a:noFill/>
        </p:spPr>
        <p:txBody>
          <a:bodyPr wrap="square" rtlCol="0">
            <a:spAutoFit/>
          </a:bodyPr>
          <a:lstStyle/>
          <a:p>
            <a:r>
              <a:rPr lang="en-NL" sz="1200" dirty="0"/>
              <a:t>Returns:</a:t>
            </a:r>
            <a:br>
              <a:rPr lang="en-NL" sz="1200" dirty="0"/>
            </a:br>
            <a:r>
              <a:rPr lang="en-NL" sz="1200" dirty="0"/>
              <a:t>List of {code, name, price}</a:t>
            </a:r>
          </a:p>
        </p:txBody>
      </p:sp>
      <p:sp>
        <p:nvSpPr>
          <p:cNvPr id="7" name="TextBox 6">
            <a:extLst>
              <a:ext uri="{FF2B5EF4-FFF2-40B4-BE49-F238E27FC236}">
                <a16:creationId xmlns:a16="http://schemas.microsoft.com/office/drawing/2014/main" id="{51829B22-81ED-4C47-ACB9-4B11CF02B390}"/>
              </a:ext>
            </a:extLst>
          </p:cNvPr>
          <p:cNvSpPr txBox="1"/>
          <p:nvPr/>
        </p:nvSpPr>
        <p:spPr>
          <a:xfrm>
            <a:off x="7970029" y="2311872"/>
            <a:ext cx="1707825" cy="338554"/>
          </a:xfrm>
          <a:prstGeom prst="rect">
            <a:avLst/>
          </a:prstGeom>
          <a:noFill/>
          <a:ln>
            <a:solidFill>
              <a:schemeClr val="accent1">
                <a:shade val="50000"/>
              </a:schemeClr>
            </a:solidFill>
          </a:ln>
        </p:spPr>
        <p:txBody>
          <a:bodyPr wrap="square" rtlCol="0">
            <a:spAutoFit/>
          </a:bodyPr>
          <a:lstStyle/>
          <a:p>
            <a:r>
              <a:rPr lang="en-NL" sz="1600" i="1" dirty="0"/>
              <a:t>getProductDetails</a:t>
            </a:r>
          </a:p>
        </p:txBody>
      </p:sp>
      <p:sp>
        <p:nvSpPr>
          <p:cNvPr id="35" name="TextBox 34">
            <a:extLst>
              <a:ext uri="{FF2B5EF4-FFF2-40B4-BE49-F238E27FC236}">
                <a16:creationId xmlns:a16="http://schemas.microsoft.com/office/drawing/2014/main" id="{485C6B68-82CE-2644-9D7D-43E5A7EC9F96}"/>
              </a:ext>
            </a:extLst>
          </p:cNvPr>
          <p:cNvSpPr txBox="1"/>
          <p:nvPr/>
        </p:nvSpPr>
        <p:spPr>
          <a:xfrm>
            <a:off x="7983161" y="2636507"/>
            <a:ext cx="2387868" cy="461665"/>
          </a:xfrm>
          <a:prstGeom prst="rect">
            <a:avLst/>
          </a:prstGeom>
          <a:noFill/>
        </p:spPr>
        <p:txBody>
          <a:bodyPr wrap="square" rtlCol="0">
            <a:spAutoFit/>
          </a:bodyPr>
          <a:lstStyle/>
          <a:p>
            <a:r>
              <a:rPr lang="en-NL" sz="1200" dirty="0"/>
              <a:t>Returns:</a:t>
            </a:r>
            <a:br>
              <a:rPr lang="en-NL" sz="1200" dirty="0"/>
            </a:br>
            <a:r>
              <a:rPr lang="en-NL" sz="1200" dirty="0"/>
              <a:t>{code, name, price, description}</a:t>
            </a:r>
          </a:p>
        </p:txBody>
      </p:sp>
      <p:sp>
        <p:nvSpPr>
          <p:cNvPr id="37" name="TextBox 36">
            <a:extLst>
              <a:ext uri="{FF2B5EF4-FFF2-40B4-BE49-F238E27FC236}">
                <a16:creationId xmlns:a16="http://schemas.microsoft.com/office/drawing/2014/main" id="{6C23C8FD-9FC4-0C41-A597-C0B4F6F86A42}"/>
              </a:ext>
            </a:extLst>
          </p:cNvPr>
          <p:cNvSpPr txBox="1"/>
          <p:nvPr/>
        </p:nvSpPr>
        <p:spPr>
          <a:xfrm>
            <a:off x="5913703" y="3284779"/>
            <a:ext cx="1927131" cy="261610"/>
          </a:xfrm>
          <a:prstGeom prst="rect">
            <a:avLst/>
          </a:prstGeom>
          <a:noFill/>
        </p:spPr>
        <p:txBody>
          <a:bodyPr wrap="square" rtlCol="0">
            <a:spAutoFit/>
          </a:bodyPr>
          <a:lstStyle/>
          <a:p>
            <a:r>
              <a:rPr lang="en-GB" sz="1100" dirty="0">
                <a:solidFill>
                  <a:srgbClr val="1822C0"/>
                </a:solidFill>
              </a:rPr>
              <a:t>/provider/products/{category}</a:t>
            </a:r>
            <a:endParaRPr lang="en-NL" sz="1100" dirty="0">
              <a:solidFill>
                <a:srgbClr val="1822C0"/>
              </a:solidFill>
            </a:endParaRPr>
          </a:p>
        </p:txBody>
      </p:sp>
      <p:sp>
        <p:nvSpPr>
          <p:cNvPr id="48" name="TextBox 47">
            <a:extLst>
              <a:ext uri="{FF2B5EF4-FFF2-40B4-BE49-F238E27FC236}">
                <a16:creationId xmlns:a16="http://schemas.microsoft.com/office/drawing/2014/main" id="{F6657335-5893-4249-9366-279AF202A7A5}"/>
              </a:ext>
            </a:extLst>
          </p:cNvPr>
          <p:cNvSpPr txBox="1"/>
          <p:nvPr/>
        </p:nvSpPr>
        <p:spPr>
          <a:xfrm>
            <a:off x="3478274" y="2452942"/>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9" name="Straight Arrow Connector 48">
            <a:extLst>
              <a:ext uri="{FF2B5EF4-FFF2-40B4-BE49-F238E27FC236}">
                <a16:creationId xmlns:a16="http://schemas.microsoft.com/office/drawing/2014/main" id="{B1AB5579-A9A0-3147-8D0A-35074823296A}"/>
              </a:ext>
            </a:extLst>
          </p:cNvPr>
          <p:cNvCxnSpPr>
            <a:cxnSpLocks/>
          </p:cNvCxnSpPr>
          <p:nvPr/>
        </p:nvCxnSpPr>
        <p:spPr>
          <a:xfrm>
            <a:off x="1570171" y="2611779"/>
            <a:ext cx="1912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8CA3E5D-1BE3-C044-B781-9AAC4B7963BA}"/>
              </a:ext>
            </a:extLst>
          </p:cNvPr>
          <p:cNvCxnSpPr>
            <a:cxnSpLocks/>
          </p:cNvCxnSpPr>
          <p:nvPr/>
        </p:nvCxnSpPr>
        <p:spPr>
          <a:xfrm>
            <a:off x="1559434" y="2686882"/>
            <a:ext cx="1951573" cy="261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DF9192A-51BC-6841-AC4C-C2EE256255EB}"/>
              </a:ext>
            </a:extLst>
          </p:cNvPr>
          <p:cNvSpPr txBox="1"/>
          <p:nvPr/>
        </p:nvSpPr>
        <p:spPr>
          <a:xfrm>
            <a:off x="1503726" y="2372662"/>
            <a:ext cx="2007281" cy="261610"/>
          </a:xfrm>
          <a:prstGeom prst="rect">
            <a:avLst/>
          </a:prstGeom>
          <a:noFill/>
        </p:spPr>
        <p:txBody>
          <a:bodyPr wrap="square" rtlCol="0">
            <a:spAutoFit/>
          </a:bodyPr>
          <a:lstStyle/>
          <a:p>
            <a:r>
              <a:rPr lang="en-GB" sz="1100" dirty="0">
                <a:solidFill>
                  <a:srgbClr val="1822C0"/>
                </a:solidFill>
              </a:rPr>
              <a:t>/consumer/products/{category}</a:t>
            </a:r>
            <a:endParaRPr lang="en-NL" sz="1100" dirty="0">
              <a:solidFill>
                <a:srgbClr val="1822C0"/>
              </a:solidFill>
            </a:endParaRPr>
          </a:p>
        </p:txBody>
      </p:sp>
      <p:cxnSp>
        <p:nvCxnSpPr>
          <p:cNvPr id="88" name="Straight Connector 87">
            <a:extLst>
              <a:ext uri="{FF2B5EF4-FFF2-40B4-BE49-F238E27FC236}">
                <a16:creationId xmlns:a16="http://schemas.microsoft.com/office/drawing/2014/main" id="{D9574C66-BE2A-3144-9C9B-368EC926F62F}"/>
              </a:ext>
            </a:extLst>
          </p:cNvPr>
          <p:cNvCxnSpPr>
            <a:cxnSpLocks/>
          </p:cNvCxnSpPr>
          <p:nvPr/>
        </p:nvCxnSpPr>
        <p:spPr>
          <a:xfrm>
            <a:off x="4839678" y="2818197"/>
            <a:ext cx="0" cy="6084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11" name="TextBox 10">
            <a:extLst>
              <a:ext uri="{FF2B5EF4-FFF2-40B4-BE49-F238E27FC236}">
                <a16:creationId xmlns:a16="http://schemas.microsoft.com/office/drawing/2014/main" id="{EE50CF9F-8B8A-0B4B-A763-1E1461B0B085}"/>
              </a:ext>
            </a:extLst>
          </p:cNvPr>
          <p:cNvSpPr txBox="1"/>
          <p:nvPr/>
        </p:nvSpPr>
        <p:spPr>
          <a:xfrm>
            <a:off x="528156" y="2077010"/>
            <a:ext cx="184731" cy="369332"/>
          </a:xfrm>
          <a:prstGeom prst="rect">
            <a:avLst/>
          </a:prstGeom>
          <a:noFill/>
        </p:spPr>
        <p:txBody>
          <a:bodyPr wrap="square" rtlCol="0">
            <a:spAutoFit/>
          </a:bodyPr>
          <a:lstStyle/>
          <a:p>
            <a:endParaRPr lang="en-NL" dirty="0"/>
          </a:p>
        </p:txBody>
      </p:sp>
      <p:sp>
        <p:nvSpPr>
          <p:cNvPr id="41" name="TextBox 40">
            <a:extLst>
              <a:ext uri="{FF2B5EF4-FFF2-40B4-BE49-F238E27FC236}">
                <a16:creationId xmlns:a16="http://schemas.microsoft.com/office/drawing/2014/main" id="{6C0FDBBE-7FF5-7848-BAF2-406FE928E5EA}"/>
              </a:ext>
            </a:extLst>
          </p:cNvPr>
          <p:cNvSpPr txBox="1"/>
          <p:nvPr/>
        </p:nvSpPr>
        <p:spPr>
          <a:xfrm>
            <a:off x="10855155" y="3997587"/>
            <a:ext cx="1247393" cy="646331"/>
          </a:xfrm>
          <a:prstGeom prst="rect">
            <a:avLst/>
          </a:prstGeom>
          <a:noFill/>
        </p:spPr>
        <p:txBody>
          <a:bodyPr wrap="square" rtlCol="0">
            <a:spAutoFit/>
          </a:bodyPr>
          <a:lstStyle/>
          <a:p>
            <a:r>
              <a:rPr lang="en-NL" sz="1200" dirty="0"/>
              <a:t>MongoDB</a:t>
            </a:r>
          </a:p>
          <a:p>
            <a:r>
              <a:rPr lang="en-NL" sz="1200" dirty="0"/>
              <a:t>(NonSql database)</a:t>
            </a:r>
          </a:p>
        </p:txBody>
      </p:sp>
      <p:grpSp>
        <p:nvGrpSpPr>
          <p:cNvPr id="64" name="Group 63">
            <a:extLst>
              <a:ext uri="{FF2B5EF4-FFF2-40B4-BE49-F238E27FC236}">
                <a16:creationId xmlns:a16="http://schemas.microsoft.com/office/drawing/2014/main" id="{266581CB-5D15-104B-B801-B4E299D56C2D}"/>
              </a:ext>
            </a:extLst>
          </p:cNvPr>
          <p:cNvGrpSpPr/>
          <p:nvPr/>
        </p:nvGrpSpPr>
        <p:grpSpPr>
          <a:xfrm>
            <a:off x="3478274" y="1886632"/>
            <a:ext cx="2318353" cy="3229406"/>
            <a:chOff x="3479791" y="1408563"/>
            <a:chExt cx="2318353" cy="3084736"/>
          </a:xfrm>
        </p:grpSpPr>
        <p:sp>
          <p:nvSpPr>
            <p:cNvPr id="66" name="Rectangle 65">
              <a:extLst>
                <a:ext uri="{FF2B5EF4-FFF2-40B4-BE49-F238E27FC236}">
                  <a16:creationId xmlns:a16="http://schemas.microsoft.com/office/drawing/2014/main" id="{20A3DC18-0815-6E40-AA2F-9D46912B9E81}"/>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8" name="TextBox 67">
              <a:extLst>
                <a:ext uri="{FF2B5EF4-FFF2-40B4-BE49-F238E27FC236}">
                  <a16:creationId xmlns:a16="http://schemas.microsoft.com/office/drawing/2014/main" id="{F9E4E03E-4318-9748-B27F-57978329C433}"/>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69" name="Rectangle 68">
              <a:extLst>
                <a:ext uri="{FF2B5EF4-FFF2-40B4-BE49-F238E27FC236}">
                  <a16:creationId xmlns:a16="http://schemas.microsoft.com/office/drawing/2014/main" id="{52E71322-4297-584D-9577-9389BA34731E}"/>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70" name="Group 69">
            <a:extLst>
              <a:ext uri="{FF2B5EF4-FFF2-40B4-BE49-F238E27FC236}">
                <a16:creationId xmlns:a16="http://schemas.microsoft.com/office/drawing/2014/main" id="{E0A28815-6AE8-FA4E-859D-1EE09EAF70C7}"/>
              </a:ext>
            </a:extLst>
          </p:cNvPr>
          <p:cNvGrpSpPr/>
          <p:nvPr/>
        </p:nvGrpSpPr>
        <p:grpSpPr>
          <a:xfrm>
            <a:off x="7988708" y="1901611"/>
            <a:ext cx="2390026" cy="3130733"/>
            <a:chOff x="8142680" y="1413338"/>
            <a:chExt cx="2390026" cy="3130733"/>
          </a:xfrm>
        </p:grpSpPr>
        <p:sp>
          <p:nvSpPr>
            <p:cNvPr id="71" name="Rectangle 70">
              <a:extLst>
                <a:ext uri="{FF2B5EF4-FFF2-40B4-BE49-F238E27FC236}">
                  <a16:creationId xmlns:a16="http://schemas.microsoft.com/office/drawing/2014/main" id="{306808CD-0479-6A4E-973C-F06CB1891308}"/>
                </a:ext>
              </a:extLst>
            </p:cNvPr>
            <p:cNvSpPr/>
            <p:nvPr/>
          </p:nvSpPr>
          <p:spPr>
            <a:xfrm>
              <a:off x="8144838" y="1737284"/>
              <a:ext cx="2387868" cy="28067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2" name="TextBox 71">
              <a:extLst>
                <a:ext uri="{FF2B5EF4-FFF2-40B4-BE49-F238E27FC236}">
                  <a16:creationId xmlns:a16="http://schemas.microsoft.com/office/drawing/2014/main" id="{39B8A3CE-46F6-8A4F-BF9A-2221AD240B44}"/>
                </a:ext>
              </a:extLst>
            </p:cNvPr>
            <p:cNvSpPr txBox="1"/>
            <p:nvPr/>
          </p:nvSpPr>
          <p:spPr>
            <a:xfrm>
              <a:off x="8173157" y="1413338"/>
              <a:ext cx="2099677" cy="338554"/>
            </a:xfrm>
            <a:prstGeom prst="rect">
              <a:avLst/>
            </a:prstGeom>
            <a:noFill/>
          </p:spPr>
          <p:txBody>
            <a:bodyPr wrap="none" rtlCol="0">
              <a:spAutoFit/>
            </a:bodyPr>
            <a:lstStyle/>
            <a:p>
              <a:r>
                <a:rPr lang="en-NL" sz="1600" b="1" dirty="0"/>
                <a:t>Provider micro-service</a:t>
              </a:r>
            </a:p>
          </p:txBody>
        </p:sp>
        <p:sp>
          <p:nvSpPr>
            <p:cNvPr id="73" name="Rectangle 72">
              <a:extLst>
                <a:ext uri="{FF2B5EF4-FFF2-40B4-BE49-F238E27FC236}">
                  <a16:creationId xmlns:a16="http://schemas.microsoft.com/office/drawing/2014/main" id="{1ADD5F0D-AB88-2044-BC82-8ADD9846B713}"/>
                </a:ext>
              </a:extLst>
            </p:cNvPr>
            <p:cNvSpPr/>
            <p:nvPr/>
          </p:nvSpPr>
          <p:spPr>
            <a:xfrm>
              <a:off x="8142680" y="1442788"/>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42" name="Rectangle 41">
            <a:extLst>
              <a:ext uri="{FF2B5EF4-FFF2-40B4-BE49-F238E27FC236}">
                <a16:creationId xmlns:a16="http://schemas.microsoft.com/office/drawing/2014/main" id="{01A269B1-5B4F-4849-9412-5681E63C3E82}"/>
              </a:ext>
            </a:extLst>
          </p:cNvPr>
          <p:cNvSpPr/>
          <p:nvPr/>
        </p:nvSpPr>
        <p:spPr>
          <a:xfrm>
            <a:off x="3774771" y="3706706"/>
            <a:ext cx="1965194" cy="461665"/>
          </a:xfrm>
          <a:prstGeom prst="rect">
            <a:avLst/>
          </a:prstGeom>
        </p:spPr>
        <p:txBody>
          <a:bodyPr wrap="square">
            <a:spAutoFit/>
          </a:bodyPr>
          <a:lstStyle/>
          <a:p>
            <a:pPr algn="r"/>
            <a:r>
              <a:rPr lang="en-NL" sz="1200" dirty="0"/>
              <a:t>Uses:</a:t>
            </a:r>
            <a:br>
              <a:rPr lang="en-NL" sz="1200" dirty="0"/>
            </a:br>
            <a:r>
              <a:rPr lang="en-NL" sz="1200" dirty="0"/>
              <a:t>List of {code, name, price}</a:t>
            </a:r>
          </a:p>
        </p:txBody>
      </p:sp>
      <p:sp>
        <p:nvSpPr>
          <p:cNvPr id="77" name="Footer Placeholder 76">
            <a:extLst>
              <a:ext uri="{FF2B5EF4-FFF2-40B4-BE49-F238E27FC236}">
                <a16:creationId xmlns:a16="http://schemas.microsoft.com/office/drawing/2014/main" id="{59692DDA-5801-9A49-9F1D-66531A45835F}"/>
              </a:ext>
            </a:extLst>
          </p:cNvPr>
          <p:cNvSpPr>
            <a:spLocks noGrp="1"/>
          </p:cNvSpPr>
          <p:nvPr>
            <p:ph type="ftr" sz="quarter" idx="11"/>
          </p:nvPr>
        </p:nvSpPr>
        <p:spPr/>
        <p:txBody>
          <a:bodyPr/>
          <a:lstStyle/>
          <a:p>
            <a:r>
              <a:rPr lang="en-GB"/>
              <a:t>https://github.com/OllyCrook/contract-test-demo </a:t>
            </a:r>
            <a:endParaRPr lang="en-NL"/>
          </a:p>
        </p:txBody>
      </p:sp>
      <p:grpSp>
        <p:nvGrpSpPr>
          <p:cNvPr id="117" name="Group 116">
            <a:extLst>
              <a:ext uri="{FF2B5EF4-FFF2-40B4-BE49-F238E27FC236}">
                <a16:creationId xmlns:a16="http://schemas.microsoft.com/office/drawing/2014/main" id="{437C24D3-7532-474B-8085-BA2AC9EA4496}"/>
              </a:ext>
            </a:extLst>
          </p:cNvPr>
          <p:cNvGrpSpPr/>
          <p:nvPr/>
        </p:nvGrpSpPr>
        <p:grpSpPr>
          <a:xfrm>
            <a:off x="6339748" y="1888910"/>
            <a:ext cx="1655947" cy="972544"/>
            <a:chOff x="6648064" y="1773250"/>
            <a:chExt cx="1655947" cy="972544"/>
          </a:xfrm>
        </p:grpSpPr>
        <p:pic>
          <p:nvPicPr>
            <p:cNvPr id="118" name="Graphic 117" descr="Cloud outline">
              <a:extLst>
                <a:ext uri="{FF2B5EF4-FFF2-40B4-BE49-F238E27FC236}">
                  <a16:creationId xmlns:a16="http://schemas.microsoft.com/office/drawing/2014/main" id="{2DD52F2F-3377-344C-B3E2-564CC94D86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8064" y="1831394"/>
              <a:ext cx="914400" cy="914400"/>
            </a:xfrm>
            <a:prstGeom prst="rect">
              <a:avLst/>
            </a:prstGeom>
          </p:spPr>
        </p:pic>
        <p:cxnSp>
          <p:nvCxnSpPr>
            <p:cNvPr id="119" name="Straight Arrow Connector 118">
              <a:extLst>
                <a:ext uri="{FF2B5EF4-FFF2-40B4-BE49-F238E27FC236}">
                  <a16:creationId xmlns:a16="http://schemas.microsoft.com/office/drawing/2014/main" id="{A891013E-ACD6-EF48-96F0-70BDD9E5C8B8}"/>
                </a:ext>
              </a:extLst>
            </p:cNvPr>
            <p:cNvCxnSpPr>
              <a:cxnSpLocks/>
            </p:cNvCxnSpPr>
            <p:nvPr/>
          </p:nvCxnSpPr>
          <p:spPr>
            <a:xfrm flipV="1">
              <a:off x="7488292" y="2411661"/>
              <a:ext cx="808014" cy="711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98975A-DD8A-5345-8709-3AD216105D3A}"/>
                </a:ext>
              </a:extLst>
            </p:cNvPr>
            <p:cNvCxnSpPr>
              <a:cxnSpLocks/>
            </p:cNvCxnSpPr>
            <p:nvPr/>
          </p:nvCxnSpPr>
          <p:spPr>
            <a:xfrm>
              <a:off x="7443976" y="2356573"/>
              <a:ext cx="860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A91C65C-26D2-7A41-A3F4-5352D16F5FF9}"/>
                </a:ext>
              </a:extLst>
            </p:cNvPr>
            <p:cNvSpPr txBox="1"/>
            <p:nvPr/>
          </p:nvSpPr>
          <p:spPr>
            <a:xfrm>
              <a:off x="6787023" y="1773250"/>
              <a:ext cx="1156663" cy="338554"/>
            </a:xfrm>
            <a:prstGeom prst="rect">
              <a:avLst/>
            </a:prstGeom>
            <a:noFill/>
          </p:spPr>
          <p:txBody>
            <a:bodyPr wrap="none" rtlCol="0">
              <a:spAutoFit/>
            </a:bodyPr>
            <a:lstStyle/>
            <a:p>
              <a:r>
                <a:rPr lang="en-NL" sz="1600" dirty="0"/>
                <a:t>Other apps </a:t>
              </a:r>
            </a:p>
          </p:txBody>
        </p:sp>
      </p:grpSp>
      <p:sp>
        <p:nvSpPr>
          <p:cNvPr id="122" name="Title 1">
            <a:extLst>
              <a:ext uri="{FF2B5EF4-FFF2-40B4-BE49-F238E27FC236}">
                <a16:creationId xmlns:a16="http://schemas.microsoft.com/office/drawing/2014/main" id="{5CC88845-4365-6145-8CA0-CFA94C05C6DD}"/>
              </a:ext>
            </a:extLst>
          </p:cNvPr>
          <p:cNvSpPr>
            <a:spLocks noGrp="1"/>
          </p:cNvSpPr>
          <p:nvPr>
            <p:ph type="title"/>
          </p:nvPr>
        </p:nvSpPr>
        <p:spPr>
          <a:xfrm>
            <a:off x="838200" y="365125"/>
            <a:ext cx="10515600" cy="1325563"/>
          </a:xfrm>
        </p:spPr>
        <p:txBody>
          <a:bodyPr/>
          <a:lstStyle/>
          <a:p>
            <a:r>
              <a:rPr lang="nl-NL" dirty="0"/>
              <a:t>Micro-service </a:t>
            </a:r>
            <a:r>
              <a:rPr lang="nl-NL" dirty="0" err="1"/>
              <a:t>overview</a:t>
            </a:r>
            <a:endParaRPr lang="en-NL" dirty="0"/>
          </a:p>
        </p:txBody>
      </p:sp>
    </p:spTree>
    <p:extLst>
      <p:ext uri="{BB962C8B-B14F-4D97-AF65-F5344CB8AC3E}">
        <p14:creationId xmlns:p14="http://schemas.microsoft.com/office/powerpoint/2010/main" val="2228143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FD9FCB-511C-F14D-B05F-B89859AB0F6D}"/>
              </a:ext>
            </a:extLst>
          </p:cNvPr>
          <p:cNvSpPr txBox="1"/>
          <p:nvPr/>
        </p:nvSpPr>
        <p:spPr>
          <a:xfrm>
            <a:off x="4589734" y="3395432"/>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pic>
        <p:nvPicPr>
          <p:cNvPr id="14" name="Graphic 13" descr="Confused person with solid fill">
            <a:extLst>
              <a:ext uri="{FF2B5EF4-FFF2-40B4-BE49-F238E27FC236}">
                <a16:creationId xmlns:a16="http://schemas.microsoft.com/office/drawing/2014/main" id="{44AD44D8-72B4-7442-AA5B-AE3429569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486" y="2372662"/>
            <a:ext cx="914400" cy="914400"/>
          </a:xfrm>
          <a:prstGeom prst="rect">
            <a:avLst/>
          </a:prstGeom>
        </p:spPr>
      </p:pic>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5809638" y="3502422"/>
            <a:ext cx="2186057" cy="1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a:endCxn id="71" idx="1"/>
          </p:cNvCxnSpPr>
          <p:nvPr/>
        </p:nvCxnSpPr>
        <p:spPr>
          <a:xfrm flipV="1">
            <a:off x="5784440" y="3628951"/>
            <a:ext cx="2206426" cy="25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24" name="Graphic 23" descr="Database outline">
            <a:extLst>
              <a:ext uri="{FF2B5EF4-FFF2-40B4-BE49-F238E27FC236}">
                <a16:creationId xmlns:a16="http://schemas.microsoft.com/office/drawing/2014/main" id="{5C7FE24F-5700-A146-B733-1B751B84F1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7454" y="3089189"/>
            <a:ext cx="914400" cy="914400"/>
          </a:xfrm>
          <a:prstGeom prst="rect">
            <a:avLst/>
          </a:prstGeom>
        </p:spPr>
      </p:pic>
      <p:cxnSp>
        <p:nvCxnSpPr>
          <p:cNvPr id="25" name="Straight Arrow Connector 24">
            <a:extLst>
              <a:ext uri="{FF2B5EF4-FFF2-40B4-BE49-F238E27FC236}">
                <a16:creationId xmlns:a16="http://schemas.microsoft.com/office/drawing/2014/main" id="{C6F66D67-EDFC-B743-B791-7B508A3B5A08}"/>
              </a:ext>
            </a:extLst>
          </p:cNvPr>
          <p:cNvCxnSpPr>
            <a:cxnSpLocks/>
          </p:cNvCxnSpPr>
          <p:nvPr/>
        </p:nvCxnSpPr>
        <p:spPr>
          <a:xfrm flipH="1" flipV="1">
            <a:off x="10415814" y="3653320"/>
            <a:ext cx="491629" cy="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7295A8-7DAE-0047-AFF3-5639786F1646}"/>
              </a:ext>
            </a:extLst>
          </p:cNvPr>
          <p:cNvCxnSpPr>
            <a:cxnSpLocks/>
          </p:cNvCxnSpPr>
          <p:nvPr/>
        </p:nvCxnSpPr>
        <p:spPr>
          <a:xfrm flipH="1" flipV="1">
            <a:off x="10415814" y="3487011"/>
            <a:ext cx="491628" cy="1541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FE306C4-29EC-6146-A0F1-7F8030CCB40A}"/>
              </a:ext>
            </a:extLst>
          </p:cNvPr>
          <p:cNvSpPr txBox="1"/>
          <p:nvPr/>
        </p:nvSpPr>
        <p:spPr>
          <a:xfrm>
            <a:off x="192005" y="3351256"/>
            <a:ext cx="1739900" cy="646331"/>
          </a:xfrm>
          <a:prstGeom prst="rect">
            <a:avLst/>
          </a:prstGeom>
          <a:noFill/>
        </p:spPr>
        <p:txBody>
          <a:bodyPr wrap="none" rtlCol="0">
            <a:spAutoFit/>
          </a:bodyPr>
          <a:lstStyle/>
          <a:p>
            <a:pPr algn="ctr"/>
            <a:r>
              <a:rPr lang="en-NL" dirty="0"/>
              <a:t>I want ice-cream</a:t>
            </a:r>
          </a:p>
          <a:p>
            <a:pPr algn="ctr"/>
            <a:r>
              <a:rPr lang="en-NL" dirty="0"/>
              <a:t>NOW!</a:t>
            </a:r>
          </a:p>
        </p:txBody>
      </p:sp>
      <p:sp>
        <p:nvSpPr>
          <p:cNvPr id="8" name="TextBox 7">
            <a:extLst>
              <a:ext uri="{FF2B5EF4-FFF2-40B4-BE49-F238E27FC236}">
                <a16:creationId xmlns:a16="http://schemas.microsoft.com/office/drawing/2014/main" id="{54DE0EAA-2F33-0648-AB27-4836237731B7}"/>
              </a:ext>
            </a:extLst>
          </p:cNvPr>
          <p:cNvSpPr txBox="1"/>
          <p:nvPr/>
        </p:nvSpPr>
        <p:spPr>
          <a:xfrm>
            <a:off x="8014093" y="3408531"/>
            <a:ext cx="1723840"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34" name="TextBox 33">
            <a:extLst>
              <a:ext uri="{FF2B5EF4-FFF2-40B4-BE49-F238E27FC236}">
                <a16:creationId xmlns:a16="http://schemas.microsoft.com/office/drawing/2014/main" id="{701CBF99-7D62-244A-B680-999F777D0448}"/>
              </a:ext>
            </a:extLst>
          </p:cNvPr>
          <p:cNvSpPr txBox="1"/>
          <p:nvPr/>
        </p:nvSpPr>
        <p:spPr>
          <a:xfrm>
            <a:off x="7973898" y="3733859"/>
            <a:ext cx="2387868" cy="461664"/>
          </a:xfrm>
          <a:prstGeom prst="rect">
            <a:avLst/>
          </a:prstGeom>
          <a:noFill/>
        </p:spPr>
        <p:txBody>
          <a:bodyPr wrap="square" rtlCol="0">
            <a:spAutoFit/>
          </a:bodyPr>
          <a:lstStyle/>
          <a:p>
            <a:r>
              <a:rPr lang="en-NL" sz="1200" dirty="0"/>
              <a:t>Returns:</a:t>
            </a:r>
            <a:br>
              <a:rPr lang="en-NL" sz="1200" dirty="0"/>
            </a:br>
            <a:r>
              <a:rPr lang="en-NL" sz="1200" dirty="0"/>
              <a:t>List of {code, name, price}</a:t>
            </a:r>
          </a:p>
        </p:txBody>
      </p:sp>
      <p:sp>
        <p:nvSpPr>
          <p:cNvPr id="7" name="TextBox 6">
            <a:extLst>
              <a:ext uri="{FF2B5EF4-FFF2-40B4-BE49-F238E27FC236}">
                <a16:creationId xmlns:a16="http://schemas.microsoft.com/office/drawing/2014/main" id="{51829B22-81ED-4C47-ACB9-4B11CF02B390}"/>
              </a:ext>
            </a:extLst>
          </p:cNvPr>
          <p:cNvSpPr txBox="1"/>
          <p:nvPr/>
        </p:nvSpPr>
        <p:spPr>
          <a:xfrm>
            <a:off x="7970029" y="2311872"/>
            <a:ext cx="1707825" cy="338554"/>
          </a:xfrm>
          <a:prstGeom prst="rect">
            <a:avLst/>
          </a:prstGeom>
          <a:noFill/>
          <a:ln>
            <a:solidFill>
              <a:schemeClr val="accent1">
                <a:shade val="50000"/>
              </a:schemeClr>
            </a:solidFill>
          </a:ln>
        </p:spPr>
        <p:txBody>
          <a:bodyPr wrap="square" rtlCol="0">
            <a:spAutoFit/>
          </a:bodyPr>
          <a:lstStyle/>
          <a:p>
            <a:r>
              <a:rPr lang="en-NL" sz="1600" i="1" dirty="0"/>
              <a:t>getProductDetails</a:t>
            </a:r>
          </a:p>
        </p:txBody>
      </p:sp>
      <p:sp>
        <p:nvSpPr>
          <p:cNvPr id="35" name="TextBox 34">
            <a:extLst>
              <a:ext uri="{FF2B5EF4-FFF2-40B4-BE49-F238E27FC236}">
                <a16:creationId xmlns:a16="http://schemas.microsoft.com/office/drawing/2014/main" id="{485C6B68-82CE-2644-9D7D-43E5A7EC9F96}"/>
              </a:ext>
            </a:extLst>
          </p:cNvPr>
          <p:cNvSpPr txBox="1"/>
          <p:nvPr/>
        </p:nvSpPr>
        <p:spPr>
          <a:xfrm>
            <a:off x="7983161" y="2636507"/>
            <a:ext cx="2387868" cy="461665"/>
          </a:xfrm>
          <a:prstGeom prst="rect">
            <a:avLst/>
          </a:prstGeom>
          <a:noFill/>
        </p:spPr>
        <p:txBody>
          <a:bodyPr wrap="square" rtlCol="0">
            <a:spAutoFit/>
          </a:bodyPr>
          <a:lstStyle/>
          <a:p>
            <a:r>
              <a:rPr lang="en-NL" sz="1200" dirty="0"/>
              <a:t>Returns:</a:t>
            </a:r>
            <a:br>
              <a:rPr lang="en-NL" sz="1200" dirty="0"/>
            </a:br>
            <a:r>
              <a:rPr lang="en-NL" sz="1200" dirty="0"/>
              <a:t>{code, name, price, description}</a:t>
            </a:r>
          </a:p>
        </p:txBody>
      </p:sp>
      <p:sp>
        <p:nvSpPr>
          <p:cNvPr id="37" name="TextBox 36">
            <a:extLst>
              <a:ext uri="{FF2B5EF4-FFF2-40B4-BE49-F238E27FC236}">
                <a16:creationId xmlns:a16="http://schemas.microsoft.com/office/drawing/2014/main" id="{6C23C8FD-9FC4-0C41-A597-C0B4F6F86A42}"/>
              </a:ext>
            </a:extLst>
          </p:cNvPr>
          <p:cNvSpPr txBox="1"/>
          <p:nvPr/>
        </p:nvSpPr>
        <p:spPr>
          <a:xfrm>
            <a:off x="5913703" y="3284779"/>
            <a:ext cx="1927131" cy="261610"/>
          </a:xfrm>
          <a:prstGeom prst="rect">
            <a:avLst/>
          </a:prstGeom>
          <a:noFill/>
        </p:spPr>
        <p:txBody>
          <a:bodyPr wrap="square" rtlCol="0">
            <a:spAutoFit/>
          </a:bodyPr>
          <a:lstStyle/>
          <a:p>
            <a:r>
              <a:rPr lang="en-GB" sz="1100" dirty="0">
                <a:solidFill>
                  <a:srgbClr val="1822C0"/>
                </a:solidFill>
              </a:rPr>
              <a:t>/provider/products/{category}</a:t>
            </a:r>
            <a:endParaRPr lang="en-NL" sz="1100" dirty="0">
              <a:solidFill>
                <a:srgbClr val="1822C0"/>
              </a:solidFill>
            </a:endParaRPr>
          </a:p>
        </p:txBody>
      </p:sp>
      <p:sp>
        <p:nvSpPr>
          <p:cNvPr id="48" name="TextBox 47">
            <a:extLst>
              <a:ext uri="{FF2B5EF4-FFF2-40B4-BE49-F238E27FC236}">
                <a16:creationId xmlns:a16="http://schemas.microsoft.com/office/drawing/2014/main" id="{F6657335-5893-4249-9366-279AF202A7A5}"/>
              </a:ext>
            </a:extLst>
          </p:cNvPr>
          <p:cNvSpPr txBox="1"/>
          <p:nvPr/>
        </p:nvSpPr>
        <p:spPr>
          <a:xfrm>
            <a:off x="3478274" y="2452942"/>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9" name="Straight Arrow Connector 48">
            <a:extLst>
              <a:ext uri="{FF2B5EF4-FFF2-40B4-BE49-F238E27FC236}">
                <a16:creationId xmlns:a16="http://schemas.microsoft.com/office/drawing/2014/main" id="{B1AB5579-A9A0-3147-8D0A-35074823296A}"/>
              </a:ext>
            </a:extLst>
          </p:cNvPr>
          <p:cNvCxnSpPr>
            <a:cxnSpLocks/>
          </p:cNvCxnSpPr>
          <p:nvPr/>
        </p:nvCxnSpPr>
        <p:spPr>
          <a:xfrm>
            <a:off x="1570171" y="2611779"/>
            <a:ext cx="1912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8CA3E5D-1BE3-C044-B781-9AAC4B7963BA}"/>
              </a:ext>
            </a:extLst>
          </p:cNvPr>
          <p:cNvCxnSpPr>
            <a:cxnSpLocks/>
          </p:cNvCxnSpPr>
          <p:nvPr/>
        </p:nvCxnSpPr>
        <p:spPr>
          <a:xfrm>
            <a:off x="1559434" y="2686882"/>
            <a:ext cx="1951573" cy="261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DF9192A-51BC-6841-AC4C-C2EE256255EB}"/>
              </a:ext>
            </a:extLst>
          </p:cNvPr>
          <p:cNvSpPr txBox="1"/>
          <p:nvPr/>
        </p:nvSpPr>
        <p:spPr>
          <a:xfrm>
            <a:off x="1503726" y="2372662"/>
            <a:ext cx="2007281" cy="261610"/>
          </a:xfrm>
          <a:prstGeom prst="rect">
            <a:avLst/>
          </a:prstGeom>
          <a:noFill/>
        </p:spPr>
        <p:txBody>
          <a:bodyPr wrap="square" rtlCol="0">
            <a:spAutoFit/>
          </a:bodyPr>
          <a:lstStyle/>
          <a:p>
            <a:r>
              <a:rPr lang="en-GB" sz="1100" dirty="0">
                <a:solidFill>
                  <a:srgbClr val="1822C0"/>
                </a:solidFill>
              </a:rPr>
              <a:t>/consumer/products/{category}</a:t>
            </a:r>
            <a:endParaRPr lang="en-NL" sz="1100" dirty="0">
              <a:solidFill>
                <a:srgbClr val="1822C0"/>
              </a:solidFill>
            </a:endParaRPr>
          </a:p>
        </p:txBody>
      </p:sp>
      <p:cxnSp>
        <p:nvCxnSpPr>
          <p:cNvPr id="88" name="Straight Connector 87">
            <a:extLst>
              <a:ext uri="{FF2B5EF4-FFF2-40B4-BE49-F238E27FC236}">
                <a16:creationId xmlns:a16="http://schemas.microsoft.com/office/drawing/2014/main" id="{D9574C66-BE2A-3144-9C9B-368EC926F62F}"/>
              </a:ext>
            </a:extLst>
          </p:cNvPr>
          <p:cNvCxnSpPr>
            <a:cxnSpLocks/>
          </p:cNvCxnSpPr>
          <p:nvPr/>
        </p:nvCxnSpPr>
        <p:spPr>
          <a:xfrm>
            <a:off x="4839678" y="2818197"/>
            <a:ext cx="0" cy="6084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11" name="TextBox 10">
            <a:extLst>
              <a:ext uri="{FF2B5EF4-FFF2-40B4-BE49-F238E27FC236}">
                <a16:creationId xmlns:a16="http://schemas.microsoft.com/office/drawing/2014/main" id="{EE50CF9F-8B8A-0B4B-A763-1E1461B0B085}"/>
              </a:ext>
            </a:extLst>
          </p:cNvPr>
          <p:cNvSpPr txBox="1"/>
          <p:nvPr/>
        </p:nvSpPr>
        <p:spPr>
          <a:xfrm>
            <a:off x="528156" y="2077010"/>
            <a:ext cx="184731" cy="369332"/>
          </a:xfrm>
          <a:prstGeom prst="rect">
            <a:avLst/>
          </a:prstGeom>
          <a:noFill/>
        </p:spPr>
        <p:txBody>
          <a:bodyPr wrap="square" rtlCol="0">
            <a:spAutoFit/>
          </a:bodyPr>
          <a:lstStyle/>
          <a:p>
            <a:endParaRPr lang="en-NL" dirty="0"/>
          </a:p>
        </p:txBody>
      </p:sp>
      <p:sp>
        <p:nvSpPr>
          <p:cNvPr id="41" name="TextBox 40">
            <a:extLst>
              <a:ext uri="{FF2B5EF4-FFF2-40B4-BE49-F238E27FC236}">
                <a16:creationId xmlns:a16="http://schemas.microsoft.com/office/drawing/2014/main" id="{6C0FDBBE-7FF5-7848-BAF2-406FE928E5EA}"/>
              </a:ext>
            </a:extLst>
          </p:cNvPr>
          <p:cNvSpPr txBox="1"/>
          <p:nvPr/>
        </p:nvSpPr>
        <p:spPr>
          <a:xfrm>
            <a:off x="10855155" y="3997587"/>
            <a:ext cx="1247393" cy="646331"/>
          </a:xfrm>
          <a:prstGeom prst="rect">
            <a:avLst/>
          </a:prstGeom>
          <a:noFill/>
        </p:spPr>
        <p:txBody>
          <a:bodyPr wrap="square" rtlCol="0">
            <a:spAutoFit/>
          </a:bodyPr>
          <a:lstStyle/>
          <a:p>
            <a:r>
              <a:rPr lang="en-NL" sz="1200" dirty="0"/>
              <a:t>MongoDB</a:t>
            </a:r>
          </a:p>
          <a:p>
            <a:r>
              <a:rPr lang="en-NL" sz="1200" dirty="0"/>
              <a:t>(NonSql database)</a:t>
            </a:r>
          </a:p>
        </p:txBody>
      </p:sp>
      <p:grpSp>
        <p:nvGrpSpPr>
          <p:cNvPr id="64" name="Group 63">
            <a:extLst>
              <a:ext uri="{FF2B5EF4-FFF2-40B4-BE49-F238E27FC236}">
                <a16:creationId xmlns:a16="http://schemas.microsoft.com/office/drawing/2014/main" id="{266581CB-5D15-104B-B801-B4E299D56C2D}"/>
              </a:ext>
            </a:extLst>
          </p:cNvPr>
          <p:cNvGrpSpPr/>
          <p:nvPr/>
        </p:nvGrpSpPr>
        <p:grpSpPr>
          <a:xfrm>
            <a:off x="3478274" y="1886632"/>
            <a:ext cx="2318353" cy="3229406"/>
            <a:chOff x="3479791" y="1408563"/>
            <a:chExt cx="2318353" cy="3084736"/>
          </a:xfrm>
        </p:grpSpPr>
        <p:sp>
          <p:nvSpPr>
            <p:cNvPr id="66" name="Rectangle 65">
              <a:extLst>
                <a:ext uri="{FF2B5EF4-FFF2-40B4-BE49-F238E27FC236}">
                  <a16:creationId xmlns:a16="http://schemas.microsoft.com/office/drawing/2014/main" id="{20A3DC18-0815-6E40-AA2F-9D46912B9E81}"/>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8" name="TextBox 67">
              <a:extLst>
                <a:ext uri="{FF2B5EF4-FFF2-40B4-BE49-F238E27FC236}">
                  <a16:creationId xmlns:a16="http://schemas.microsoft.com/office/drawing/2014/main" id="{F9E4E03E-4318-9748-B27F-57978329C433}"/>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69" name="Rectangle 68">
              <a:extLst>
                <a:ext uri="{FF2B5EF4-FFF2-40B4-BE49-F238E27FC236}">
                  <a16:creationId xmlns:a16="http://schemas.microsoft.com/office/drawing/2014/main" id="{52E71322-4297-584D-9577-9389BA34731E}"/>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70" name="Group 69">
            <a:extLst>
              <a:ext uri="{FF2B5EF4-FFF2-40B4-BE49-F238E27FC236}">
                <a16:creationId xmlns:a16="http://schemas.microsoft.com/office/drawing/2014/main" id="{E0A28815-6AE8-FA4E-859D-1EE09EAF70C7}"/>
              </a:ext>
            </a:extLst>
          </p:cNvPr>
          <p:cNvGrpSpPr/>
          <p:nvPr/>
        </p:nvGrpSpPr>
        <p:grpSpPr>
          <a:xfrm>
            <a:off x="7988708" y="1901611"/>
            <a:ext cx="2390026" cy="3130733"/>
            <a:chOff x="8142680" y="1413338"/>
            <a:chExt cx="2390026" cy="3130733"/>
          </a:xfrm>
        </p:grpSpPr>
        <p:sp>
          <p:nvSpPr>
            <p:cNvPr id="71" name="Rectangle 70">
              <a:extLst>
                <a:ext uri="{FF2B5EF4-FFF2-40B4-BE49-F238E27FC236}">
                  <a16:creationId xmlns:a16="http://schemas.microsoft.com/office/drawing/2014/main" id="{306808CD-0479-6A4E-973C-F06CB1891308}"/>
                </a:ext>
              </a:extLst>
            </p:cNvPr>
            <p:cNvSpPr/>
            <p:nvPr/>
          </p:nvSpPr>
          <p:spPr>
            <a:xfrm>
              <a:off x="8144838" y="1737284"/>
              <a:ext cx="2387868" cy="28067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2" name="TextBox 71">
              <a:extLst>
                <a:ext uri="{FF2B5EF4-FFF2-40B4-BE49-F238E27FC236}">
                  <a16:creationId xmlns:a16="http://schemas.microsoft.com/office/drawing/2014/main" id="{39B8A3CE-46F6-8A4F-BF9A-2221AD240B44}"/>
                </a:ext>
              </a:extLst>
            </p:cNvPr>
            <p:cNvSpPr txBox="1"/>
            <p:nvPr/>
          </p:nvSpPr>
          <p:spPr>
            <a:xfrm>
              <a:off x="8173157" y="1413338"/>
              <a:ext cx="2099677" cy="338554"/>
            </a:xfrm>
            <a:prstGeom prst="rect">
              <a:avLst/>
            </a:prstGeom>
            <a:noFill/>
          </p:spPr>
          <p:txBody>
            <a:bodyPr wrap="none" rtlCol="0">
              <a:spAutoFit/>
            </a:bodyPr>
            <a:lstStyle/>
            <a:p>
              <a:r>
                <a:rPr lang="en-NL" sz="1600" b="1" dirty="0"/>
                <a:t>Provider micro-service</a:t>
              </a:r>
            </a:p>
          </p:txBody>
        </p:sp>
        <p:sp>
          <p:nvSpPr>
            <p:cNvPr id="73" name="Rectangle 72">
              <a:extLst>
                <a:ext uri="{FF2B5EF4-FFF2-40B4-BE49-F238E27FC236}">
                  <a16:creationId xmlns:a16="http://schemas.microsoft.com/office/drawing/2014/main" id="{1ADD5F0D-AB88-2044-BC82-8ADD9846B713}"/>
                </a:ext>
              </a:extLst>
            </p:cNvPr>
            <p:cNvSpPr/>
            <p:nvPr/>
          </p:nvSpPr>
          <p:spPr>
            <a:xfrm>
              <a:off x="8142680" y="1442788"/>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42" name="Rectangle 41">
            <a:extLst>
              <a:ext uri="{FF2B5EF4-FFF2-40B4-BE49-F238E27FC236}">
                <a16:creationId xmlns:a16="http://schemas.microsoft.com/office/drawing/2014/main" id="{01A269B1-5B4F-4849-9412-5681E63C3E82}"/>
              </a:ext>
            </a:extLst>
          </p:cNvPr>
          <p:cNvSpPr/>
          <p:nvPr/>
        </p:nvSpPr>
        <p:spPr>
          <a:xfrm>
            <a:off x="3774771" y="3706706"/>
            <a:ext cx="1965194" cy="461665"/>
          </a:xfrm>
          <a:prstGeom prst="rect">
            <a:avLst/>
          </a:prstGeom>
        </p:spPr>
        <p:txBody>
          <a:bodyPr wrap="square">
            <a:spAutoFit/>
          </a:bodyPr>
          <a:lstStyle/>
          <a:p>
            <a:pPr algn="r"/>
            <a:r>
              <a:rPr lang="en-NL" sz="1200" dirty="0"/>
              <a:t>Uses:</a:t>
            </a:r>
            <a:br>
              <a:rPr lang="en-NL" sz="1200" dirty="0"/>
            </a:br>
            <a:r>
              <a:rPr lang="en-NL" sz="1200" dirty="0"/>
              <a:t>List of {code, name, price}</a:t>
            </a:r>
          </a:p>
        </p:txBody>
      </p:sp>
      <p:sp>
        <p:nvSpPr>
          <p:cNvPr id="77" name="Footer Placeholder 76">
            <a:extLst>
              <a:ext uri="{FF2B5EF4-FFF2-40B4-BE49-F238E27FC236}">
                <a16:creationId xmlns:a16="http://schemas.microsoft.com/office/drawing/2014/main" id="{59692DDA-5801-9A49-9F1D-66531A45835F}"/>
              </a:ext>
            </a:extLst>
          </p:cNvPr>
          <p:cNvSpPr>
            <a:spLocks noGrp="1"/>
          </p:cNvSpPr>
          <p:nvPr>
            <p:ph type="ftr" sz="quarter" idx="11"/>
          </p:nvPr>
        </p:nvSpPr>
        <p:spPr/>
        <p:txBody>
          <a:bodyPr/>
          <a:lstStyle/>
          <a:p>
            <a:r>
              <a:rPr lang="en-GB"/>
              <a:t>https://github.com/OllyCrook/contract-test-demo </a:t>
            </a:r>
            <a:endParaRPr lang="en-NL"/>
          </a:p>
        </p:txBody>
      </p:sp>
      <p:grpSp>
        <p:nvGrpSpPr>
          <p:cNvPr id="117" name="Group 116">
            <a:extLst>
              <a:ext uri="{FF2B5EF4-FFF2-40B4-BE49-F238E27FC236}">
                <a16:creationId xmlns:a16="http://schemas.microsoft.com/office/drawing/2014/main" id="{437C24D3-7532-474B-8085-BA2AC9EA4496}"/>
              </a:ext>
            </a:extLst>
          </p:cNvPr>
          <p:cNvGrpSpPr/>
          <p:nvPr/>
        </p:nvGrpSpPr>
        <p:grpSpPr>
          <a:xfrm>
            <a:off x="6339748" y="1888910"/>
            <a:ext cx="1655947" cy="972544"/>
            <a:chOff x="6648064" y="1773250"/>
            <a:chExt cx="1655947" cy="972544"/>
          </a:xfrm>
        </p:grpSpPr>
        <p:pic>
          <p:nvPicPr>
            <p:cNvPr id="118" name="Graphic 117" descr="Cloud outline">
              <a:extLst>
                <a:ext uri="{FF2B5EF4-FFF2-40B4-BE49-F238E27FC236}">
                  <a16:creationId xmlns:a16="http://schemas.microsoft.com/office/drawing/2014/main" id="{2DD52F2F-3377-344C-B3E2-564CC94D86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8064" y="1831394"/>
              <a:ext cx="914400" cy="914400"/>
            </a:xfrm>
            <a:prstGeom prst="rect">
              <a:avLst/>
            </a:prstGeom>
          </p:spPr>
        </p:pic>
        <p:cxnSp>
          <p:nvCxnSpPr>
            <p:cNvPr id="119" name="Straight Arrow Connector 118">
              <a:extLst>
                <a:ext uri="{FF2B5EF4-FFF2-40B4-BE49-F238E27FC236}">
                  <a16:creationId xmlns:a16="http://schemas.microsoft.com/office/drawing/2014/main" id="{A891013E-ACD6-EF48-96F0-70BDD9E5C8B8}"/>
                </a:ext>
              </a:extLst>
            </p:cNvPr>
            <p:cNvCxnSpPr>
              <a:cxnSpLocks/>
            </p:cNvCxnSpPr>
            <p:nvPr/>
          </p:nvCxnSpPr>
          <p:spPr>
            <a:xfrm flipV="1">
              <a:off x="7488292" y="2411661"/>
              <a:ext cx="808014" cy="711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98975A-DD8A-5345-8709-3AD216105D3A}"/>
                </a:ext>
              </a:extLst>
            </p:cNvPr>
            <p:cNvCxnSpPr>
              <a:cxnSpLocks/>
            </p:cNvCxnSpPr>
            <p:nvPr/>
          </p:nvCxnSpPr>
          <p:spPr>
            <a:xfrm>
              <a:off x="7443976" y="2356573"/>
              <a:ext cx="860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A91C65C-26D2-7A41-A3F4-5352D16F5FF9}"/>
                </a:ext>
              </a:extLst>
            </p:cNvPr>
            <p:cNvSpPr txBox="1"/>
            <p:nvPr/>
          </p:nvSpPr>
          <p:spPr>
            <a:xfrm>
              <a:off x="6787023" y="1773250"/>
              <a:ext cx="1156663" cy="338554"/>
            </a:xfrm>
            <a:prstGeom prst="rect">
              <a:avLst/>
            </a:prstGeom>
            <a:noFill/>
          </p:spPr>
          <p:txBody>
            <a:bodyPr wrap="none" rtlCol="0">
              <a:spAutoFit/>
            </a:bodyPr>
            <a:lstStyle/>
            <a:p>
              <a:r>
                <a:rPr lang="en-NL" sz="1600" dirty="0"/>
                <a:t>Other apps </a:t>
              </a:r>
            </a:p>
          </p:txBody>
        </p:sp>
      </p:grpSp>
      <p:sp>
        <p:nvSpPr>
          <p:cNvPr id="122" name="Title 1">
            <a:extLst>
              <a:ext uri="{FF2B5EF4-FFF2-40B4-BE49-F238E27FC236}">
                <a16:creationId xmlns:a16="http://schemas.microsoft.com/office/drawing/2014/main" id="{5CC88845-4365-6145-8CA0-CFA94C05C6DD}"/>
              </a:ext>
            </a:extLst>
          </p:cNvPr>
          <p:cNvSpPr>
            <a:spLocks noGrp="1"/>
          </p:cNvSpPr>
          <p:nvPr>
            <p:ph type="title"/>
          </p:nvPr>
        </p:nvSpPr>
        <p:spPr>
          <a:xfrm>
            <a:off x="838200" y="365125"/>
            <a:ext cx="10515600" cy="1325563"/>
          </a:xfrm>
        </p:spPr>
        <p:txBody>
          <a:bodyPr/>
          <a:lstStyle/>
          <a:p>
            <a:r>
              <a:rPr lang="en-NL" dirty="0"/>
              <a:t>Contract test for Provider</a:t>
            </a:r>
          </a:p>
        </p:txBody>
      </p:sp>
      <p:sp>
        <p:nvSpPr>
          <p:cNvPr id="39" name="Rounded Rectangle 38">
            <a:extLst>
              <a:ext uri="{FF2B5EF4-FFF2-40B4-BE49-F238E27FC236}">
                <a16:creationId xmlns:a16="http://schemas.microsoft.com/office/drawing/2014/main" id="{35BB566F-0370-4548-AF91-145749F9DCD0}"/>
              </a:ext>
            </a:extLst>
          </p:cNvPr>
          <p:cNvSpPr/>
          <p:nvPr/>
        </p:nvSpPr>
        <p:spPr>
          <a:xfrm>
            <a:off x="7840834" y="3122124"/>
            <a:ext cx="2216218" cy="1378668"/>
          </a:xfrm>
          <a:prstGeom prst="roundRect">
            <a:avLst/>
          </a:prstGeom>
          <a:solidFill>
            <a:schemeClr val="accent6">
              <a:lumMod val="60000"/>
              <a:lumOff val="4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0" name="TextBox 39">
            <a:extLst>
              <a:ext uri="{FF2B5EF4-FFF2-40B4-BE49-F238E27FC236}">
                <a16:creationId xmlns:a16="http://schemas.microsoft.com/office/drawing/2014/main" id="{BD8AA2F1-6F67-D749-BBF8-290D076E969C}"/>
              </a:ext>
            </a:extLst>
          </p:cNvPr>
          <p:cNvSpPr txBox="1"/>
          <p:nvPr/>
        </p:nvSpPr>
        <p:spPr>
          <a:xfrm>
            <a:off x="7906996" y="5099773"/>
            <a:ext cx="3617761" cy="1508105"/>
          </a:xfrm>
          <a:prstGeom prst="rect">
            <a:avLst/>
          </a:prstGeom>
          <a:noFill/>
        </p:spPr>
        <p:txBody>
          <a:bodyPr wrap="square" rtlCol="0">
            <a:spAutoFit/>
          </a:bodyPr>
          <a:lstStyle/>
          <a:p>
            <a:r>
              <a:rPr lang="en-NL" sz="1400" dirty="0"/>
              <a:t>Note: we will not access the MongoDB in </a:t>
            </a:r>
            <a:br>
              <a:rPr lang="en-NL" sz="1400" dirty="0"/>
            </a:br>
            <a:r>
              <a:rPr lang="en-NL" sz="1400" dirty="0"/>
              <a:t>this contract test.  </a:t>
            </a:r>
            <a:br>
              <a:rPr lang="en-NL" sz="1400" dirty="0"/>
            </a:br>
            <a:r>
              <a:rPr lang="en-NL" sz="1400" dirty="0"/>
              <a:t>Instead, we will mock the </a:t>
            </a:r>
            <a:r>
              <a:rPr lang="en-GB" sz="1400" dirty="0" err="1"/>
              <a:t>productsService</a:t>
            </a:r>
            <a:r>
              <a:rPr lang="en-GB" sz="1400" dirty="0"/>
              <a:t> </a:t>
            </a:r>
          </a:p>
          <a:p>
            <a:r>
              <a:rPr lang="en-GB" sz="1400" dirty="0"/>
              <a:t>bean used by the controller in the provider</a:t>
            </a:r>
            <a:endParaRPr lang="en-NL" sz="1400" dirty="0"/>
          </a:p>
          <a:p>
            <a:endParaRPr lang="en-NL" dirty="0"/>
          </a:p>
          <a:p>
            <a:endParaRPr lang="en-NL" dirty="0"/>
          </a:p>
        </p:txBody>
      </p:sp>
    </p:spTree>
    <p:extLst>
      <p:ext uri="{BB962C8B-B14F-4D97-AF65-F5344CB8AC3E}">
        <p14:creationId xmlns:p14="http://schemas.microsoft.com/office/powerpoint/2010/main" val="192689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Provider code</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lstStyle/>
          <a:p>
            <a:pPr marL="0" indent="0">
              <a:buNone/>
            </a:pPr>
            <a:r>
              <a:rPr lang="en-GB" sz="2400" dirty="0">
                <a:latin typeface="Cordia New" panose="020B0304020202020204" pitchFamily="34" charset="-34"/>
                <a:cs typeface="Cordia New" panose="020B0304020202020204" pitchFamily="34" charset="-34"/>
              </a:rPr>
              <a:t>We wil use these contract definitions (examples in 3 languages)</a:t>
            </a:r>
          </a:p>
          <a:p>
            <a:pPr marL="0" indent="0">
              <a:buNone/>
            </a:pPr>
            <a:r>
              <a:rPr lang="en-GB" sz="1600" dirty="0">
                <a:latin typeface="Courier" pitchFamily="2" charset="0"/>
              </a:rPr>
              <a:t> - provider/src/test/resources/contracts/</a:t>
            </a:r>
            <a:r>
              <a:rPr lang="en-GB" sz="1600" b="1" dirty="0">
                <a:latin typeface="Courier" pitchFamily="2" charset="0"/>
              </a:rPr>
              <a:t>contractUsingMockBeans</a:t>
            </a:r>
            <a:br>
              <a:rPr lang="en-GB" sz="1600" dirty="0">
                <a:latin typeface="Courier" pitchFamily="2" charset="0"/>
              </a:rPr>
            </a:br>
            <a:r>
              <a:rPr lang="en-GB" sz="1600" dirty="0">
                <a:latin typeface="Courier" pitchFamily="2" charset="0"/>
              </a:rPr>
              <a:t>    - getProducts_MOCKED_CONTRACT_GROOVY.groovy</a:t>
            </a:r>
            <a:br>
              <a:rPr lang="en-GB" sz="1600" dirty="0">
                <a:latin typeface="Courier" pitchFamily="2" charset="0"/>
              </a:rPr>
            </a:br>
            <a:r>
              <a:rPr lang="en-GB" sz="1600" dirty="0">
                <a:latin typeface="Courier" pitchFamily="2" charset="0"/>
              </a:rPr>
              <a:t>    - getProducts_MOCKED_CONTRACT_JAVA.java</a:t>
            </a:r>
            <a:br>
              <a:rPr lang="en-GB" sz="1600" dirty="0">
                <a:latin typeface="Courier" pitchFamily="2" charset="0"/>
              </a:rPr>
            </a:br>
            <a:r>
              <a:rPr lang="en-GB" sz="1600" dirty="0">
                <a:latin typeface="Courier" pitchFamily="2" charset="0"/>
              </a:rPr>
              <a:t>    - getProducts_MOCKED_CONTRACT_YAML.yml </a:t>
            </a:r>
            <a:br>
              <a:rPr lang="en-GB" sz="1600" dirty="0">
                <a:latin typeface="Courier" pitchFamily="2" charset="0"/>
              </a:rPr>
            </a:br>
            <a:endParaRPr lang="en-GB" sz="2400" dirty="0">
              <a:latin typeface="Cordia New" panose="020B0304020202020204" pitchFamily="34" charset="-34"/>
              <a:cs typeface="Cordia New" panose="020B0304020202020204" pitchFamily="34" charset="-34"/>
            </a:endParaRPr>
          </a:p>
          <a:p>
            <a:pPr marL="0" indent="0">
              <a:buNone/>
            </a:pPr>
            <a:r>
              <a:rPr lang="en-GB" sz="2400" dirty="0">
                <a:latin typeface="Cordia New" panose="020B0304020202020204" pitchFamily="34" charset="-34"/>
                <a:cs typeface="Cordia New" panose="020B0304020202020204" pitchFamily="34" charset="-34"/>
              </a:rPr>
              <a:t>And this contract verifier base class (filename is based on the directory name of the contracts)</a:t>
            </a:r>
          </a:p>
          <a:p>
            <a:pPr marL="0" indent="0">
              <a:buNone/>
            </a:pPr>
            <a:r>
              <a:rPr lang="en-GB" sz="1600" dirty="0">
                <a:latin typeface="Courier" pitchFamily="2" charset="0"/>
              </a:rPr>
              <a:t> - provider/src/test/java/nl/crook/olly/contract/demo/provider/contract/base/</a:t>
            </a:r>
            <a:br>
              <a:rPr lang="en-GB" sz="1600" dirty="0">
                <a:latin typeface="Courier" pitchFamily="2" charset="0"/>
              </a:rPr>
            </a:br>
            <a:r>
              <a:rPr lang="en-GB" sz="1600" dirty="0">
                <a:latin typeface="Courier" pitchFamily="2" charset="0"/>
              </a:rPr>
              <a:t>    - </a:t>
            </a:r>
            <a:r>
              <a:rPr lang="en-GB" sz="1600" b="1" dirty="0">
                <a:latin typeface="Courier" pitchFamily="2" charset="0"/>
              </a:rPr>
              <a:t>ContractUsingMockBeansBase</a:t>
            </a:r>
            <a:r>
              <a:rPr lang="en-GB" sz="1600" dirty="0">
                <a:latin typeface="Courier" pitchFamily="2" charset="0"/>
              </a:rPr>
              <a:t>.java</a:t>
            </a:r>
          </a:p>
          <a:p>
            <a:pPr marL="0" indent="0">
              <a:buNone/>
            </a:pPr>
            <a:r>
              <a:rPr lang="en-GB" sz="2400" dirty="0">
                <a:latin typeface="Cordia New" panose="020B0304020202020204" pitchFamily="34" charset="-34"/>
                <a:cs typeface="Cordia New" panose="020B0304020202020204" pitchFamily="34" charset="-34"/>
              </a:rPr>
              <a:t>Note</a:t>
            </a:r>
          </a:p>
          <a:p>
            <a:r>
              <a:rPr lang="en-GB" sz="2400" dirty="0">
                <a:latin typeface="Cordia New" panose="020B0304020202020204" pitchFamily="34" charset="-34"/>
                <a:cs typeface="Cordia New" panose="020B0304020202020204" pitchFamily="34" charset="-34"/>
              </a:rPr>
              <a:t>This base class sets up the mock bean and various utility methods</a:t>
            </a:r>
            <a:endParaRPr lang="en-NL" sz="2400" dirty="0">
              <a:latin typeface="Cordia New" panose="020B0304020202020204" pitchFamily="34" charset="-34"/>
              <a:cs typeface="Cordia New" panose="020B0304020202020204" pitchFamily="34" charset="-34"/>
            </a:endParaRPr>
          </a:p>
          <a:p>
            <a:pPr marL="0" indent="0">
              <a:buNone/>
            </a:pPr>
            <a:endParaRPr lang="en-NL" sz="1600" dirty="0"/>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797037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We need Base classes to do the verification</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normAutofit/>
          </a:bodyPr>
          <a:lstStyle/>
          <a:p>
            <a:r>
              <a:rPr lang="en-NL" sz="2400" dirty="0"/>
              <a:t>Contract verifier </a:t>
            </a:r>
            <a:r>
              <a:rPr lang="en-NL" sz="2400" b="1" dirty="0"/>
              <a:t>base</a:t>
            </a:r>
            <a:r>
              <a:rPr lang="en-NL" sz="2400" dirty="0"/>
              <a:t> classes are key to running the verification</a:t>
            </a:r>
          </a:p>
          <a:p>
            <a:r>
              <a:rPr lang="en-NL" sz="2400" dirty="0"/>
              <a:t>They are NOT used to generate the stubs jar file</a:t>
            </a:r>
          </a:p>
          <a:p>
            <a:r>
              <a:rPr lang="en-NL" sz="2400" dirty="0"/>
              <a:t>The base classes are used to build and run Junit verification tests</a:t>
            </a:r>
          </a:p>
          <a:p>
            <a:r>
              <a:rPr lang="en-NL" sz="2400" dirty="0"/>
              <a:t>The base classes in our examples use RestAssuredMockMvc to run the application (see links at end of presentation for more details)</a:t>
            </a:r>
          </a:p>
          <a:p>
            <a:r>
              <a:rPr lang="en-NL" sz="2400" dirty="0"/>
              <a:t>You can use the base classes to setup in-memory databases, mock beans, utility methods (for use by Groovy etc) and much much more</a:t>
            </a:r>
          </a:p>
          <a:p>
            <a:r>
              <a:rPr lang="en-NL" sz="2400" dirty="0"/>
              <a:t>If the generated Junit tests fail, the stubs.jar will not be built</a:t>
            </a:r>
          </a:p>
          <a:p>
            <a:r>
              <a:rPr lang="en-NL" sz="2400" dirty="0"/>
              <a:t>The key to all this voodoo magic is </a:t>
            </a:r>
            <a:r>
              <a:rPr lang="en-NL" sz="2400" b="1" dirty="0"/>
              <a:t>Spring Cloud C</a:t>
            </a:r>
            <a:r>
              <a:rPr lang="en-GB" sz="2400" b="1" dirty="0"/>
              <a:t>o</a:t>
            </a:r>
            <a:r>
              <a:rPr lang="en-NL" sz="2400" b="1" dirty="0"/>
              <a:t>ntract Verifier</a:t>
            </a:r>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063320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0A38-80E4-AE47-A65D-0C56BB75B4E2}"/>
              </a:ext>
            </a:extLst>
          </p:cNvPr>
          <p:cNvSpPr>
            <a:spLocks noGrp="1"/>
          </p:cNvSpPr>
          <p:nvPr>
            <p:ph type="title"/>
          </p:nvPr>
        </p:nvSpPr>
        <p:spPr/>
        <p:txBody>
          <a:bodyPr/>
          <a:lstStyle/>
          <a:p>
            <a:pPr algn="ctr"/>
            <a:r>
              <a:rPr lang="en-NL" dirty="0"/>
              <a:t>About me</a:t>
            </a:r>
          </a:p>
        </p:txBody>
      </p:sp>
      <p:sp>
        <p:nvSpPr>
          <p:cNvPr id="3" name="Content Placeholder 2">
            <a:extLst>
              <a:ext uri="{FF2B5EF4-FFF2-40B4-BE49-F238E27FC236}">
                <a16:creationId xmlns:a16="http://schemas.microsoft.com/office/drawing/2014/main" id="{0FB16FB8-41D5-E24F-AFE7-D3882B26CB87}"/>
              </a:ext>
            </a:extLst>
          </p:cNvPr>
          <p:cNvSpPr>
            <a:spLocks noGrp="1"/>
          </p:cNvSpPr>
          <p:nvPr>
            <p:ph idx="1"/>
          </p:nvPr>
        </p:nvSpPr>
        <p:spPr/>
        <p:txBody>
          <a:bodyPr/>
          <a:lstStyle/>
          <a:p>
            <a:pPr marL="0" indent="0" algn="ctr">
              <a:buNone/>
            </a:pPr>
            <a:endParaRPr lang="en-NL" dirty="0"/>
          </a:p>
          <a:p>
            <a:pPr marL="0" indent="0" algn="ctr">
              <a:buNone/>
            </a:pPr>
            <a:r>
              <a:rPr lang="en-GB"/>
              <a:t>I am</a:t>
            </a:r>
            <a:r>
              <a:rPr lang="en-GB">
                <a:effectLst/>
              </a:rPr>
              <a:t> a software developer from the UK, who has been working in the Netherlands for over 25 years on numerous projects, and within Rabobank, focusing on Java for more than 13 years</a:t>
            </a:r>
          </a:p>
          <a:p>
            <a:pPr marL="0" indent="0" algn="ctr">
              <a:buNone/>
            </a:pPr>
            <a:endParaRPr lang="en-GB">
              <a:effectLst/>
            </a:endParaRPr>
          </a:p>
          <a:p>
            <a:pPr marL="0" indent="0" algn="ctr">
              <a:buNone/>
            </a:pPr>
            <a:r>
              <a:rPr lang="en-GB"/>
              <a:t>I can be contacted at: Oliver.Crook@rabobank.nl</a:t>
            </a:r>
            <a:br>
              <a:rPr lang="en-GB"/>
            </a:br>
            <a:endParaRPr lang="en-NL" dirty="0"/>
          </a:p>
        </p:txBody>
      </p:sp>
      <p:sp>
        <p:nvSpPr>
          <p:cNvPr id="4" name="Footer Placeholder 3">
            <a:extLst>
              <a:ext uri="{FF2B5EF4-FFF2-40B4-BE49-F238E27FC236}">
                <a16:creationId xmlns:a16="http://schemas.microsoft.com/office/drawing/2014/main" id="{0267EE8B-C5F7-C54B-9D42-9BF38663911D}"/>
              </a:ext>
            </a:extLst>
          </p:cNvPr>
          <p:cNvSpPr>
            <a:spLocks noGrp="1"/>
          </p:cNvSpPr>
          <p:nvPr>
            <p:ph type="ftr" sz="quarter" idx="11"/>
          </p:nvPr>
        </p:nvSpPr>
        <p:spPr/>
        <p:txBody>
          <a:bodyPr/>
          <a:lstStyle/>
          <a:p>
            <a:r>
              <a:rPr lang="en-GB"/>
              <a:t>https://github.com/OllyCrook/contract-test-demo </a:t>
            </a:r>
            <a:endParaRPr lang="en-NL"/>
          </a:p>
        </p:txBody>
      </p:sp>
      <p:sp>
        <p:nvSpPr>
          <p:cNvPr id="5" name="AutoShape 2">
            <a:hlinkClick r:id="rId2"/>
            <a:extLst>
              <a:ext uri="{FF2B5EF4-FFF2-40B4-BE49-F238E27FC236}">
                <a16:creationId xmlns:a16="http://schemas.microsoft.com/office/drawing/2014/main" id="{E90BB164-0374-1C4D-AA15-D0BE0ADC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sp>
        <p:nvSpPr>
          <p:cNvPr id="6" name="AutoShape 4">
            <a:extLst>
              <a:ext uri="{FF2B5EF4-FFF2-40B4-BE49-F238E27FC236}">
                <a16:creationId xmlns:a16="http://schemas.microsoft.com/office/drawing/2014/main" id="{27C8272A-FF12-E640-B968-4E6F0DD3D6D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pic>
        <p:nvPicPr>
          <p:cNvPr id="8" name="Picture 7" descr="A person smiling for the camera&#10;&#10;Description automatically generated with medium confidence">
            <a:extLst>
              <a:ext uri="{FF2B5EF4-FFF2-40B4-BE49-F238E27FC236}">
                <a16:creationId xmlns:a16="http://schemas.microsoft.com/office/drawing/2014/main" id="{9A8FA9E7-54E6-5A45-83E5-B45D67B53A84}"/>
              </a:ext>
            </a:extLst>
          </p:cNvPr>
          <p:cNvPicPr>
            <a:picLocks noChangeAspect="1"/>
          </p:cNvPicPr>
          <p:nvPr/>
        </p:nvPicPr>
        <p:blipFill>
          <a:blip r:embed="rId3"/>
          <a:stretch>
            <a:fillRect/>
          </a:stretch>
        </p:blipFill>
        <p:spPr>
          <a:xfrm>
            <a:off x="10134600" y="4564063"/>
            <a:ext cx="1219200" cy="1612900"/>
          </a:xfrm>
          <a:prstGeom prst="rect">
            <a:avLst/>
          </a:prstGeom>
        </p:spPr>
      </p:pic>
    </p:spTree>
    <p:extLst>
      <p:ext uri="{BB962C8B-B14F-4D97-AF65-F5344CB8AC3E}">
        <p14:creationId xmlns:p14="http://schemas.microsoft.com/office/powerpoint/2010/main" val="312150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77" name="Footer Placeholder 76">
            <a:extLst>
              <a:ext uri="{FF2B5EF4-FFF2-40B4-BE49-F238E27FC236}">
                <a16:creationId xmlns:a16="http://schemas.microsoft.com/office/drawing/2014/main" id="{59692DDA-5801-9A49-9F1D-66531A45835F}"/>
              </a:ext>
            </a:extLst>
          </p:cNvPr>
          <p:cNvSpPr>
            <a:spLocks noGrp="1"/>
          </p:cNvSpPr>
          <p:nvPr>
            <p:ph type="ftr" sz="quarter" idx="11"/>
          </p:nvPr>
        </p:nvSpPr>
        <p:spPr/>
        <p:txBody>
          <a:bodyPr/>
          <a:lstStyle/>
          <a:p>
            <a:r>
              <a:rPr lang="en-GB"/>
              <a:t>https://github.com/OllyCrook/contract-test-demo </a:t>
            </a:r>
            <a:endParaRPr lang="en-NL"/>
          </a:p>
        </p:txBody>
      </p:sp>
      <p:sp>
        <p:nvSpPr>
          <p:cNvPr id="10" name="TextBox 9">
            <a:extLst>
              <a:ext uri="{FF2B5EF4-FFF2-40B4-BE49-F238E27FC236}">
                <a16:creationId xmlns:a16="http://schemas.microsoft.com/office/drawing/2014/main" id="{26FD9FCB-511C-F14D-B05F-B89859AB0F6D}"/>
              </a:ext>
            </a:extLst>
          </p:cNvPr>
          <p:cNvSpPr txBox="1"/>
          <p:nvPr/>
        </p:nvSpPr>
        <p:spPr>
          <a:xfrm>
            <a:off x="4806839" y="3300850"/>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6026743" y="3397636"/>
            <a:ext cx="2330141" cy="2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p:cNvCxnSpPr>
          <p:nvPr/>
        </p:nvCxnSpPr>
        <p:spPr>
          <a:xfrm flipV="1">
            <a:off x="6001545" y="3524165"/>
            <a:ext cx="2358881" cy="1280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C23C8FD-9FC4-0C41-A597-C0B4F6F86A42}"/>
              </a:ext>
            </a:extLst>
          </p:cNvPr>
          <p:cNvSpPr txBox="1"/>
          <p:nvPr/>
        </p:nvSpPr>
        <p:spPr>
          <a:xfrm>
            <a:off x="6283263" y="3179993"/>
            <a:ext cx="1927131" cy="261610"/>
          </a:xfrm>
          <a:prstGeom prst="rect">
            <a:avLst/>
          </a:prstGeom>
          <a:noFill/>
        </p:spPr>
        <p:txBody>
          <a:bodyPr wrap="none" rtlCol="0">
            <a:spAutoFit/>
          </a:bodyPr>
          <a:lstStyle/>
          <a:p>
            <a:r>
              <a:rPr lang="en-GB" sz="1100" dirty="0">
                <a:solidFill>
                  <a:srgbClr val="1822C0"/>
                </a:solidFill>
              </a:rPr>
              <a:t>/provider/products/{category}</a:t>
            </a:r>
            <a:endParaRPr lang="en-NL" sz="1100" dirty="0">
              <a:solidFill>
                <a:srgbClr val="1822C0"/>
              </a:solidFill>
            </a:endParaRPr>
          </a:p>
        </p:txBody>
      </p:sp>
      <p:sp>
        <p:nvSpPr>
          <p:cNvPr id="108" name="Rounded Rectangle 107">
            <a:extLst>
              <a:ext uri="{FF2B5EF4-FFF2-40B4-BE49-F238E27FC236}">
                <a16:creationId xmlns:a16="http://schemas.microsoft.com/office/drawing/2014/main" id="{20DC5ECC-906E-1041-A845-C06285325AF5}"/>
              </a:ext>
            </a:extLst>
          </p:cNvPr>
          <p:cNvSpPr/>
          <p:nvPr/>
        </p:nvSpPr>
        <p:spPr>
          <a:xfrm>
            <a:off x="4153298" y="3017338"/>
            <a:ext cx="2108664" cy="1378668"/>
          </a:xfrm>
          <a:prstGeom prst="roundRect">
            <a:avLst/>
          </a:prstGeom>
          <a:solidFill>
            <a:schemeClr val="accent6">
              <a:lumMod val="60000"/>
              <a:lumOff val="4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nvGrpSpPr>
          <p:cNvPr id="64" name="Group 63">
            <a:extLst>
              <a:ext uri="{FF2B5EF4-FFF2-40B4-BE49-F238E27FC236}">
                <a16:creationId xmlns:a16="http://schemas.microsoft.com/office/drawing/2014/main" id="{266581CB-5D15-104B-B801-B4E299D56C2D}"/>
              </a:ext>
            </a:extLst>
          </p:cNvPr>
          <p:cNvGrpSpPr/>
          <p:nvPr/>
        </p:nvGrpSpPr>
        <p:grpSpPr>
          <a:xfrm>
            <a:off x="3695379" y="1792050"/>
            <a:ext cx="2318353" cy="3084736"/>
            <a:chOff x="3479791" y="1408563"/>
            <a:chExt cx="2318353" cy="3084736"/>
          </a:xfrm>
        </p:grpSpPr>
        <p:sp>
          <p:nvSpPr>
            <p:cNvPr id="66" name="Rectangle 65">
              <a:extLst>
                <a:ext uri="{FF2B5EF4-FFF2-40B4-BE49-F238E27FC236}">
                  <a16:creationId xmlns:a16="http://schemas.microsoft.com/office/drawing/2014/main" id="{20A3DC18-0815-6E40-AA2F-9D46912B9E81}"/>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8" name="TextBox 67">
              <a:extLst>
                <a:ext uri="{FF2B5EF4-FFF2-40B4-BE49-F238E27FC236}">
                  <a16:creationId xmlns:a16="http://schemas.microsoft.com/office/drawing/2014/main" id="{F9E4E03E-4318-9748-B27F-57978329C433}"/>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69" name="Rectangle 68">
              <a:extLst>
                <a:ext uri="{FF2B5EF4-FFF2-40B4-BE49-F238E27FC236}">
                  <a16:creationId xmlns:a16="http://schemas.microsoft.com/office/drawing/2014/main" id="{52E71322-4297-584D-9577-9389BA34731E}"/>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42" name="Rectangle 41">
            <a:extLst>
              <a:ext uri="{FF2B5EF4-FFF2-40B4-BE49-F238E27FC236}">
                <a16:creationId xmlns:a16="http://schemas.microsoft.com/office/drawing/2014/main" id="{01A269B1-5B4F-4849-9412-5681E63C3E82}"/>
              </a:ext>
            </a:extLst>
          </p:cNvPr>
          <p:cNvSpPr/>
          <p:nvPr/>
        </p:nvSpPr>
        <p:spPr>
          <a:xfrm>
            <a:off x="3991876" y="3612124"/>
            <a:ext cx="1965194" cy="461665"/>
          </a:xfrm>
          <a:prstGeom prst="rect">
            <a:avLst/>
          </a:prstGeom>
        </p:spPr>
        <p:txBody>
          <a:bodyPr wrap="square">
            <a:spAutoFit/>
          </a:bodyPr>
          <a:lstStyle/>
          <a:p>
            <a:pPr algn="r"/>
            <a:r>
              <a:rPr lang="en-NL" sz="1200" dirty="0"/>
              <a:t>Uses:</a:t>
            </a:r>
            <a:br>
              <a:rPr lang="en-NL" sz="1200" dirty="0"/>
            </a:br>
            <a:r>
              <a:rPr lang="en-NL" sz="1200" dirty="0"/>
              <a:t>List of {code, name, price}</a:t>
            </a:r>
          </a:p>
        </p:txBody>
      </p:sp>
      <p:sp>
        <p:nvSpPr>
          <p:cNvPr id="47" name="Title 1">
            <a:extLst>
              <a:ext uri="{FF2B5EF4-FFF2-40B4-BE49-F238E27FC236}">
                <a16:creationId xmlns:a16="http://schemas.microsoft.com/office/drawing/2014/main" id="{E6690417-2718-3B41-95F5-BB632F7BF823}"/>
              </a:ext>
            </a:extLst>
          </p:cNvPr>
          <p:cNvSpPr>
            <a:spLocks noGrp="1"/>
          </p:cNvSpPr>
          <p:nvPr>
            <p:ph type="title"/>
          </p:nvPr>
        </p:nvSpPr>
        <p:spPr>
          <a:xfrm>
            <a:off x="838200" y="365125"/>
            <a:ext cx="10515600" cy="1325563"/>
          </a:xfrm>
        </p:spPr>
        <p:txBody>
          <a:bodyPr/>
          <a:lstStyle/>
          <a:p>
            <a:r>
              <a:rPr lang="en-NL" dirty="0"/>
              <a:t>Now test the Consumer API using stubs.jar</a:t>
            </a:r>
          </a:p>
        </p:txBody>
      </p:sp>
      <p:sp>
        <p:nvSpPr>
          <p:cNvPr id="2" name="TextBox 1">
            <a:extLst>
              <a:ext uri="{FF2B5EF4-FFF2-40B4-BE49-F238E27FC236}">
                <a16:creationId xmlns:a16="http://schemas.microsoft.com/office/drawing/2014/main" id="{BD582C34-6BDF-B841-A529-8BAB5F48707F}"/>
              </a:ext>
            </a:extLst>
          </p:cNvPr>
          <p:cNvSpPr txBox="1"/>
          <p:nvPr/>
        </p:nvSpPr>
        <p:spPr>
          <a:xfrm>
            <a:off x="8356884" y="2731463"/>
            <a:ext cx="3302411" cy="1477328"/>
          </a:xfrm>
          <a:prstGeom prst="rect">
            <a:avLst/>
          </a:prstGeom>
          <a:noFill/>
        </p:spPr>
        <p:txBody>
          <a:bodyPr wrap="square" rtlCol="0">
            <a:spAutoFit/>
          </a:bodyPr>
          <a:lstStyle/>
          <a:p>
            <a:r>
              <a:rPr lang="en-NL" b="1" u="sng"/>
              <a:t>stubs.jar</a:t>
            </a:r>
            <a:r>
              <a:rPr lang="en-NL" u="sng"/>
              <a:t> </a:t>
            </a:r>
          </a:p>
          <a:p>
            <a:r>
              <a:rPr lang="en-NL"/>
              <a:t>Generated when buiding the provider</a:t>
            </a:r>
          </a:p>
          <a:p>
            <a:r>
              <a:rPr lang="en-NL"/>
              <a:t>Downloaded from Nexus, Azure Feeds, Git, etc</a:t>
            </a:r>
          </a:p>
        </p:txBody>
      </p:sp>
      <p:sp>
        <p:nvSpPr>
          <p:cNvPr id="56" name="TextBox 55">
            <a:extLst>
              <a:ext uri="{FF2B5EF4-FFF2-40B4-BE49-F238E27FC236}">
                <a16:creationId xmlns:a16="http://schemas.microsoft.com/office/drawing/2014/main" id="{4D0DA700-64EB-394E-8230-1828365EEC87}"/>
              </a:ext>
            </a:extLst>
          </p:cNvPr>
          <p:cNvSpPr txBox="1"/>
          <p:nvPr/>
        </p:nvSpPr>
        <p:spPr>
          <a:xfrm>
            <a:off x="4153298" y="2700400"/>
            <a:ext cx="1484124" cy="369332"/>
          </a:xfrm>
          <a:prstGeom prst="rect">
            <a:avLst/>
          </a:prstGeom>
          <a:noFill/>
        </p:spPr>
        <p:txBody>
          <a:bodyPr wrap="none" rtlCol="0">
            <a:spAutoFit/>
          </a:bodyPr>
          <a:lstStyle/>
          <a:p>
            <a:r>
              <a:rPr lang="en-NL" b="1"/>
              <a:t>Api Junit test</a:t>
            </a:r>
            <a:r>
              <a:rPr lang="en-NL"/>
              <a:t> </a:t>
            </a:r>
          </a:p>
        </p:txBody>
      </p:sp>
      <p:sp>
        <p:nvSpPr>
          <p:cNvPr id="3" name="Rectangle 2">
            <a:extLst>
              <a:ext uri="{FF2B5EF4-FFF2-40B4-BE49-F238E27FC236}">
                <a16:creationId xmlns:a16="http://schemas.microsoft.com/office/drawing/2014/main" id="{B1B460F1-9AA1-9247-A048-1D783E2BB148}"/>
              </a:ext>
            </a:extLst>
          </p:cNvPr>
          <p:cNvSpPr/>
          <p:nvPr/>
        </p:nvSpPr>
        <p:spPr>
          <a:xfrm>
            <a:off x="8356884" y="2731463"/>
            <a:ext cx="3193886" cy="1926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563907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Consumer code to test the API</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lstStyle/>
          <a:p>
            <a:pPr marL="0" indent="0">
              <a:buNone/>
            </a:pPr>
            <a:r>
              <a:rPr lang="en-GB" sz="2400" dirty="0">
                <a:latin typeface="Cordia New" panose="020B0304020202020204" pitchFamily="34" charset="-34"/>
                <a:cs typeface="Cordia New" panose="020B0304020202020204" pitchFamily="34" charset="-34"/>
              </a:rPr>
              <a:t>We will use the following Junit test in the Consumer</a:t>
            </a:r>
          </a:p>
          <a:p>
            <a:pPr marL="0" indent="0">
              <a:buNone/>
            </a:pPr>
            <a:r>
              <a:rPr lang="en-GB" sz="1600" dirty="0">
                <a:latin typeface="Courier" pitchFamily="2" charset="0"/>
              </a:rPr>
              <a:t> -consumer/src/test/java/nl/crook/olly/contract/demo/consumer/contract/apitest</a:t>
            </a:r>
            <a:br>
              <a:rPr lang="en-GB" sz="1600" dirty="0">
                <a:latin typeface="Courier" pitchFamily="2" charset="0"/>
              </a:rPr>
            </a:br>
            <a:r>
              <a:rPr lang="en-GB" sz="1600" dirty="0">
                <a:latin typeface="Courier" pitchFamily="2" charset="0"/>
              </a:rPr>
              <a:t>    - </a:t>
            </a:r>
            <a:r>
              <a:rPr lang="en-GB" sz="1600" b="1" dirty="0">
                <a:latin typeface="Courier" pitchFamily="2" charset="0"/>
              </a:rPr>
              <a:t>ProviderApiContractTest</a:t>
            </a:r>
            <a:r>
              <a:rPr lang="en-GB" sz="1600" dirty="0">
                <a:latin typeface="Courier" pitchFamily="2" charset="0"/>
              </a:rPr>
              <a:t>.java</a:t>
            </a:r>
          </a:p>
          <a:p>
            <a:pPr marL="0" indent="0">
              <a:buNone/>
            </a:pPr>
            <a:r>
              <a:rPr lang="en-NL" sz="2400" dirty="0">
                <a:latin typeface="Cordia New" panose="020B0304020202020204" pitchFamily="34" charset="-34"/>
                <a:cs typeface="Cordia New" panose="020B0304020202020204" pitchFamily="34" charset="-34"/>
              </a:rPr>
              <a:t>This uses the following annotation to download and run the stubs jar file from the specified repository</a:t>
            </a:r>
          </a:p>
          <a:p>
            <a:pPr marL="457200" lvl="1" indent="0">
              <a:buNone/>
            </a:pPr>
            <a:r>
              <a:rPr lang="en-GB" sz="1600">
                <a:latin typeface="Courier" pitchFamily="2" charset="0"/>
              </a:rPr>
              <a:t>@</a:t>
            </a:r>
            <a:r>
              <a:rPr lang="en-GB" sz="1600" b="1">
                <a:latin typeface="Courier" pitchFamily="2" charset="0"/>
              </a:rPr>
              <a:t>AutoConfigureStubRunner</a:t>
            </a:r>
            <a:r>
              <a:rPr lang="en-GB" sz="1600">
                <a:latin typeface="Courier" pitchFamily="2" charset="0"/>
              </a:rPr>
              <a:t>(ids = </a:t>
            </a:r>
            <a:br>
              <a:rPr lang="en-GB" sz="1600">
                <a:latin typeface="Courier" pitchFamily="2" charset="0"/>
              </a:rPr>
            </a:br>
            <a:r>
              <a:rPr lang="en-GB" sz="1600">
                <a:latin typeface="Courier" pitchFamily="2" charset="0"/>
              </a:rPr>
              <a:t>{"</a:t>
            </a:r>
            <a:r>
              <a:rPr lang="en-GB" sz="1600" b="1">
                <a:latin typeface="Courier" pitchFamily="2" charset="0"/>
              </a:rPr>
              <a:t>nl.crook.olly.contract.demo.provider</a:t>
            </a:r>
            <a:r>
              <a:rPr lang="en-GB" sz="1600">
                <a:latin typeface="Courier" pitchFamily="2" charset="0"/>
              </a:rPr>
              <a:t>:</a:t>
            </a:r>
            <a:r>
              <a:rPr lang="en-GB" sz="1600" b="1">
                <a:latin typeface="Courier" pitchFamily="2" charset="0"/>
              </a:rPr>
              <a:t>provider</a:t>
            </a:r>
            <a:r>
              <a:rPr lang="en-GB" sz="1600">
                <a:latin typeface="Courier" pitchFamily="2" charset="0"/>
              </a:rPr>
              <a:t>:+:</a:t>
            </a:r>
            <a:r>
              <a:rPr lang="en-GB" sz="1600" b="1">
                <a:latin typeface="Courier" pitchFamily="2" charset="0"/>
              </a:rPr>
              <a:t>stubs</a:t>
            </a:r>
            <a:r>
              <a:rPr lang="en-GB" sz="1600">
                <a:latin typeface="Courier" pitchFamily="2" charset="0"/>
              </a:rPr>
              <a:t>:8091"},</a:t>
            </a:r>
            <a:br>
              <a:rPr lang="en-GB" sz="1600">
                <a:latin typeface="Courier" pitchFamily="2" charset="0"/>
              </a:rPr>
            </a:br>
            <a:r>
              <a:rPr lang="en-GB" sz="1600">
                <a:latin typeface="Courier" pitchFamily="2" charset="0"/>
              </a:rPr>
              <a:t>  stubsMode = StubRunnerProperties.StubsMode.</a:t>
            </a:r>
            <a:r>
              <a:rPr lang="en-GB" sz="1600" b="1">
                <a:latin typeface="Courier" pitchFamily="2" charset="0"/>
              </a:rPr>
              <a:t>LOCAL</a:t>
            </a:r>
            <a:r>
              <a:rPr lang="en-GB" sz="1600">
                <a:latin typeface="Courier" pitchFamily="2" charset="0"/>
              </a:rPr>
              <a:t>,</a:t>
            </a:r>
            <a:br>
              <a:rPr lang="en-GB" sz="1600">
                <a:latin typeface="Courier" pitchFamily="2" charset="0"/>
              </a:rPr>
            </a:br>
            <a:r>
              <a:rPr lang="en-GB" sz="1600">
                <a:latin typeface="Courier" pitchFamily="2" charset="0"/>
              </a:rPr>
              <a:t>  repositoryRoot = </a:t>
            </a:r>
            <a:r>
              <a:rPr lang="en-GB" sz="1600">
                <a:latin typeface="Courier" pitchFamily="2" charset="0"/>
                <a:hlinkClick r:id="rId2"/>
              </a:rPr>
              <a:t>https://maven.to-do/nexus/content/repositories/release</a:t>
            </a:r>
            <a:r>
              <a:rPr lang="en-GB" sz="1600">
                <a:latin typeface="Courier" pitchFamily="2" charset="0"/>
              </a:rPr>
              <a:t> )</a:t>
            </a:r>
            <a:br>
              <a:rPr lang="en-GB" sz="1600">
                <a:latin typeface="Courier" pitchFamily="2" charset="0"/>
              </a:rPr>
            </a:br>
            <a:endParaRPr lang="en-NL" sz="1600" dirty="0"/>
          </a:p>
          <a:p>
            <a:pPr marL="0" indent="0">
              <a:buNone/>
            </a:pPr>
            <a:r>
              <a:rPr lang="en-NL" sz="2400" dirty="0">
                <a:latin typeface="Cordia New" panose="020B0304020202020204" pitchFamily="34" charset="-34"/>
                <a:cs typeface="Cordia New" panose="020B0304020202020204" pitchFamily="34" charset="-34"/>
              </a:rPr>
              <a:t>Where </a:t>
            </a:r>
          </a:p>
          <a:p>
            <a:r>
              <a:rPr lang="en-NL" sz="2400" dirty="0">
                <a:latin typeface="Cordia New" panose="020B0304020202020204" pitchFamily="34" charset="-34"/>
                <a:cs typeface="Cordia New" panose="020B0304020202020204" pitchFamily="34" charset="-34"/>
              </a:rPr>
              <a:t>StubsMode.LOCAL specifies that we will retrieve the stubs.jar file from the local Maven repo.  </a:t>
            </a:r>
            <a:br>
              <a:rPr lang="en-NL" sz="2400" dirty="0">
                <a:latin typeface="Cordia New" panose="020B0304020202020204" pitchFamily="34" charset="-34"/>
                <a:cs typeface="Cordia New" panose="020B0304020202020204" pitchFamily="34" charset="-34"/>
              </a:rPr>
            </a:br>
            <a:r>
              <a:rPr lang="en-NL" sz="2400" dirty="0">
                <a:latin typeface="Cordia New" panose="020B0304020202020204" pitchFamily="34" charset="-34"/>
                <a:cs typeface="Cordia New" panose="020B0304020202020204" pitchFamily="34" charset="-34"/>
              </a:rPr>
              <a:t>We could also change it to REMOTE, to download from Nexus, etc</a:t>
            </a:r>
          </a:p>
          <a:p>
            <a:r>
              <a:rPr lang="en-NL" sz="2400" dirty="0">
                <a:latin typeface="Cordia New" panose="020B0304020202020204" pitchFamily="34" charset="-34"/>
                <a:cs typeface="Cordia New" panose="020B0304020202020204" pitchFamily="34" charset="-34"/>
              </a:rPr>
              <a:t>The URLs for the endpoints are configured in application-contract-tests.yml</a:t>
            </a:r>
          </a:p>
          <a:p>
            <a:pPr marL="0" indent="0">
              <a:buNone/>
            </a:pPr>
            <a:endParaRPr lang="en-GB" sz="2400" dirty="0">
              <a:latin typeface="Cordia New" panose="020B0304020202020204" pitchFamily="34" charset="-34"/>
              <a:cs typeface="Cordia New" panose="020B0304020202020204" pitchFamily="34" charset="-34"/>
            </a:endParaRPr>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241334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A362-A58F-204F-A88F-0AFE8E295BCD}"/>
              </a:ext>
            </a:extLst>
          </p:cNvPr>
          <p:cNvSpPr>
            <a:spLocks noGrp="1"/>
          </p:cNvSpPr>
          <p:nvPr>
            <p:ph type="title"/>
          </p:nvPr>
        </p:nvSpPr>
        <p:spPr/>
        <p:txBody>
          <a:bodyPr/>
          <a:lstStyle/>
          <a:p>
            <a:r>
              <a:rPr lang="en-NL" dirty="0"/>
              <a:t>What can go wrong with contract tests?</a:t>
            </a:r>
          </a:p>
        </p:txBody>
      </p:sp>
      <p:sp>
        <p:nvSpPr>
          <p:cNvPr id="3" name="Content Placeholder 2">
            <a:extLst>
              <a:ext uri="{FF2B5EF4-FFF2-40B4-BE49-F238E27FC236}">
                <a16:creationId xmlns:a16="http://schemas.microsoft.com/office/drawing/2014/main" id="{3096E8D8-57BE-E547-9E5F-EF3750EDB954}"/>
              </a:ext>
            </a:extLst>
          </p:cNvPr>
          <p:cNvSpPr>
            <a:spLocks noGrp="1"/>
          </p:cNvSpPr>
          <p:nvPr>
            <p:ph idx="1"/>
          </p:nvPr>
        </p:nvSpPr>
        <p:spPr/>
        <p:txBody>
          <a:bodyPr>
            <a:normAutofit fontScale="70000" lnSpcReduction="20000"/>
          </a:bodyPr>
          <a:lstStyle/>
          <a:p>
            <a:r>
              <a:rPr lang="en-NL" sz="2900" dirty="0">
                <a:latin typeface="+mj-lt"/>
                <a:cs typeface="Cordia New" panose="020B0304020202020204" pitchFamily="34" charset="-34"/>
              </a:rPr>
              <a:t>We might misinterpret the OpenApi definitions </a:t>
            </a:r>
            <a:br>
              <a:rPr lang="en-NL" sz="2900" dirty="0">
                <a:latin typeface="+mj-lt"/>
                <a:cs typeface="Cordia New" panose="020B0304020202020204" pitchFamily="34" charset="-34"/>
              </a:rPr>
            </a:br>
            <a:r>
              <a:rPr lang="en-NL" sz="2900" dirty="0">
                <a:latin typeface="+mj-lt"/>
                <a:cs typeface="Cordia New" panose="020B0304020202020204" pitchFamily="34" charset="-34"/>
              </a:rPr>
              <a:t>For example, in the provider.yml file, getProducts and getProductDetails share the same Product object,but getProducts only uses some of the fields from that object.  That is not obvious from the YAML files</a:t>
            </a:r>
            <a:br>
              <a:rPr lang="en-NL" sz="2900" dirty="0">
                <a:latin typeface="+mj-lt"/>
                <a:cs typeface="Cordia New" panose="020B0304020202020204" pitchFamily="34" charset="-34"/>
              </a:rPr>
            </a:br>
            <a:endParaRPr lang="en-NL" sz="2900" dirty="0">
              <a:latin typeface="+mj-lt"/>
              <a:cs typeface="Cordia New" panose="020B0304020202020204" pitchFamily="34" charset="-34"/>
            </a:endParaRPr>
          </a:p>
          <a:p>
            <a:r>
              <a:rPr lang="en-NL" sz="2900" dirty="0">
                <a:latin typeface="+mj-lt"/>
                <a:cs typeface="Cordia New" panose="020B0304020202020204" pitchFamily="34" charset="-34"/>
              </a:rPr>
              <a:t>This may cause us to incorrectly setup the mock expecations for the mock service in the controller</a:t>
            </a:r>
            <a:br>
              <a:rPr lang="en-NL" sz="2900" dirty="0">
                <a:latin typeface="+mj-lt"/>
                <a:cs typeface="Cordia New" panose="020B0304020202020204" pitchFamily="34" charset="-34"/>
              </a:rPr>
            </a:br>
            <a:endParaRPr lang="en-NL" sz="2900" dirty="0">
              <a:latin typeface="+mj-lt"/>
              <a:cs typeface="Cordia New" panose="020B0304020202020204" pitchFamily="34" charset="-34"/>
            </a:endParaRPr>
          </a:p>
          <a:p>
            <a:r>
              <a:rPr lang="en-NL" sz="2900" dirty="0">
                <a:latin typeface="+mj-lt"/>
                <a:cs typeface="Cordia New" panose="020B0304020202020204" pitchFamily="34" charset="-34"/>
              </a:rPr>
              <a:t>We will not detect bugs in the actual provider code, which may cause some fields to be incorrectly copied from the DB to the response message</a:t>
            </a:r>
            <a:br>
              <a:rPr lang="en-NL" sz="2900" dirty="0">
                <a:latin typeface="+mj-lt"/>
                <a:cs typeface="Cordia New" panose="020B0304020202020204" pitchFamily="34" charset="-34"/>
              </a:rPr>
            </a:br>
            <a:endParaRPr lang="en-NL" sz="2900" dirty="0">
              <a:latin typeface="+mj-lt"/>
              <a:cs typeface="Cordia New" panose="020B0304020202020204" pitchFamily="34" charset="-34"/>
            </a:endParaRPr>
          </a:p>
          <a:p>
            <a:r>
              <a:rPr lang="en-NL" sz="2900" dirty="0">
                <a:latin typeface="+mj-lt"/>
                <a:cs typeface="Cordia New" panose="020B0304020202020204" pitchFamily="34" charset="-34"/>
              </a:rPr>
              <a:t>These bugs should be picked up by Junit tests, but we have all seen examples of poorly written Junit tests which were written to improve code-coverage, but didn’t always verify the expected results</a:t>
            </a:r>
            <a:br>
              <a:rPr lang="en-NL" sz="2900" dirty="0">
                <a:latin typeface="+mj-lt"/>
                <a:cs typeface="Cordia New" panose="020B0304020202020204" pitchFamily="34" charset="-34"/>
              </a:rPr>
            </a:br>
            <a:endParaRPr lang="en-NL" sz="2900" dirty="0">
              <a:latin typeface="+mj-lt"/>
              <a:cs typeface="Cordia New" panose="020B0304020202020204" pitchFamily="34" charset="-34"/>
            </a:endParaRPr>
          </a:p>
          <a:p>
            <a:r>
              <a:rPr lang="en-NL" sz="2900" dirty="0">
                <a:latin typeface="+mj-lt"/>
                <a:cs typeface="Cordia New" panose="020B0304020202020204" pitchFamily="34" charset="-34"/>
              </a:rPr>
              <a:t>This can give a false sense of security – we may only discover bugs when we go live</a:t>
            </a:r>
          </a:p>
          <a:p>
            <a:endParaRPr lang="en-NL" dirty="0"/>
          </a:p>
        </p:txBody>
      </p:sp>
      <p:sp>
        <p:nvSpPr>
          <p:cNvPr id="4" name="Footer Placeholder 3">
            <a:extLst>
              <a:ext uri="{FF2B5EF4-FFF2-40B4-BE49-F238E27FC236}">
                <a16:creationId xmlns:a16="http://schemas.microsoft.com/office/drawing/2014/main" id="{2B49412A-5CE0-3740-A1C5-32130EFC840B}"/>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58527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014F-68E6-BC48-8D76-367454FA2345}"/>
              </a:ext>
            </a:extLst>
          </p:cNvPr>
          <p:cNvSpPr>
            <a:spLocks noGrp="1"/>
          </p:cNvSpPr>
          <p:nvPr>
            <p:ph type="title"/>
          </p:nvPr>
        </p:nvSpPr>
        <p:spPr/>
        <p:txBody>
          <a:bodyPr/>
          <a:lstStyle/>
          <a:p>
            <a:r>
              <a:rPr lang="en-NL" dirty="0"/>
              <a:t>We can improve the contract tests</a:t>
            </a:r>
          </a:p>
        </p:txBody>
      </p:sp>
      <p:sp>
        <p:nvSpPr>
          <p:cNvPr id="3" name="Content Placeholder 2">
            <a:extLst>
              <a:ext uri="{FF2B5EF4-FFF2-40B4-BE49-F238E27FC236}">
                <a16:creationId xmlns:a16="http://schemas.microsoft.com/office/drawing/2014/main" id="{23927DD3-BC5E-834B-8013-E5206AE04D7A}"/>
              </a:ext>
            </a:extLst>
          </p:cNvPr>
          <p:cNvSpPr>
            <a:spLocks noGrp="1"/>
          </p:cNvSpPr>
          <p:nvPr>
            <p:ph idx="1"/>
          </p:nvPr>
        </p:nvSpPr>
        <p:spPr/>
        <p:txBody>
          <a:bodyPr>
            <a:normAutofit fontScale="70000" lnSpcReduction="20000"/>
          </a:bodyPr>
          <a:lstStyle/>
          <a:p>
            <a:r>
              <a:rPr lang="en-GB" dirty="0"/>
              <a:t>We will no longer mock the </a:t>
            </a:r>
            <a:r>
              <a:rPr lang="en-GB" dirty="0" err="1"/>
              <a:t>providerService</a:t>
            </a:r>
            <a:r>
              <a:rPr lang="en-GB" dirty="0"/>
              <a:t> bean</a:t>
            </a:r>
            <a:br>
              <a:rPr lang="en-GB" dirty="0"/>
            </a:br>
            <a:endParaRPr lang="en-NL" dirty="0"/>
          </a:p>
          <a:p>
            <a:r>
              <a:rPr lang="en-NL" dirty="0"/>
              <a:t>Instead, in the provider, we will u</a:t>
            </a:r>
            <a:r>
              <a:rPr lang="en-GB" dirty="0"/>
              <a:t>s</a:t>
            </a:r>
            <a:r>
              <a:rPr lang="en-NL" dirty="0"/>
              <a:t>e an in-memory Flapdoodle database, and fill this in the relevant contract verifier Base class.  The provider code will then read records from this Flapdoodle DB</a:t>
            </a:r>
            <a:br>
              <a:rPr lang="en-NL" dirty="0"/>
            </a:br>
            <a:endParaRPr lang="en-NL" dirty="0"/>
          </a:p>
          <a:p>
            <a:r>
              <a:rPr lang="en-GB" dirty="0"/>
              <a:t>As a reminder, the aim in this demo is to do everything with Maven, without using external plugins, databases, Docker, external stub applications, and without mocking beans</a:t>
            </a:r>
            <a:br>
              <a:rPr lang="en-GB" dirty="0"/>
            </a:br>
            <a:endParaRPr lang="en-GB" dirty="0"/>
          </a:p>
          <a:p>
            <a:r>
              <a:rPr lang="en-GB" dirty="0"/>
              <a:t>Because we are using simple </a:t>
            </a:r>
            <a:r>
              <a:rPr lang="en-GB" dirty="0" err="1"/>
              <a:t>mvn</a:t>
            </a:r>
            <a:r>
              <a:rPr lang="en-GB" dirty="0"/>
              <a:t> clean install commands, we can more easily setup pipelines which can run all the contract tests during the build and deploy process</a:t>
            </a:r>
            <a:br>
              <a:rPr lang="en-GB" dirty="0"/>
            </a:br>
            <a:endParaRPr lang="en-GB" dirty="0"/>
          </a:p>
          <a:p>
            <a:r>
              <a:rPr lang="en-GB" dirty="0"/>
              <a:t>We can also run the tests locally while developing new code</a:t>
            </a:r>
            <a:br>
              <a:rPr lang="en-GB" dirty="0"/>
            </a:br>
            <a:endParaRPr lang="en-GB" dirty="0"/>
          </a:p>
          <a:p>
            <a:r>
              <a:rPr lang="en-GB" dirty="0"/>
              <a:t>If the provider had used external endpoints, we would stub these with WireMock (like in the Consumer)</a:t>
            </a:r>
            <a:br>
              <a:rPr lang="en-GB" dirty="0"/>
            </a:br>
            <a:endParaRPr lang="en-NL" dirty="0"/>
          </a:p>
          <a:p>
            <a:endParaRPr lang="en-NL" dirty="0"/>
          </a:p>
        </p:txBody>
      </p:sp>
      <p:sp>
        <p:nvSpPr>
          <p:cNvPr id="4" name="Footer Placeholder 3">
            <a:extLst>
              <a:ext uri="{FF2B5EF4-FFF2-40B4-BE49-F238E27FC236}">
                <a16:creationId xmlns:a16="http://schemas.microsoft.com/office/drawing/2014/main" id="{BE1C3B39-DCC0-934D-80A4-1C08FE5689FB}"/>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557608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FD9FCB-511C-F14D-B05F-B89859AB0F6D}"/>
              </a:ext>
            </a:extLst>
          </p:cNvPr>
          <p:cNvSpPr txBox="1"/>
          <p:nvPr/>
        </p:nvSpPr>
        <p:spPr>
          <a:xfrm>
            <a:off x="4589734" y="3395432"/>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pic>
        <p:nvPicPr>
          <p:cNvPr id="14" name="Graphic 13" descr="Confused person with solid fill">
            <a:extLst>
              <a:ext uri="{FF2B5EF4-FFF2-40B4-BE49-F238E27FC236}">
                <a16:creationId xmlns:a16="http://schemas.microsoft.com/office/drawing/2014/main" id="{44AD44D8-72B4-7442-AA5B-AE3429569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486" y="2372662"/>
            <a:ext cx="914400" cy="914400"/>
          </a:xfrm>
          <a:prstGeom prst="rect">
            <a:avLst/>
          </a:prstGeom>
        </p:spPr>
      </p:pic>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5809638" y="3502422"/>
            <a:ext cx="2186057" cy="1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a:endCxn id="71" idx="1"/>
          </p:cNvCxnSpPr>
          <p:nvPr/>
        </p:nvCxnSpPr>
        <p:spPr>
          <a:xfrm flipV="1">
            <a:off x="5784440" y="3628951"/>
            <a:ext cx="2206426" cy="25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24" name="Graphic 23" descr="Database outline">
            <a:extLst>
              <a:ext uri="{FF2B5EF4-FFF2-40B4-BE49-F238E27FC236}">
                <a16:creationId xmlns:a16="http://schemas.microsoft.com/office/drawing/2014/main" id="{5C7FE24F-5700-A146-B733-1B751B84F1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7454" y="3089189"/>
            <a:ext cx="914400" cy="914400"/>
          </a:xfrm>
          <a:prstGeom prst="rect">
            <a:avLst/>
          </a:prstGeom>
        </p:spPr>
      </p:pic>
      <p:cxnSp>
        <p:nvCxnSpPr>
          <p:cNvPr id="25" name="Straight Arrow Connector 24">
            <a:extLst>
              <a:ext uri="{FF2B5EF4-FFF2-40B4-BE49-F238E27FC236}">
                <a16:creationId xmlns:a16="http://schemas.microsoft.com/office/drawing/2014/main" id="{C6F66D67-EDFC-B743-B791-7B508A3B5A08}"/>
              </a:ext>
            </a:extLst>
          </p:cNvPr>
          <p:cNvCxnSpPr>
            <a:cxnSpLocks/>
          </p:cNvCxnSpPr>
          <p:nvPr/>
        </p:nvCxnSpPr>
        <p:spPr>
          <a:xfrm flipH="1" flipV="1">
            <a:off x="10415814" y="3653320"/>
            <a:ext cx="491629" cy="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7295A8-7DAE-0047-AFF3-5639786F1646}"/>
              </a:ext>
            </a:extLst>
          </p:cNvPr>
          <p:cNvCxnSpPr>
            <a:cxnSpLocks/>
          </p:cNvCxnSpPr>
          <p:nvPr/>
        </p:nvCxnSpPr>
        <p:spPr>
          <a:xfrm flipH="1" flipV="1">
            <a:off x="10415814" y="3487011"/>
            <a:ext cx="491628" cy="1541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FE306C4-29EC-6146-A0F1-7F8030CCB40A}"/>
              </a:ext>
            </a:extLst>
          </p:cNvPr>
          <p:cNvSpPr txBox="1"/>
          <p:nvPr/>
        </p:nvSpPr>
        <p:spPr>
          <a:xfrm>
            <a:off x="192005" y="3351256"/>
            <a:ext cx="1739900" cy="646331"/>
          </a:xfrm>
          <a:prstGeom prst="rect">
            <a:avLst/>
          </a:prstGeom>
          <a:noFill/>
        </p:spPr>
        <p:txBody>
          <a:bodyPr wrap="none" rtlCol="0">
            <a:spAutoFit/>
          </a:bodyPr>
          <a:lstStyle/>
          <a:p>
            <a:pPr algn="ctr"/>
            <a:r>
              <a:rPr lang="en-NL" dirty="0"/>
              <a:t>I want ice-cream</a:t>
            </a:r>
          </a:p>
          <a:p>
            <a:pPr algn="ctr"/>
            <a:r>
              <a:rPr lang="en-NL" dirty="0"/>
              <a:t>NOW!</a:t>
            </a:r>
          </a:p>
        </p:txBody>
      </p:sp>
      <p:sp>
        <p:nvSpPr>
          <p:cNvPr id="8" name="TextBox 7">
            <a:extLst>
              <a:ext uri="{FF2B5EF4-FFF2-40B4-BE49-F238E27FC236}">
                <a16:creationId xmlns:a16="http://schemas.microsoft.com/office/drawing/2014/main" id="{54DE0EAA-2F33-0648-AB27-4836237731B7}"/>
              </a:ext>
            </a:extLst>
          </p:cNvPr>
          <p:cNvSpPr txBox="1"/>
          <p:nvPr/>
        </p:nvSpPr>
        <p:spPr>
          <a:xfrm>
            <a:off x="8014093" y="3408531"/>
            <a:ext cx="1723840"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34" name="TextBox 33">
            <a:extLst>
              <a:ext uri="{FF2B5EF4-FFF2-40B4-BE49-F238E27FC236}">
                <a16:creationId xmlns:a16="http://schemas.microsoft.com/office/drawing/2014/main" id="{701CBF99-7D62-244A-B680-999F777D0448}"/>
              </a:ext>
            </a:extLst>
          </p:cNvPr>
          <p:cNvSpPr txBox="1"/>
          <p:nvPr/>
        </p:nvSpPr>
        <p:spPr>
          <a:xfrm>
            <a:off x="7973898" y="3733859"/>
            <a:ext cx="2387868" cy="461664"/>
          </a:xfrm>
          <a:prstGeom prst="rect">
            <a:avLst/>
          </a:prstGeom>
          <a:noFill/>
        </p:spPr>
        <p:txBody>
          <a:bodyPr wrap="square" rtlCol="0">
            <a:spAutoFit/>
          </a:bodyPr>
          <a:lstStyle/>
          <a:p>
            <a:r>
              <a:rPr lang="en-NL" sz="1200" dirty="0"/>
              <a:t>Returns:</a:t>
            </a:r>
            <a:br>
              <a:rPr lang="en-NL" sz="1200" dirty="0"/>
            </a:br>
            <a:r>
              <a:rPr lang="en-NL" sz="1200" dirty="0"/>
              <a:t>List of {code, name, price}</a:t>
            </a:r>
          </a:p>
        </p:txBody>
      </p:sp>
      <p:sp>
        <p:nvSpPr>
          <p:cNvPr id="7" name="TextBox 6">
            <a:extLst>
              <a:ext uri="{FF2B5EF4-FFF2-40B4-BE49-F238E27FC236}">
                <a16:creationId xmlns:a16="http://schemas.microsoft.com/office/drawing/2014/main" id="{51829B22-81ED-4C47-ACB9-4B11CF02B390}"/>
              </a:ext>
            </a:extLst>
          </p:cNvPr>
          <p:cNvSpPr txBox="1"/>
          <p:nvPr/>
        </p:nvSpPr>
        <p:spPr>
          <a:xfrm>
            <a:off x="7970029" y="2311872"/>
            <a:ext cx="1707825" cy="338554"/>
          </a:xfrm>
          <a:prstGeom prst="rect">
            <a:avLst/>
          </a:prstGeom>
          <a:noFill/>
          <a:ln>
            <a:solidFill>
              <a:schemeClr val="accent1">
                <a:shade val="50000"/>
              </a:schemeClr>
            </a:solidFill>
          </a:ln>
        </p:spPr>
        <p:txBody>
          <a:bodyPr wrap="square" rtlCol="0">
            <a:spAutoFit/>
          </a:bodyPr>
          <a:lstStyle/>
          <a:p>
            <a:r>
              <a:rPr lang="en-NL" sz="1600" i="1" dirty="0"/>
              <a:t>getProductDetails</a:t>
            </a:r>
          </a:p>
        </p:txBody>
      </p:sp>
      <p:sp>
        <p:nvSpPr>
          <p:cNvPr id="35" name="TextBox 34">
            <a:extLst>
              <a:ext uri="{FF2B5EF4-FFF2-40B4-BE49-F238E27FC236}">
                <a16:creationId xmlns:a16="http://schemas.microsoft.com/office/drawing/2014/main" id="{485C6B68-82CE-2644-9D7D-43E5A7EC9F96}"/>
              </a:ext>
            </a:extLst>
          </p:cNvPr>
          <p:cNvSpPr txBox="1"/>
          <p:nvPr/>
        </p:nvSpPr>
        <p:spPr>
          <a:xfrm>
            <a:off x="7983161" y="2636507"/>
            <a:ext cx="2387868" cy="461665"/>
          </a:xfrm>
          <a:prstGeom prst="rect">
            <a:avLst/>
          </a:prstGeom>
          <a:noFill/>
        </p:spPr>
        <p:txBody>
          <a:bodyPr wrap="square" rtlCol="0">
            <a:spAutoFit/>
          </a:bodyPr>
          <a:lstStyle/>
          <a:p>
            <a:r>
              <a:rPr lang="en-NL" sz="1200" dirty="0"/>
              <a:t>Returns:</a:t>
            </a:r>
            <a:br>
              <a:rPr lang="en-NL" sz="1200" dirty="0"/>
            </a:br>
            <a:r>
              <a:rPr lang="en-NL" sz="1200" dirty="0"/>
              <a:t>{code, name, price, description}</a:t>
            </a:r>
          </a:p>
        </p:txBody>
      </p:sp>
      <p:sp>
        <p:nvSpPr>
          <p:cNvPr id="37" name="TextBox 36">
            <a:extLst>
              <a:ext uri="{FF2B5EF4-FFF2-40B4-BE49-F238E27FC236}">
                <a16:creationId xmlns:a16="http://schemas.microsoft.com/office/drawing/2014/main" id="{6C23C8FD-9FC4-0C41-A597-C0B4F6F86A42}"/>
              </a:ext>
            </a:extLst>
          </p:cNvPr>
          <p:cNvSpPr txBox="1"/>
          <p:nvPr/>
        </p:nvSpPr>
        <p:spPr>
          <a:xfrm>
            <a:off x="5913703" y="3284779"/>
            <a:ext cx="1927131" cy="261610"/>
          </a:xfrm>
          <a:prstGeom prst="rect">
            <a:avLst/>
          </a:prstGeom>
          <a:noFill/>
        </p:spPr>
        <p:txBody>
          <a:bodyPr wrap="square" rtlCol="0">
            <a:spAutoFit/>
          </a:bodyPr>
          <a:lstStyle/>
          <a:p>
            <a:r>
              <a:rPr lang="en-GB" sz="1100" dirty="0">
                <a:solidFill>
                  <a:srgbClr val="1822C0"/>
                </a:solidFill>
              </a:rPr>
              <a:t>/provider/products/{category}</a:t>
            </a:r>
            <a:endParaRPr lang="en-NL" sz="1100" dirty="0">
              <a:solidFill>
                <a:srgbClr val="1822C0"/>
              </a:solidFill>
            </a:endParaRPr>
          </a:p>
        </p:txBody>
      </p:sp>
      <p:sp>
        <p:nvSpPr>
          <p:cNvPr id="48" name="TextBox 47">
            <a:extLst>
              <a:ext uri="{FF2B5EF4-FFF2-40B4-BE49-F238E27FC236}">
                <a16:creationId xmlns:a16="http://schemas.microsoft.com/office/drawing/2014/main" id="{F6657335-5893-4249-9366-279AF202A7A5}"/>
              </a:ext>
            </a:extLst>
          </p:cNvPr>
          <p:cNvSpPr txBox="1"/>
          <p:nvPr/>
        </p:nvSpPr>
        <p:spPr>
          <a:xfrm>
            <a:off x="3478274" y="2452942"/>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9" name="Straight Arrow Connector 48">
            <a:extLst>
              <a:ext uri="{FF2B5EF4-FFF2-40B4-BE49-F238E27FC236}">
                <a16:creationId xmlns:a16="http://schemas.microsoft.com/office/drawing/2014/main" id="{B1AB5579-A9A0-3147-8D0A-35074823296A}"/>
              </a:ext>
            </a:extLst>
          </p:cNvPr>
          <p:cNvCxnSpPr>
            <a:cxnSpLocks/>
          </p:cNvCxnSpPr>
          <p:nvPr/>
        </p:nvCxnSpPr>
        <p:spPr>
          <a:xfrm>
            <a:off x="1570171" y="2611779"/>
            <a:ext cx="1912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8CA3E5D-1BE3-C044-B781-9AAC4B7963BA}"/>
              </a:ext>
            </a:extLst>
          </p:cNvPr>
          <p:cNvCxnSpPr>
            <a:cxnSpLocks/>
          </p:cNvCxnSpPr>
          <p:nvPr/>
        </p:nvCxnSpPr>
        <p:spPr>
          <a:xfrm>
            <a:off x="1559434" y="2686882"/>
            <a:ext cx="1951573" cy="261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DF9192A-51BC-6841-AC4C-C2EE256255EB}"/>
              </a:ext>
            </a:extLst>
          </p:cNvPr>
          <p:cNvSpPr txBox="1"/>
          <p:nvPr/>
        </p:nvSpPr>
        <p:spPr>
          <a:xfrm>
            <a:off x="1503726" y="2372662"/>
            <a:ext cx="2007281" cy="261610"/>
          </a:xfrm>
          <a:prstGeom prst="rect">
            <a:avLst/>
          </a:prstGeom>
          <a:noFill/>
        </p:spPr>
        <p:txBody>
          <a:bodyPr wrap="square" rtlCol="0">
            <a:spAutoFit/>
          </a:bodyPr>
          <a:lstStyle/>
          <a:p>
            <a:r>
              <a:rPr lang="en-GB" sz="1100" dirty="0">
                <a:solidFill>
                  <a:srgbClr val="1822C0"/>
                </a:solidFill>
              </a:rPr>
              <a:t>/consumer/products/{category}</a:t>
            </a:r>
            <a:endParaRPr lang="en-NL" sz="1100" dirty="0">
              <a:solidFill>
                <a:srgbClr val="1822C0"/>
              </a:solidFill>
            </a:endParaRPr>
          </a:p>
        </p:txBody>
      </p:sp>
      <p:cxnSp>
        <p:nvCxnSpPr>
          <p:cNvPr id="88" name="Straight Connector 87">
            <a:extLst>
              <a:ext uri="{FF2B5EF4-FFF2-40B4-BE49-F238E27FC236}">
                <a16:creationId xmlns:a16="http://schemas.microsoft.com/office/drawing/2014/main" id="{D9574C66-BE2A-3144-9C9B-368EC926F62F}"/>
              </a:ext>
            </a:extLst>
          </p:cNvPr>
          <p:cNvCxnSpPr>
            <a:cxnSpLocks/>
          </p:cNvCxnSpPr>
          <p:nvPr/>
        </p:nvCxnSpPr>
        <p:spPr>
          <a:xfrm>
            <a:off x="4839678" y="2818197"/>
            <a:ext cx="0" cy="6084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11" name="TextBox 10">
            <a:extLst>
              <a:ext uri="{FF2B5EF4-FFF2-40B4-BE49-F238E27FC236}">
                <a16:creationId xmlns:a16="http://schemas.microsoft.com/office/drawing/2014/main" id="{EE50CF9F-8B8A-0B4B-A763-1E1461B0B085}"/>
              </a:ext>
            </a:extLst>
          </p:cNvPr>
          <p:cNvSpPr txBox="1"/>
          <p:nvPr/>
        </p:nvSpPr>
        <p:spPr>
          <a:xfrm>
            <a:off x="528156" y="2077010"/>
            <a:ext cx="184731" cy="369332"/>
          </a:xfrm>
          <a:prstGeom prst="rect">
            <a:avLst/>
          </a:prstGeom>
          <a:noFill/>
        </p:spPr>
        <p:txBody>
          <a:bodyPr wrap="square" rtlCol="0">
            <a:spAutoFit/>
          </a:bodyPr>
          <a:lstStyle/>
          <a:p>
            <a:endParaRPr lang="en-NL" dirty="0"/>
          </a:p>
        </p:txBody>
      </p:sp>
      <p:sp>
        <p:nvSpPr>
          <p:cNvPr id="41" name="TextBox 40">
            <a:extLst>
              <a:ext uri="{FF2B5EF4-FFF2-40B4-BE49-F238E27FC236}">
                <a16:creationId xmlns:a16="http://schemas.microsoft.com/office/drawing/2014/main" id="{6C0FDBBE-7FF5-7848-BAF2-406FE928E5EA}"/>
              </a:ext>
            </a:extLst>
          </p:cNvPr>
          <p:cNvSpPr txBox="1"/>
          <p:nvPr/>
        </p:nvSpPr>
        <p:spPr>
          <a:xfrm>
            <a:off x="10855155" y="3997587"/>
            <a:ext cx="1247393" cy="646331"/>
          </a:xfrm>
          <a:prstGeom prst="rect">
            <a:avLst/>
          </a:prstGeom>
          <a:noFill/>
        </p:spPr>
        <p:txBody>
          <a:bodyPr wrap="square" rtlCol="0">
            <a:spAutoFit/>
          </a:bodyPr>
          <a:lstStyle/>
          <a:p>
            <a:r>
              <a:rPr lang="en-NL" sz="1200" dirty="0"/>
              <a:t>MongoDB</a:t>
            </a:r>
          </a:p>
          <a:p>
            <a:r>
              <a:rPr lang="en-NL" sz="1200" dirty="0"/>
              <a:t>(NonSql database)</a:t>
            </a:r>
          </a:p>
        </p:txBody>
      </p:sp>
      <p:grpSp>
        <p:nvGrpSpPr>
          <p:cNvPr id="64" name="Group 63">
            <a:extLst>
              <a:ext uri="{FF2B5EF4-FFF2-40B4-BE49-F238E27FC236}">
                <a16:creationId xmlns:a16="http://schemas.microsoft.com/office/drawing/2014/main" id="{266581CB-5D15-104B-B801-B4E299D56C2D}"/>
              </a:ext>
            </a:extLst>
          </p:cNvPr>
          <p:cNvGrpSpPr/>
          <p:nvPr/>
        </p:nvGrpSpPr>
        <p:grpSpPr>
          <a:xfrm>
            <a:off x="3478274" y="1886632"/>
            <a:ext cx="2318353" cy="3229406"/>
            <a:chOff x="3479791" y="1408563"/>
            <a:chExt cx="2318353" cy="3084736"/>
          </a:xfrm>
        </p:grpSpPr>
        <p:sp>
          <p:nvSpPr>
            <p:cNvPr id="66" name="Rectangle 65">
              <a:extLst>
                <a:ext uri="{FF2B5EF4-FFF2-40B4-BE49-F238E27FC236}">
                  <a16:creationId xmlns:a16="http://schemas.microsoft.com/office/drawing/2014/main" id="{20A3DC18-0815-6E40-AA2F-9D46912B9E81}"/>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8" name="TextBox 67">
              <a:extLst>
                <a:ext uri="{FF2B5EF4-FFF2-40B4-BE49-F238E27FC236}">
                  <a16:creationId xmlns:a16="http://schemas.microsoft.com/office/drawing/2014/main" id="{F9E4E03E-4318-9748-B27F-57978329C433}"/>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69" name="Rectangle 68">
              <a:extLst>
                <a:ext uri="{FF2B5EF4-FFF2-40B4-BE49-F238E27FC236}">
                  <a16:creationId xmlns:a16="http://schemas.microsoft.com/office/drawing/2014/main" id="{52E71322-4297-584D-9577-9389BA34731E}"/>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70" name="Group 69">
            <a:extLst>
              <a:ext uri="{FF2B5EF4-FFF2-40B4-BE49-F238E27FC236}">
                <a16:creationId xmlns:a16="http://schemas.microsoft.com/office/drawing/2014/main" id="{E0A28815-6AE8-FA4E-859D-1EE09EAF70C7}"/>
              </a:ext>
            </a:extLst>
          </p:cNvPr>
          <p:cNvGrpSpPr/>
          <p:nvPr/>
        </p:nvGrpSpPr>
        <p:grpSpPr>
          <a:xfrm>
            <a:off x="7988708" y="1901611"/>
            <a:ext cx="2390026" cy="3130733"/>
            <a:chOff x="8142680" y="1413338"/>
            <a:chExt cx="2390026" cy="3130733"/>
          </a:xfrm>
        </p:grpSpPr>
        <p:sp>
          <p:nvSpPr>
            <p:cNvPr id="71" name="Rectangle 70">
              <a:extLst>
                <a:ext uri="{FF2B5EF4-FFF2-40B4-BE49-F238E27FC236}">
                  <a16:creationId xmlns:a16="http://schemas.microsoft.com/office/drawing/2014/main" id="{306808CD-0479-6A4E-973C-F06CB1891308}"/>
                </a:ext>
              </a:extLst>
            </p:cNvPr>
            <p:cNvSpPr/>
            <p:nvPr/>
          </p:nvSpPr>
          <p:spPr>
            <a:xfrm>
              <a:off x="8144838" y="1737284"/>
              <a:ext cx="2387868" cy="28067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2" name="TextBox 71">
              <a:extLst>
                <a:ext uri="{FF2B5EF4-FFF2-40B4-BE49-F238E27FC236}">
                  <a16:creationId xmlns:a16="http://schemas.microsoft.com/office/drawing/2014/main" id="{39B8A3CE-46F6-8A4F-BF9A-2221AD240B44}"/>
                </a:ext>
              </a:extLst>
            </p:cNvPr>
            <p:cNvSpPr txBox="1"/>
            <p:nvPr/>
          </p:nvSpPr>
          <p:spPr>
            <a:xfrm>
              <a:off x="8173157" y="1413338"/>
              <a:ext cx="2099677" cy="338554"/>
            </a:xfrm>
            <a:prstGeom prst="rect">
              <a:avLst/>
            </a:prstGeom>
            <a:noFill/>
          </p:spPr>
          <p:txBody>
            <a:bodyPr wrap="none" rtlCol="0">
              <a:spAutoFit/>
            </a:bodyPr>
            <a:lstStyle/>
            <a:p>
              <a:r>
                <a:rPr lang="en-NL" sz="1600" b="1" dirty="0"/>
                <a:t>Provider micro-service</a:t>
              </a:r>
            </a:p>
          </p:txBody>
        </p:sp>
        <p:sp>
          <p:nvSpPr>
            <p:cNvPr id="73" name="Rectangle 72">
              <a:extLst>
                <a:ext uri="{FF2B5EF4-FFF2-40B4-BE49-F238E27FC236}">
                  <a16:creationId xmlns:a16="http://schemas.microsoft.com/office/drawing/2014/main" id="{1ADD5F0D-AB88-2044-BC82-8ADD9846B713}"/>
                </a:ext>
              </a:extLst>
            </p:cNvPr>
            <p:cNvSpPr/>
            <p:nvPr/>
          </p:nvSpPr>
          <p:spPr>
            <a:xfrm>
              <a:off x="8142680" y="1442788"/>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42" name="Rectangle 41">
            <a:extLst>
              <a:ext uri="{FF2B5EF4-FFF2-40B4-BE49-F238E27FC236}">
                <a16:creationId xmlns:a16="http://schemas.microsoft.com/office/drawing/2014/main" id="{01A269B1-5B4F-4849-9412-5681E63C3E82}"/>
              </a:ext>
            </a:extLst>
          </p:cNvPr>
          <p:cNvSpPr/>
          <p:nvPr/>
        </p:nvSpPr>
        <p:spPr>
          <a:xfrm>
            <a:off x="3774771" y="3706706"/>
            <a:ext cx="1965194" cy="461665"/>
          </a:xfrm>
          <a:prstGeom prst="rect">
            <a:avLst/>
          </a:prstGeom>
        </p:spPr>
        <p:txBody>
          <a:bodyPr wrap="square">
            <a:spAutoFit/>
          </a:bodyPr>
          <a:lstStyle/>
          <a:p>
            <a:pPr algn="r"/>
            <a:r>
              <a:rPr lang="en-NL" sz="1200" dirty="0"/>
              <a:t>Uses:</a:t>
            </a:r>
            <a:br>
              <a:rPr lang="en-NL" sz="1200" dirty="0"/>
            </a:br>
            <a:r>
              <a:rPr lang="en-NL" sz="1200" dirty="0"/>
              <a:t>List of {code, name, price}</a:t>
            </a:r>
          </a:p>
        </p:txBody>
      </p:sp>
      <p:sp>
        <p:nvSpPr>
          <p:cNvPr id="77" name="Footer Placeholder 76">
            <a:extLst>
              <a:ext uri="{FF2B5EF4-FFF2-40B4-BE49-F238E27FC236}">
                <a16:creationId xmlns:a16="http://schemas.microsoft.com/office/drawing/2014/main" id="{59692DDA-5801-9A49-9F1D-66531A45835F}"/>
              </a:ext>
            </a:extLst>
          </p:cNvPr>
          <p:cNvSpPr>
            <a:spLocks noGrp="1"/>
          </p:cNvSpPr>
          <p:nvPr>
            <p:ph type="ftr" sz="quarter" idx="11"/>
          </p:nvPr>
        </p:nvSpPr>
        <p:spPr/>
        <p:txBody>
          <a:bodyPr/>
          <a:lstStyle/>
          <a:p>
            <a:r>
              <a:rPr lang="en-GB"/>
              <a:t>https://github.com/OllyCrook/contract-test-demo </a:t>
            </a:r>
            <a:endParaRPr lang="en-NL"/>
          </a:p>
        </p:txBody>
      </p:sp>
      <p:grpSp>
        <p:nvGrpSpPr>
          <p:cNvPr id="117" name="Group 116">
            <a:extLst>
              <a:ext uri="{FF2B5EF4-FFF2-40B4-BE49-F238E27FC236}">
                <a16:creationId xmlns:a16="http://schemas.microsoft.com/office/drawing/2014/main" id="{437C24D3-7532-474B-8085-BA2AC9EA4496}"/>
              </a:ext>
            </a:extLst>
          </p:cNvPr>
          <p:cNvGrpSpPr/>
          <p:nvPr/>
        </p:nvGrpSpPr>
        <p:grpSpPr>
          <a:xfrm>
            <a:off x="6339748" y="1888910"/>
            <a:ext cx="1655947" cy="972544"/>
            <a:chOff x="6648064" y="1773250"/>
            <a:chExt cx="1655947" cy="972544"/>
          </a:xfrm>
        </p:grpSpPr>
        <p:pic>
          <p:nvPicPr>
            <p:cNvPr id="118" name="Graphic 117" descr="Cloud outline">
              <a:extLst>
                <a:ext uri="{FF2B5EF4-FFF2-40B4-BE49-F238E27FC236}">
                  <a16:creationId xmlns:a16="http://schemas.microsoft.com/office/drawing/2014/main" id="{2DD52F2F-3377-344C-B3E2-564CC94D86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8064" y="1831394"/>
              <a:ext cx="914400" cy="914400"/>
            </a:xfrm>
            <a:prstGeom prst="rect">
              <a:avLst/>
            </a:prstGeom>
          </p:spPr>
        </p:pic>
        <p:cxnSp>
          <p:nvCxnSpPr>
            <p:cNvPr id="119" name="Straight Arrow Connector 118">
              <a:extLst>
                <a:ext uri="{FF2B5EF4-FFF2-40B4-BE49-F238E27FC236}">
                  <a16:creationId xmlns:a16="http://schemas.microsoft.com/office/drawing/2014/main" id="{A891013E-ACD6-EF48-96F0-70BDD9E5C8B8}"/>
                </a:ext>
              </a:extLst>
            </p:cNvPr>
            <p:cNvCxnSpPr>
              <a:cxnSpLocks/>
            </p:cNvCxnSpPr>
            <p:nvPr/>
          </p:nvCxnSpPr>
          <p:spPr>
            <a:xfrm flipV="1">
              <a:off x="7488292" y="2411661"/>
              <a:ext cx="808014" cy="711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98975A-DD8A-5345-8709-3AD216105D3A}"/>
                </a:ext>
              </a:extLst>
            </p:cNvPr>
            <p:cNvCxnSpPr>
              <a:cxnSpLocks/>
            </p:cNvCxnSpPr>
            <p:nvPr/>
          </p:nvCxnSpPr>
          <p:spPr>
            <a:xfrm>
              <a:off x="7443976" y="2356573"/>
              <a:ext cx="860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A91C65C-26D2-7A41-A3F4-5352D16F5FF9}"/>
                </a:ext>
              </a:extLst>
            </p:cNvPr>
            <p:cNvSpPr txBox="1"/>
            <p:nvPr/>
          </p:nvSpPr>
          <p:spPr>
            <a:xfrm>
              <a:off x="6787023" y="1773250"/>
              <a:ext cx="1156663" cy="338554"/>
            </a:xfrm>
            <a:prstGeom prst="rect">
              <a:avLst/>
            </a:prstGeom>
            <a:noFill/>
          </p:spPr>
          <p:txBody>
            <a:bodyPr wrap="none" rtlCol="0">
              <a:spAutoFit/>
            </a:bodyPr>
            <a:lstStyle/>
            <a:p>
              <a:r>
                <a:rPr lang="en-NL" sz="1600" dirty="0"/>
                <a:t>Other apps </a:t>
              </a:r>
            </a:p>
          </p:txBody>
        </p:sp>
      </p:grpSp>
      <p:sp>
        <p:nvSpPr>
          <p:cNvPr id="122" name="Title 1">
            <a:extLst>
              <a:ext uri="{FF2B5EF4-FFF2-40B4-BE49-F238E27FC236}">
                <a16:creationId xmlns:a16="http://schemas.microsoft.com/office/drawing/2014/main" id="{5CC88845-4365-6145-8CA0-CFA94C05C6DD}"/>
              </a:ext>
            </a:extLst>
          </p:cNvPr>
          <p:cNvSpPr>
            <a:spLocks noGrp="1"/>
          </p:cNvSpPr>
          <p:nvPr>
            <p:ph type="title"/>
          </p:nvPr>
        </p:nvSpPr>
        <p:spPr>
          <a:xfrm>
            <a:off x="838200" y="365125"/>
            <a:ext cx="10515600" cy="1325563"/>
          </a:xfrm>
        </p:spPr>
        <p:txBody>
          <a:bodyPr/>
          <a:lstStyle/>
          <a:p>
            <a:r>
              <a:rPr lang="en-NL" dirty="0"/>
              <a:t>Enhanced contract tests using MongoDB</a:t>
            </a:r>
          </a:p>
        </p:txBody>
      </p:sp>
      <p:sp>
        <p:nvSpPr>
          <p:cNvPr id="39" name="Rounded Rectangle 38">
            <a:extLst>
              <a:ext uri="{FF2B5EF4-FFF2-40B4-BE49-F238E27FC236}">
                <a16:creationId xmlns:a16="http://schemas.microsoft.com/office/drawing/2014/main" id="{35BB566F-0370-4548-AF91-145749F9DCD0}"/>
              </a:ext>
            </a:extLst>
          </p:cNvPr>
          <p:cNvSpPr/>
          <p:nvPr/>
        </p:nvSpPr>
        <p:spPr>
          <a:xfrm>
            <a:off x="7669184" y="3122124"/>
            <a:ext cx="4114800" cy="1521794"/>
          </a:xfrm>
          <a:prstGeom prst="roundRect">
            <a:avLst/>
          </a:prstGeom>
          <a:solidFill>
            <a:schemeClr val="accent6">
              <a:lumMod val="60000"/>
              <a:lumOff val="4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3" name="Rectangle 42">
            <a:extLst>
              <a:ext uri="{FF2B5EF4-FFF2-40B4-BE49-F238E27FC236}">
                <a16:creationId xmlns:a16="http://schemas.microsoft.com/office/drawing/2014/main" id="{A828F0AD-F432-004D-8094-A9BEBDF1BF0E}"/>
              </a:ext>
            </a:extLst>
          </p:cNvPr>
          <p:cNvSpPr/>
          <p:nvPr/>
        </p:nvSpPr>
        <p:spPr>
          <a:xfrm>
            <a:off x="7894762" y="5109136"/>
            <a:ext cx="3686341" cy="1384995"/>
          </a:xfrm>
          <a:prstGeom prst="rect">
            <a:avLst/>
          </a:prstGeom>
        </p:spPr>
        <p:txBody>
          <a:bodyPr wrap="square">
            <a:spAutoFit/>
          </a:bodyPr>
          <a:lstStyle/>
          <a:p>
            <a:r>
              <a:rPr lang="en-NL" sz="1400" dirty="0"/>
              <a:t>Note: We no longer mock the productsService bean.  Now we access the in memory Flapdoodle MongoDB that gets set up in BaseClass</a:t>
            </a:r>
            <a:r>
              <a:rPr lang="en-GB" sz="1400" dirty="0"/>
              <a:t> in the provider</a:t>
            </a:r>
            <a:endParaRPr lang="en-NL" sz="1400" dirty="0"/>
          </a:p>
          <a:p>
            <a:endParaRPr lang="en-NL" sz="1400" dirty="0"/>
          </a:p>
          <a:p>
            <a:endParaRPr lang="en-NL" sz="1400" dirty="0"/>
          </a:p>
        </p:txBody>
      </p:sp>
    </p:spTree>
    <p:extLst>
      <p:ext uri="{BB962C8B-B14F-4D97-AF65-F5344CB8AC3E}">
        <p14:creationId xmlns:p14="http://schemas.microsoft.com/office/powerpoint/2010/main" val="2401638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Provider code with MongoDB support</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a:xfrm>
            <a:off x="838200" y="1825625"/>
            <a:ext cx="10930128" cy="4351338"/>
          </a:xfrm>
        </p:spPr>
        <p:txBody>
          <a:bodyPr/>
          <a:lstStyle/>
          <a:p>
            <a:pPr marL="0" indent="0">
              <a:buNone/>
            </a:pPr>
            <a:r>
              <a:rPr lang="en-GB" sz="2400" dirty="0">
                <a:latin typeface="Cordia New" panose="020B0304020202020204" pitchFamily="34" charset="-34"/>
                <a:cs typeface="Cordia New" panose="020B0304020202020204" pitchFamily="34" charset="-34"/>
              </a:rPr>
              <a:t>We will use these contract definitions (examples all in Groovy)</a:t>
            </a:r>
          </a:p>
          <a:p>
            <a:pPr marL="0" indent="0">
              <a:buNone/>
            </a:pPr>
            <a:r>
              <a:rPr lang="en-GB" sz="1600" dirty="0">
                <a:latin typeface="Courier" pitchFamily="2" charset="0"/>
              </a:rPr>
              <a:t> - provider/src/test/resources/contracts/</a:t>
            </a:r>
            <a:r>
              <a:rPr lang="en-GB" sz="1600" b="1" dirty="0">
                <a:latin typeface="Courier" pitchFamily="2" charset="0"/>
              </a:rPr>
              <a:t>p</a:t>
            </a:r>
            <a:r>
              <a:rPr lang="en-GB" sz="1600" b="1"/>
              <a:t>roviderContract</a:t>
            </a:r>
            <a:br>
              <a:rPr lang="en-GB" sz="1600" dirty="0">
                <a:latin typeface="Courier" pitchFamily="2" charset="0"/>
              </a:rPr>
            </a:br>
            <a:r>
              <a:rPr lang="en-GB" sz="1600" dirty="0">
                <a:latin typeface="Courier" pitchFamily="2" charset="0"/>
              </a:rPr>
              <a:t>    - getProducts_ICEMONGO.groovy</a:t>
            </a:r>
            <a:br>
              <a:rPr lang="en-GB" sz="1600" dirty="0">
                <a:latin typeface="Courier" pitchFamily="2" charset="0"/>
              </a:rPr>
            </a:br>
            <a:r>
              <a:rPr lang="en-GB" sz="1600" dirty="0">
                <a:latin typeface="Courier" pitchFamily="2" charset="0"/>
              </a:rPr>
              <a:t>      (plus several other groovy contracts that we will cover later)</a:t>
            </a:r>
            <a:endParaRPr lang="en-GB" sz="2400" dirty="0">
              <a:latin typeface="Cordia New" panose="020B0304020202020204" pitchFamily="34" charset="-34"/>
              <a:cs typeface="Cordia New" panose="020B0304020202020204" pitchFamily="34" charset="-34"/>
            </a:endParaRPr>
          </a:p>
          <a:p>
            <a:pPr marL="0" indent="0">
              <a:buNone/>
            </a:pPr>
            <a:r>
              <a:rPr lang="en-GB" sz="2400" dirty="0">
                <a:latin typeface="Cordia New" panose="020B0304020202020204" pitchFamily="34" charset="-34"/>
                <a:cs typeface="Cordia New" panose="020B0304020202020204" pitchFamily="34" charset="-34"/>
              </a:rPr>
              <a:t>And this base class </a:t>
            </a:r>
          </a:p>
          <a:p>
            <a:pPr marL="0" indent="0">
              <a:buNone/>
            </a:pPr>
            <a:r>
              <a:rPr lang="en-GB" sz="1600" dirty="0">
                <a:latin typeface="Courier" pitchFamily="2" charset="0"/>
              </a:rPr>
              <a:t>- provider/src/test/java/nl/crook/olly/contract/demo/provider/contract/base/</a:t>
            </a:r>
            <a:br>
              <a:rPr lang="en-GB" sz="1600" dirty="0">
                <a:latin typeface="Courier" pitchFamily="2" charset="0"/>
              </a:rPr>
            </a:br>
            <a:r>
              <a:rPr lang="en-GB" sz="1600" dirty="0">
                <a:latin typeface="Courier" pitchFamily="2" charset="0"/>
              </a:rPr>
              <a:t>    - </a:t>
            </a:r>
            <a:r>
              <a:rPr lang="en-GB" sz="1600" b="1"/>
              <a:t>ProviderContractBase</a:t>
            </a:r>
            <a:r>
              <a:rPr lang="en-GB" sz="1600" dirty="0">
                <a:latin typeface="Courier" pitchFamily="2" charset="0"/>
              </a:rPr>
              <a:t>.java</a:t>
            </a:r>
          </a:p>
          <a:p>
            <a:pPr marL="0" indent="0">
              <a:buNone/>
            </a:pPr>
            <a:r>
              <a:rPr lang="en-GB" sz="2400" dirty="0">
                <a:latin typeface="Cordia New" panose="020B0304020202020204" pitchFamily="34" charset="-34"/>
                <a:cs typeface="Cordia New" panose="020B0304020202020204" pitchFamily="34" charset="-34"/>
              </a:rPr>
              <a:t>Note</a:t>
            </a:r>
          </a:p>
          <a:p>
            <a:r>
              <a:rPr lang="en-GB" sz="2400" dirty="0">
                <a:latin typeface="Cordia New" panose="020B0304020202020204" pitchFamily="34" charset="-34"/>
                <a:cs typeface="Cordia New" panose="020B0304020202020204" pitchFamily="34" charset="-34"/>
              </a:rPr>
              <a:t>This base class sets up the Mongodb and various utility methods that can be used by the Groovy file</a:t>
            </a:r>
          </a:p>
          <a:p>
            <a:r>
              <a:rPr lang="en-GB" sz="2400" dirty="0">
                <a:latin typeface="Cordia New" panose="020B0304020202020204" pitchFamily="34" charset="-34"/>
                <a:cs typeface="Cordia New" panose="020B0304020202020204" pitchFamily="34" charset="-34"/>
              </a:rPr>
              <a:t>In the Provider, the name of of the base class is based on the name of the directory containing the groovy contracts</a:t>
            </a:r>
            <a:br>
              <a:rPr lang="en-GB" sz="2400" dirty="0">
                <a:latin typeface="Cordia New" panose="020B0304020202020204" pitchFamily="34" charset="-34"/>
                <a:cs typeface="Cordia New" panose="020B0304020202020204" pitchFamily="34" charset="-34"/>
              </a:rPr>
            </a:br>
            <a:r>
              <a:rPr lang="en-GB" sz="2400" dirty="0">
                <a:latin typeface="Cordia New" panose="020B0304020202020204" pitchFamily="34" charset="-34"/>
                <a:cs typeface="Cordia New" panose="020B0304020202020204" pitchFamily="34" charset="-34"/>
              </a:rPr>
              <a:t>This is because of how we referenced the base classes in the contract plugin in the pom</a:t>
            </a:r>
            <a:br>
              <a:rPr lang="en-GB" sz="2400" dirty="0">
                <a:latin typeface="Cordia New" panose="020B0304020202020204" pitchFamily="34" charset="-34"/>
                <a:cs typeface="Cordia New" panose="020B0304020202020204" pitchFamily="34" charset="-34"/>
              </a:rPr>
            </a:br>
            <a:r>
              <a:rPr lang="en-GB" sz="2400" dirty="0">
                <a:latin typeface="Cordia New" panose="020B0304020202020204" pitchFamily="34" charset="-34"/>
                <a:cs typeface="Cordia New" panose="020B0304020202020204" pitchFamily="34" charset="-34"/>
              </a:rPr>
              <a:t>(in the consumer, we did it differently, and hardcoded the name of the base class in the pom)</a:t>
            </a:r>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4252567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B9A-561F-3E49-BECD-3A20A4033908}"/>
              </a:ext>
            </a:extLst>
          </p:cNvPr>
          <p:cNvSpPr>
            <a:spLocks noGrp="1"/>
          </p:cNvSpPr>
          <p:nvPr>
            <p:ph type="title"/>
          </p:nvPr>
        </p:nvSpPr>
        <p:spPr>
          <a:xfrm>
            <a:off x="838199" y="365125"/>
            <a:ext cx="10962373" cy="1325563"/>
          </a:xfrm>
        </p:spPr>
        <p:txBody>
          <a:bodyPr/>
          <a:lstStyle/>
          <a:p>
            <a:r>
              <a:rPr lang="en-NL" dirty="0"/>
              <a:t>We now have increased contract test quality</a:t>
            </a:r>
          </a:p>
        </p:txBody>
      </p:sp>
      <p:sp>
        <p:nvSpPr>
          <p:cNvPr id="4" name="Triangle 3">
            <a:extLst>
              <a:ext uri="{FF2B5EF4-FFF2-40B4-BE49-F238E27FC236}">
                <a16:creationId xmlns:a16="http://schemas.microsoft.com/office/drawing/2014/main" id="{E472DC51-26E2-C549-AF94-4BF2CF637552}"/>
              </a:ext>
            </a:extLst>
          </p:cNvPr>
          <p:cNvSpPr/>
          <p:nvPr/>
        </p:nvSpPr>
        <p:spPr>
          <a:xfrm>
            <a:off x="838200" y="2227009"/>
            <a:ext cx="3157087" cy="3262964"/>
          </a:xfrm>
          <a:prstGeom prst="triangle">
            <a:avLst/>
          </a:prstGeom>
          <a:gradFill>
            <a:gsLst>
              <a:gs pos="58000">
                <a:schemeClr val="accent1">
                  <a:lumMod val="5000"/>
                  <a:lumOff val="95000"/>
                </a:schemeClr>
              </a:gs>
              <a:gs pos="79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riangle 4">
            <a:extLst>
              <a:ext uri="{FF2B5EF4-FFF2-40B4-BE49-F238E27FC236}">
                <a16:creationId xmlns:a16="http://schemas.microsoft.com/office/drawing/2014/main" id="{AA1B0052-F595-1E4D-9EC8-14EFBE915FB3}"/>
              </a:ext>
            </a:extLst>
          </p:cNvPr>
          <p:cNvSpPr/>
          <p:nvPr/>
        </p:nvSpPr>
        <p:spPr>
          <a:xfrm>
            <a:off x="8196713" y="2210785"/>
            <a:ext cx="3157087" cy="3262963"/>
          </a:xfrm>
          <a:prstGeom prst="triangle">
            <a:avLst>
              <a:gd name="adj" fmla="val 48476"/>
            </a:avLst>
          </a:prstGeom>
          <a:gradFill>
            <a:gsLst>
              <a:gs pos="38000">
                <a:schemeClr val="accent1">
                  <a:lumMod val="5000"/>
                  <a:lumOff val="95000"/>
                </a:schemeClr>
              </a:gs>
              <a:gs pos="57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xtBox 6">
            <a:extLst>
              <a:ext uri="{FF2B5EF4-FFF2-40B4-BE49-F238E27FC236}">
                <a16:creationId xmlns:a16="http://schemas.microsoft.com/office/drawing/2014/main" id="{6AE7DFD2-059A-8E4B-B911-D4AF82C05C97}"/>
              </a:ext>
            </a:extLst>
          </p:cNvPr>
          <p:cNvSpPr txBox="1"/>
          <p:nvPr/>
        </p:nvSpPr>
        <p:spPr>
          <a:xfrm>
            <a:off x="1776663" y="4821589"/>
            <a:ext cx="1280160" cy="369332"/>
          </a:xfrm>
          <a:prstGeom prst="rect">
            <a:avLst/>
          </a:prstGeom>
          <a:noFill/>
        </p:spPr>
        <p:txBody>
          <a:bodyPr wrap="square" rtlCol="0">
            <a:spAutoFit/>
          </a:bodyPr>
          <a:lstStyle/>
          <a:p>
            <a:r>
              <a:rPr lang="en-NL" dirty="0"/>
              <a:t>Junit tests</a:t>
            </a:r>
          </a:p>
        </p:txBody>
      </p:sp>
      <p:sp>
        <p:nvSpPr>
          <p:cNvPr id="9" name="TextBox 8">
            <a:extLst>
              <a:ext uri="{FF2B5EF4-FFF2-40B4-BE49-F238E27FC236}">
                <a16:creationId xmlns:a16="http://schemas.microsoft.com/office/drawing/2014/main" id="{52DDD87F-AEE2-0842-90E8-0F8C9F033D93}"/>
              </a:ext>
            </a:extLst>
          </p:cNvPr>
          <p:cNvSpPr txBox="1"/>
          <p:nvPr/>
        </p:nvSpPr>
        <p:spPr>
          <a:xfrm>
            <a:off x="8991600" y="4324771"/>
            <a:ext cx="1567312" cy="369332"/>
          </a:xfrm>
          <a:prstGeom prst="rect">
            <a:avLst/>
          </a:prstGeom>
          <a:noFill/>
        </p:spPr>
        <p:txBody>
          <a:bodyPr wrap="square" rtlCol="0">
            <a:spAutoFit/>
          </a:bodyPr>
          <a:lstStyle/>
          <a:p>
            <a:r>
              <a:rPr lang="en-NL" dirty="0"/>
              <a:t>Contract tests</a:t>
            </a:r>
          </a:p>
        </p:txBody>
      </p:sp>
      <p:sp>
        <p:nvSpPr>
          <p:cNvPr id="10" name="TextBox 9">
            <a:extLst>
              <a:ext uri="{FF2B5EF4-FFF2-40B4-BE49-F238E27FC236}">
                <a16:creationId xmlns:a16="http://schemas.microsoft.com/office/drawing/2014/main" id="{DECA741D-91A1-C344-B674-917962BD455B}"/>
              </a:ext>
            </a:extLst>
          </p:cNvPr>
          <p:cNvSpPr txBox="1"/>
          <p:nvPr/>
        </p:nvSpPr>
        <p:spPr>
          <a:xfrm>
            <a:off x="9135176" y="4821589"/>
            <a:ext cx="1280160" cy="369332"/>
          </a:xfrm>
          <a:prstGeom prst="rect">
            <a:avLst/>
          </a:prstGeom>
          <a:noFill/>
        </p:spPr>
        <p:txBody>
          <a:bodyPr wrap="square" rtlCol="0">
            <a:spAutoFit/>
          </a:bodyPr>
          <a:lstStyle/>
          <a:p>
            <a:r>
              <a:rPr lang="en-NL" dirty="0"/>
              <a:t>Junit tests</a:t>
            </a:r>
          </a:p>
        </p:txBody>
      </p:sp>
      <p:sp>
        <p:nvSpPr>
          <p:cNvPr id="11" name="TextBox 10">
            <a:extLst>
              <a:ext uri="{FF2B5EF4-FFF2-40B4-BE49-F238E27FC236}">
                <a16:creationId xmlns:a16="http://schemas.microsoft.com/office/drawing/2014/main" id="{9F8C67E2-7347-AF40-BB05-C307E31CF4D6}"/>
              </a:ext>
            </a:extLst>
          </p:cNvPr>
          <p:cNvSpPr txBox="1"/>
          <p:nvPr/>
        </p:nvSpPr>
        <p:spPr>
          <a:xfrm>
            <a:off x="1776663" y="3621234"/>
            <a:ext cx="1280160" cy="646331"/>
          </a:xfrm>
          <a:prstGeom prst="rect">
            <a:avLst/>
          </a:prstGeom>
          <a:noFill/>
        </p:spPr>
        <p:txBody>
          <a:bodyPr wrap="square" rtlCol="0">
            <a:spAutoFit/>
          </a:bodyPr>
          <a:lstStyle/>
          <a:p>
            <a:pPr algn="ctr"/>
            <a:r>
              <a:rPr lang="en-NL" dirty="0"/>
              <a:t>Manual testing</a:t>
            </a:r>
          </a:p>
        </p:txBody>
      </p:sp>
      <p:sp>
        <p:nvSpPr>
          <p:cNvPr id="12" name="TextBox 11">
            <a:extLst>
              <a:ext uri="{FF2B5EF4-FFF2-40B4-BE49-F238E27FC236}">
                <a16:creationId xmlns:a16="http://schemas.microsoft.com/office/drawing/2014/main" id="{9BED2A76-E13A-F14D-828C-AD8EE564D3D2}"/>
              </a:ext>
            </a:extLst>
          </p:cNvPr>
          <p:cNvSpPr txBox="1"/>
          <p:nvPr/>
        </p:nvSpPr>
        <p:spPr>
          <a:xfrm>
            <a:off x="9278453" y="3176989"/>
            <a:ext cx="993606" cy="646331"/>
          </a:xfrm>
          <a:prstGeom prst="rect">
            <a:avLst/>
          </a:prstGeom>
          <a:noFill/>
        </p:spPr>
        <p:txBody>
          <a:bodyPr wrap="square" rtlCol="0">
            <a:spAutoFit/>
          </a:bodyPr>
          <a:lstStyle/>
          <a:p>
            <a:pPr algn="ctr"/>
            <a:r>
              <a:rPr lang="en-NL" dirty="0"/>
              <a:t>Manual testing</a:t>
            </a:r>
          </a:p>
        </p:txBody>
      </p:sp>
      <p:sp>
        <p:nvSpPr>
          <p:cNvPr id="14" name="Right Arrow 13">
            <a:extLst>
              <a:ext uri="{FF2B5EF4-FFF2-40B4-BE49-F238E27FC236}">
                <a16:creationId xmlns:a16="http://schemas.microsoft.com/office/drawing/2014/main" id="{E4E24B8E-91ED-E944-878F-CF6BD2895663}"/>
              </a:ext>
            </a:extLst>
          </p:cNvPr>
          <p:cNvSpPr/>
          <p:nvPr/>
        </p:nvSpPr>
        <p:spPr>
          <a:xfrm>
            <a:off x="4568792" y="3260190"/>
            <a:ext cx="3272589"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6" name="Straight Connector 15">
            <a:extLst>
              <a:ext uri="{FF2B5EF4-FFF2-40B4-BE49-F238E27FC236}">
                <a16:creationId xmlns:a16="http://schemas.microsoft.com/office/drawing/2014/main" id="{8A3034CB-7243-504B-B374-22C89B6526C5}"/>
              </a:ext>
            </a:extLst>
          </p:cNvPr>
          <p:cNvCxnSpPr>
            <a:cxnSpLocks/>
          </p:cNvCxnSpPr>
          <p:nvPr/>
        </p:nvCxnSpPr>
        <p:spPr>
          <a:xfrm>
            <a:off x="1232034" y="4682590"/>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7D3764-82E5-814C-A929-426273E92F2D}"/>
              </a:ext>
            </a:extLst>
          </p:cNvPr>
          <p:cNvCxnSpPr>
            <a:cxnSpLocks/>
          </p:cNvCxnSpPr>
          <p:nvPr/>
        </p:nvCxnSpPr>
        <p:spPr>
          <a:xfrm>
            <a:off x="8585735" y="4682590"/>
            <a:ext cx="235818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8C01E3-4A51-6E4A-9BF8-F0336E7F0DB4}"/>
              </a:ext>
            </a:extLst>
          </p:cNvPr>
          <p:cNvCxnSpPr>
            <a:cxnSpLocks/>
          </p:cNvCxnSpPr>
          <p:nvPr/>
        </p:nvCxnSpPr>
        <p:spPr>
          <a:xfrm>
            <a:off x="8893743" y="3948145"/>
            <a:ext cx="1665169"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5" name="Down Arrow 14">
            <a:extLst>
              <a:ext uri="{FF2B5EF4-FFF2-40B4-BE49-F238E27FC236}">
                <a16:creationId xmlns:a16="http://schemas.microsoft.com/office/drawing/2014/main" id="{0DA21CD7-B961-1B43-A71E-FCB37B2EA4E4}"/>
              </a:ext>
            </a:extLst>
          </p:cNvPr>
          <p:cNvSpPr/>
          <p:nvPr/>
        </p:nvSpPr>
        <p:spPr>
          <a:xfrm rot="10800000">
            <a:off x="9634888" y="3967968"/>
            <a:ext cx="259882" cy="1479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Footer Placeholder 16">
            <a:extLst>
              <a:ext uri="{FF2B5EF4-FFF2-40B4-BE49-F238E27FC236}">
                <a16:creationId xmlns:a16="http://schemas.microsoft.com/office/drawing/2014/main" id="{333D77E9-09BC-4D4E-835A-DD6B2BB9745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736171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C</a:t>
            </a:r>
            <a:r>
              <a:rPr lang="en-GB" dirty="0"/>
              <a:t>an we define dynamic responses?</a:t>
            </a:r>
            <a:endParaRPr lang="en-NL" dirty="0"/>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lstStyle/>
          <a:p>
            <a:pPr marL="0" indent="0">
              <a:buNone/>
            </a:pPr>
            <a:r>
              <a:rPr lang="en-GB" sz="2400" dirty="0">
                <a:latin typeface="Cordia New" panose="020B0304020202020204" pitchFamily="34" charset="-34"/>
                <a:cs typeface="Cordia New" panose="020B0304020202020204" pitchFamily="34" charset="-34"/>
              </a:rPr>
              <a:t>Can we build it? Yes we can!</a:t>
            </a:r>
          </a:p>
          <a:p>
            <a:pPr marL="0" indent="0">
              <a:buNone/>
            </a:pPr>
            <a:r>
              <a:rPr lang="en-GB" sz="2400" dirty="0">
                <a:latin typeface="Cordia New" panose="020B0304020202020204" pitchFamily="34" charset="-34"/>
                <a:cs typeface="Cordia New" panose="020B0304020202020204" pitchFamily="34" charset="-34"/>
              </a:rPr>
              <a:t>See the following, where we can see some of the stuff we can do</a:t>
            </a:r>
          </a:p>
          <a:p>
            <a:pPr marL="0" indent="0">
              <a:buNone/>
            </a:pPr>
            <a:r>
              <a:rPr lang="en-GB" sz="1600" dirty="0">
                <a:latin typeface="Courier" pitchFamily="2" charset="0"/>
              </a:rPr>
              <a:t> - provider/src/test/resources/contracts/</a:t>
            </a:r>
            <a:r>
              <a:rPr lang="en-GB" sz="1600" b="1" dirty="0">
                <a:latin typeface="Courier" pitchFamily="2" charset="0"/>
              </a:rPr>
              <a:t>p</a:t>
            </a:r>
            <a:r>
              <a:rPr lang="en-GB" sz="1600" b="1"/>
              <a:t>roviderContract</a:t>
            </a:r>
            <a:br>
              <a:rPr lang="en-GB" sz="1600" dirty="0">
                <a:latin typeface="Courier" pitchFamily="2" charset="0"/>
              </a:rPr>
            </a:br>
            <a:r>
              <a:rPr lang="en-GB" sz="1600" dirty="0">
                <a:latin typeface="Courier" pitchFamily="2" charset="0"/>
              </a:rPr>
              <a:t>    - getProducts_ICEMONGO2_body_in_script_example.groovy</a:t>
            </a:r>
            <a:br>
              <a:rPr lang="en-GB" sz="1600" dirty="0">
                <a:latin typeface="Courier" pitchFamily="2" charset="0"/>
              </a:rPr>
            </a:br>
            <a:r>
              <a:rPr lang="en-GB" sz="1600" dirty="0">
                <a:latin typeface="Courier" pitchFamily="2" charset="0"/>
              </a:rPr>
              <a:t>    - getProducts_ICEMONGO3_bodymatchers_custom_command_example.groovy</a:t>
            </a:r>
            <a:br>
              <a:rPr lang="en-GB" sz="1600" dirty="0">
                <a:latin typeface="Courier" pitchFamily="2" charset="0"/>
              </a:rPr>
            </a:br>
            <a:r>
              <a:rPr lang="en-GB" sz="1600" dirty="0">
                <a:latin typeface="Courier" pitchFamily="2" charset="0"/>
              </a:rPr>
              <a:t>    - getProducts_ICEMONGO4_copy_from_request_to_response_example.groovy</a:t>
            </a:r>
            <a:br>
              <a:rPr lang="en-GB" sz="1600" dirty="0">
                <a:latin typeface="Courier" pitchFamily="2" charset="0"/>
              </a:rPr>
            </a:br>
            <a:r>
              <a:rPr lang="en-GB" sz="1600" dirty="0">
                <a:latin typeface="Courier" pitchFamily="2" charset="0"/>
              </a:rPr>
              <a:t>    - getProducts_ICEMONGO5_dynamic response_example.groovy</a:t>
            </a:r>
            <a:br>
              <a:rPr lang="en-GB" sz="1600" dirty="0">
                <a:latin typeface="Courier" pitchFamily="2" charset="0"/>
              </a:rPr>
            </a:br>
            <a:r>
              <a:rPr lang="en-GB" sz="1600" dirty="0">
                <a:latin typeface="Courier" pitchFamily="2" charset="0"/>
              </a:rPr>
              <a:t>    - getProducts_ICEMONGO6_consumer_producer_example.groovy</a:t>
            </a:r>
            <a:br>
              <a:rPr lang="en-GB" sz="1600" dirty="0">
                <a:latin typeface="Courier" pitchFamily="2" charset="0"/>
              </a:rPr>
            </a:br>
            <a:r>
              <a:rPr lang="en-GB" sz="1600" dirty="0">
                <a:latin typeface="Courier" pitchFamily="2" charset="0"/>
              </a:rPr>
              <a:t>    - getProducts_ICEMONGOXXX_random_request_url.groovy</a:t>
            </a:r>
          </a:p>
          <a:p>
            <a:pPr marL="0" indent="0">
              <a:buNone/>
            </a:pPr>
            <a:endParaRPr lang="en-GB" sz="1600" dirty="0">
              <a:latin typeface="Courier" pitchFamily="2" charset="0"/>
            </a:endParaRPr>
          </a:p>
          <a:p>
            <a:pPr marL="0" indent="0">
              <a:buNone/>
            </a:pPr>
            <a:r>
              <a:rPr lang="en-GB" sz="1600" dirty="0">
                <a:latin typeface="Courier" pitchFamily="2" charset="0"/>
              </a:rPr>
              <a:t>For more examples of what can be done, see</a:t>
            </a:r>
            <a:br>
              <a:rPr lang="en-GB" sz="1600" dirty="0">
                <a:latin typeface="Courier" pitchFamily="2" charset="0"/>
              </a:rPr>
            </a:br>
            <a:r>
              <a:rPr lang="en-GB" sz="1600" dirty="0">
                <a:latin typeface="Courier" pitchFamily="2" charset="0"/>
              </a:rPr>
              <a:t>    </a:t>
            </a:r>
            <a:r>
              <a:rPr lang="en-GB" sz="1600" i="1">
                <a:hlinkClick r:id="rId2"/>
              </a:rPr>
              <a:t>https://cloud.spring.io/spring-cloud-contract/2.0.x/multi/multi__contract_dsl.html</a:t>
            </a:r>
            <a:r>
              <a:rPr lang="en-GB" sz="1600" i="1"/>
              <a:t> </a:t>
            </a:r>
            <a:endParaRPr lang="en-GB" sz="1600" dirty="0">
              <a:latin typeface="Courier" pitchFamily="2" charset="0"/>
            </a:endParaRPr>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963410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7E97-253A-D840-A769-446C5F4F6530}"/>
              </a:ext>
            </a:extLst>
          </p:cNvPr>
          <p:cNvSpPr>
            <a:spLocks noGrp="1"/>
          </p:cNvSpPr>
          <p:nvPr>
            <p:ph type="title"/>
          </p:nvPr>
        </p:nvSpPr>
        <p:spPr>
          <a:xfrm>
            <a:off x="838200" y="365125"/>
            <a:ext cx="11149584" cy="1325563"/>
          </a:xfrm>
        </p:spPr>
        <p:txBody>
          <a:bodyPr/>
          <a:lstStyle/>
          <a:p>
            <a:r>
              <a:rPr lang="en-NL" dirty="0"/>
              <a:t>Integration testing using contract verifier</a:t>
            </a:r>
          </a:p>
        </p:txBody>
      </p:sp>
      <p:sp>
        <p:nvSpPr>
          <p:cNvPr id="3" name="Content Placeholder 2">
            <a:extLst>
              <a:ext uri="{FF2B5EF4-FFF2-40B4-BE49-F238E27FC236}">
                <a16:creationId xmlns:a16="http://schemas.microsoft.com/office/drawing/2014/main" id="{1673FD93-1F8F-FE44-AFF0-A892E86084D7}"/>
              </a:ext>
            </a:extLst>
          </p:cNvPr>
          <p:cNvSpPr>
            <a:spLocks noGrp="1"/>
          </p:cNvSpPr>
          <p:nvPr>
            <p:ph idx="1"/>
          </p:nvPr>
        </p:nvSpPr>
        <p:spPr/>
        <p:txBody>
          <a:bodyPr>
            <a:normAutofit fontScale="62500" lnSpcReduction="20000"/>
          </a:bodyPr>
          <a:lstStyle/>
          <a:p>
            <a:r>
              <a:rPr lang="en-NL" dirty="0"/>
              <a:t>We can use </a:t>
            </a:r>
            <a:r>
              <a:rPr lang="en-NL" b="1" dirty="0"/>
              <a:t>Spring Cloud C</a:t>
            </a:r>
            <a:r>
              <a:rPr lang="en-GB" b="1" dirty="0"/>
              <a:t>o</a:t>
            </a:r>
            <a:r>
              <a:rPr lang="en-NL" b="1" dirty="0"/>
              <a:t>ntract Verifier </a:t>
            </a:r>
            <a:r>
              <a:rPr lang="en-NL" dirty="0"/>
              <a:t>again to verify different flows through a micro-service </a:t>
            </a:r>
          </a:p>
          <a:p>
            <a:r>
              <a:rPr lang="en-NL" dirty="0"/>
              <a:t>We will execute these tests using </a:t>
            </a:r>
            <a:r>
              <a:rPr lang="en-NL" i="1" dirty="0"/>
              <a:t>mvn clean install</a:t>
            </a:r>
          </a:p>
          <a:p>
            <a:r>
              <a:rPr lang="en-NL" dirty="0"/>
              <a:t>This will generate Junit tests from the Groovy contracts, in combination with the contract Base classes</a:t>
            </a:r>
          </a:p>
          <a:p>
            <a:r>
              <a:rPr lang="en-NL" dirty="0"/>
              <a:t>The generated Junit tests will then start the application, make GET, POST or whatever calls to it, and verify the results of these calls against the expected results defined </a:t>
            </a:r>
            <a:r>
              <a:rPr lang="nl-NL" dirty="0"/>
              <a:t>in the groovy scripts</a:t>
            </a:r>
            <a:endParaRPr lang="en-NL" dirty="0"/>
          </a:p>
          <a:p>
            <a:r>
              <a:rPr lang="en-NL" dirty="0"/>
              <a:t>To keep things simple, we will not retrieve contract test stubs (for other micro-services) from Nexus – everything will be local</a:t>
            </a:r>
          </a:p>
          <a:p>
            <a:r>
              <a:rPr lang="en-GB" dirty="0"/>
              <a:t>There are a number of test utility classes that help with testing, to support the "test-case" header that we will use</a:t>
            </a:r>
          </a:p>
          <a:p>
            <a:r>
              <a:rPr lang="en-GB" dirty="0"/>
              <a:t>The</a:t>
            </a:r>
            <a:r>
              <a:rPr lang="en-NL" dirty="0"/>
              <a:t> generated Junit tests supplement existing Junit tests</a:t>
            </a:r>
          </a:p>
          <a:p>
            <a:r>
              <a:rPr lang="en-NL" dirty="0"/>
              <a:t>Remember to keep a good balance between Junit and the Junit tests that are generated from the groovy scripts</a:t>
            </a:r>
          </a:p>
          <a:p>
            <a:r>
              <a:rPr lang="en-NL" dirty="0"/>
              <a:t>Only you can decide what a good balance is. You may even decide that Junit is enough</a:t>
            </a:r>
          </a:p>
          <a:p>
            <a:r>
              <a:rPr lang="en-NL" dirty="0"/>
              <a:t>Keep it simple!</a:t>
            </a:r>
          </a:p>
          <a:p>
            <a:r>
              <a:rPr lang="en-NL" dirty="0"/>
              <a:t>Use good naming conventions!</a:t>
            </a:r>
          </a:p>
        </p:txBody>
      </p:sp>
      <p:sp>
        <p:nvSpPr>
          <p:cNvPr id="4" name="Footer Placeholder 3">
            <a:extLst>
              <a:ext uri="{FF2B5EF4-FFF2-40B4-BE49-F238E27FC236}">
                <a16:creationId xmlns:a16="http://schemas.microsoft.com/office/drawing/2014/main" id="{F2A34B65-6581-FD42-A96B-08B2DE4272B7}"/>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032278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E5D784E-1586-A942-A0B7-42853B3979CB}"/>
              </a:ext>
            </a:extLst>
          </p:cNvPr>
          <p:cNvSpPr>
            <a:spLocks noGrp="1"/>
          </p:cNvSpPr>
          <p:nvPr>
            <p:ph type="ftr" sz="quarter" idx="11"/>
          </p:nvPr>
        </p:nvSpPr>
        <p:spPr>
          <a:xfrm>
            <a:off x="3931478" y="6023676"/>
            <a:ext cx="4114800" cy="365125"/>
          </a:xfrm>
        </p:spPr>
        <p:txBody>
          <a:bodyPr/>
          <a:lstStyle/>
          <a:p>
            <a:r>
              <a:rPr lang="en-GB"/>
              <a:t>https://github.com/OllyCrook/contract-test-demo </a:t>
            </a:r>
            <a:endParaRPr lang="en-NL"/>
          </a:p>
        </p:txBody>
      </p:sp>
      <p:sp>
        <p:nvSpPr>
          <p:cNvPr id="39" name="TextBox 38">
            <a:extLst>
              <a:ext uri="{FF2B5EF4-FFF2-40B4-BE49-F238E27FC236}">
                <a16:creationId xmlns:a16="http://schemas.microsoft.com/office/drawing/2014/main" id="{F9E381AA-3461-BD44-95A0-F868BD8CF72B}"/>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41" name="TextBox 40">
            <a:extLst>
              <a:ext uri="{FF2B5EF4-FFF2-40B4-BE49-F238E27FC236}">
                <a16:creationId xmlns:a16="http://schemas.microsoft.com/office/drawing/2014/main" id="{05901072-5274-8F45-9B1C-8F456B8AE0DF}"/>
              </a:ext>
            </a:extLst>
          </p:cNvPr>
          <p:cNvSpPr txBox="1"/>
          <p:nvPr/>
        </p:nvSpPr>
        <p:spPr>
          <a:xfrm>
            <a:off x="5085474" y="2325096"/>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43" name="TextBox 42">
            <a:extLst>
              <a:ext uri="{FF2B5EF4-FFF2-40B4-BE49-F238E27FC236}">
                <a16:creationId xmlns:a16="http://schemas.microsoft.com/office/drawing/2014/main" id="{056575A7-5203-DB4E-9AB5-85CB0C5E3EA9}"/>
              </a:ext>
            </a:extLst>
          </p:cNvPr>
          <p:cNvSpPr txBox="1"/>
          <p:nvPr/>
        </p:nvSpPr>
        <p:spPr>
          <a:xfrm>
            <a:off x="3392076" y="3010978"/>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4" name="Straight Arrow Connector 43">
            <a:extLst>
              <a:ext uri="{FF2B5EF4-FFF2-40B4-BE49-F238E27FC236}">
                <a16:creationId xmlns:a16="http://schemas.microsoft.com/office/drawing/2014/main" id="{2971C9B7-1746-4C4B-9D3B-F84309B4ADB9}"/>
              </a:ext>
            </a:extLst>
          </p:cNvPr>
          <p:cNvCxnSpPr>
            <a:cxnSpLocks/>
          </p:cNvCxnSpPr>
          <p:nvPr/>
        </p:nvCxnSpPr>
        <p:spPr>
          <a:xfrm>
            <a:off x="2901995" y="3190096"/>
            <a:ext cx="440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136A524-692B-1043-A34B-9BA3461FCC9C}"/>
              </a:ext>
            </a:extLst>
          </p:cNvPr>
          <p:cNvSpPr txBox="1"/>
          <p:nvPr/>
        </p:nvSpPr>
        <p:spPr>
          <a:xfrm>
            <a:off x="4387839" y="4113785"/>
            <a:ext cx="1915858" cy="338554"/>
          </a:xfrm>
          <a:prstGeom prst="rect">
            <a:avLst/>
          </a:prstGeom>
          <a:noFill/>
          <a:ln>
            <a:solidFill>
              <a:schemeClr val="accent1">
                <a:shade val="50000"/>
              </a:schemeClr>
            </a:solidFill>
          </a:ln>
        </p:spPr>
        <p:txBody>
          <a:bodyPr wrap="square" rtlCol="0">
            <a:spAutoFit/>
          </a:bodyPr>
          <a:lstStyle/>
          <a:p>
            <a:r>
              <a:rPr lang="en-NL" sz="1600" i="1" dirty="0"/>
              <a:t>getPromotionDetails</a:t>
            </a:r>
          </a:p>
        </p:txBody>
      </p:sp>
      <p:cxnSp>
        <p:nvCxnSpPr>
          <p:cNvPr id="48" name="Straight Arrow Connector 47">
            <a:extLst>
              <a:ext uri="{FF2B5EF4-FFF2-40B4-BE49-F238E27FC236}">
                <a16:creationId xmlns:a16="http://schemas.microsoft.com/office/drawing/2014/main" id="{6812C1B8-03D2-3F43-A321-B62BA44199A0}"/>
              </a:ext>
            </a:extLst>
          </p:cNvPr>
          <p:cNvCxnSpPr>
            <a:cxnSpLocks/>
          </p:cNvCxnSpPr>
          <p:nvPr/>
        </p:nvCxnSpPr>
        <p:spPr>
          <a:xfrm flipH="1">
            <a:off x="6296120" y="4374821"/>
            <a:ext cx="2108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91561CE-7A1C-A84D-94B0-194C1175BF3D}"/>
              </a:ext>
            </a:extLst>
          </p:cNvPr>
          <p:cNvCxnSpPr>
            <a:cxnSpLocks/>
          </p:cNvCxnSpPr>
          <p:nvPr/>
        </p:nvCxnSpPr>
        <p:spPr>
          <a:xfrm flipH="1">
            <a:off x="6339583" y="4283061"/>
            <a:ext cx="2082440" cy="561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BB852D9-C3A0-5D4C-BD1F-059DB129FD01}"/>
              </a:ext>
            </a:extLst>
          </p:cNvPr>
          <p:cNvSpPr txBox="1"/>
          <p:nvPr/>
        </p:nvSpPr>
        <p:spPr>
          <a:xfrm>
            <a:off x="6296120" y="4034678"/>
            <a:ext cx="2125903" cy="261610"/>
          </a:xfrm>
          <a:prstGeom prst="rect">
            <a:avLst/>
          </a:prstGeom>
          <a:noFill/>
        </p:spPr>
        <p:txBody>
          <a:bodyPr wrap="none" rtlCol="0">
            <a:spAutoFit/>
          </a:bodyPr>
          <a:lstStyle/>
          <a:p>
            <a:r>
              <a:rPr lang="en-GB" sz="1100" dirty="0">
                <a:solidFill>
                  <a:srgbClr val="1822C0"/>
                </a:solidFill>
              </a:rPr>
              <a:t>/marketing/promotion/{category}</a:t>
            </a:r>
            <a:endParaRPr lang="en-NL" sz="1100" dirty="0">
              <a:solidFill>
                <a:srgbClr val="1822C0"/>
              </a:solidFill>
            </a:endParaRPr>
          </a:p>
        </p:txBody>
      </p:sp>
      <p:sp>
        <p:nvSpPr>
          <p:cNvPr id="51" name="TextBox 50">
            <a:extLst>
              <a:ext uri="{FF2B5EF4-FFF2-40B4-BE49-F238E27FC236}">
                <a16:creationId xmlns:a16="http://schemas.microsoft.com/office/drawing/2014/main" id="{7449E400-BC3E-BF4E-A349-0AC81F12721E}"/>
              </a:ext>
            </a:extLst>
          </p:cNvPr>
          <p:cNvSpPr txBox="1"/>
          <p:nvPr/>
        </p:nvSpPr>
        <p:spPr>
          <a:xfrm>
            <a:off x="197548" y="2655327"/>
            <a:ext cx="184731" cy="369332"/>
          </a:xfrm>
          <a:prstGeom prst="rect">
            <a:avLst/>
          </a:prstGeom>
          <a:noFill/>
        </p:spPr>
        <p:txBody>
          <a:bodyPr wrap="none" rtlCol="0">
            <a:spAutoFit/>
          </a:bodyPr>
          <a:lstStyle/>
          <a:p>
            <a:endParaRPr lang="en-NL" dirty="0"/>
          </a:p>
        </p:txBody>
      </p:sp>
      <p:sp>
        <p:nvSpPr>
          <p:cNvPr id="54" name="Rectangle 53">
            <a:extLst>
              <a:ext uri="{FF2B5EF4-FFF2-40B4-BE49-F238E27FC236}">
                <a16:creationId xmlns:a16="http://schemas.microsoft.com/office/drawing/2014/main" id="{FAC671B9-F7F3-8142-A6BA-3B2B7EB21364}"/>
              </a:ext>
            </a:extLst>
          </p:cNvPr>
          <p:cNvSpPr/>
          <p:nvPr/>
        </p:nvSpPr>
        <p:spPr>
          <a:xfrm>
            <a:off x="926548" y="2004253"/>
            <a:ext cx="10209919" cy="2901808"/>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5" name="TextBox 54">
            <a:extLst>
              <a:ext uri="{FF2B5EF4-FFF2-40B4-BE49-F238E27FC236}">
                <a16:creationId xmlns:a16="http://schemas.microsoft.com/office/drawing/2014/main" id="{9CF56A24-27C2-8C4C-8FF9-8260D34F1C22}"/>
              </a:ext>
            </a:extLst>
          </p:cNvPr>
          <p:cNvSpPr txBox="1"/>
          <p:nvPr/>
        </p:nvSpPr>
        <p:spPr>
          <a:xfrm>
            <a:off x="1022188" y="1690688"/>
            <a:ext cx="10209918" cy="338554"/>
          </a:xfrm>
          <a:prstGeom prst="rect">
            <a:avLst/>
          </a:prstGeom>
          <a:noFill/>
        </p:spPr>
        <p:txBody>
          <a:bodyPr wrap="square" rtlCol="0">
            <a:spAutoFit/>
          </a:bodyPr>
          <a:lstStyle/>
          <a:p>
            <a:r>
              <a:rPr lang="en-NL" sz="1600" b="1" dirty="0"/>
              <a:t>Consumer micro-service</a:t>
            </a:r>
          </a:p>
        </p:txBody>
      </p:sp>
      <p:sp>
        <p:nvSpPr>
          <p:cNvPr id="56" name="Rectangle 55">
            <a:extLst>
              <a:ext uri="{FF2B5EF4-FFF2-40B4-BE49-F238E27FC236}">
                <a16:creationId xmlns:a16="http://schemas.microsoft.com/office/drawing/2014/main" id="{D347352B-1C8F-AA46-ADCF-4F40C43A0A17}"/>
              </a:ext>
            </a:extLst>
          </p:cNvPr>
          <p:cNvSpPr/>
          <p:nvPr/>
        </p:nvSpPr>
        <p:spPr>
          <a:xfrm>
            <a:off x="926548" y="1705667"/>
            <a:ext cx="10209919"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7" name="Title 1">
            <a:extLst>
              <a:ext uri="{FF2B5EF4-FFF2-40B4-BE49-F238E27FC236}">
                <a16:creationId xmlns:a16="http://schemas.microsoft.com/office/drawing/2014/main" id="{F2D95C8F-5D91-6B49-9B01-7730FBF4FC63}"/>
              </a:ext>
            </a:extLst>
          </p:cNvPr>
          <p:cNvSpPr>
            <a:spLocks noGrp="1"/>
          </p:cNvSpPr>
          <p:nvPr>
            <p:ph type="title"/>
          </p:nvPr>
        </p:nvSpPr>
        <p:spPr>
          <a:xfrm>
            <a:off x="838200" y="365125"/>
            <a:ext cx="10515600" cy="1325563"/>
          </a:xfrm>
        </p:spPr>
        <p:txBody>
          <a:bodyPr/>
          <a:lstStyle/>
          <a:p>
            <a:r>
              <a:rPr lang="en-NL" dirty="0"/>
              <a:t>Integration testing the Consumer</a:t>
            </a:r>
          </a:p>
        </p:txBody>
      </p:sp>
      <p:cxnSp>
        <p:nvCxnSpPr>
          <p:cNvPr id="68" name="Straight Arrow Connector 67">
            <a:extLst>
              <a:ext uri="{FF2B5EF4-FFF2-40B4-BE49-F238E27FC236}">
                <a16:creationId xmlns:a16="http://schemas.microsoft.com/office/drawing/2014/main" id="{E87D9780-A4E2-614D-A0DB-E979F2EDA86F}"/>
              </a:ext>
            </a:extLst>
          </p:cNvPr>
          <p:cNvCxnSpPr>
            <a:cxnSpLocks/>
          </p:cNvCxnSpPr>
          <p:nvPr/>
        </p:nvCxnSpPr>
        <p:spPr>
          <a:xfrm flipH="1">
            <a:off x="6319350" y="2570747"/>
            <a:ext cx="2108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35EA0C1-A863-2F4D-A484-5B1821CF057E}"/>
              </a:ext>
            </a:extLst>
          </p:cNvPr>
          <p:cNvCxnSpPr>
            <a:cxnSpLocks/>
          </p:cNvCxnSpPr>
          <p:nvPr/>
        </p:nvCxnSpPr>
        <p:spPr>
          <a:xfrm flipH="1">
            <a:off x="6362813" y="2478987"/>
            <a:ext cx="2082440" cy="561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02520FC-D61A-AD43-9FCC-FF4C4278034E}"/>
              </a:ext>
            </a:extLst>
          </p:cNvPr>
          <p:cNvSpPr txBox="1"/>
          <p:nvPr/>
        </p:nvSpPr>
        <p:spPr>
          <a:xfrm>
            <a:off x="6319350" y="2230604"/>
            <a:ext cx="1927131" cy="261610"/>
          </a:xfrm>
          <a:prstGeom prst="rect">
            <a:avLst/>
          </a:prstGeom>
          <a:noFill/>
        </p:spPr>
        <p:txBody>
          <a:bodyPr wrap="none" rtlCol="0">
            <a:spAutoFit/>
          </a:bodyPr>
          <a:lstStyle/>
          <a:p>
            <a:r>
              <a:rPr lang="en-GB" sz="1100" dirty="0">
                <a:solidFill>
                  <a:srgbClr val="1822C0"/>
                </a:solidFill>
              </a:rPr>
              <a:t>/provider/products/{category}</a:t>
            </a:r>
            <a:endParaRPr lang="en-NL" sz="1100" dirty="0">
              <a:solidFill>
                <a:srgbClr val="1822C0"/>
              </a:solidFill>
            </a:endParaRPr>
          </a:p>
        </p:txBody>
      </p:sp>
      <p:sp>
        <p:nvSpPr>
          <p:cNvPr id="71" name="Rounded Rectangle 70">
            <a:extLst>
              <a:ext uri="{FF2B5EF4-FFF2-40B4-BE49-F238E27FC236}">
                <a16:creationId xmlns:a16="http://schemas.microsoft.com/office/drawing/2014/main" id="{B21941B7-3555-7643-A512-1308675F3563}"/>
              </a:ext>
            </a:extLst>
          </p:cNvPr>
          <p:cNvSpPr/>
          <p:nvPr/>
        </p:nvSpPr>
        <p:spPr>
          <a:xfrm>
            <a:off x="4316566" y="2193271"/>
            <a:ext cx="6320513" cy="633867"/>
          </a:xfrm>
          <a:prstGeom prst="roundRect">
            <a:avLst/>
          </a:prstGeom>
          <a:solidFill>
            <a:schemeClr val="accent4">
              <a:lumMod val="40000"/>
              <a:lumOff val="6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2" name="Rectangle 71">
            <a:extLst>
              <a:ext uri="{FF2B5EF4-FFF2-40B4-BE49-F238E27FC236}">
                <a16:creationId xmlns:a16="http://schemas.microsoft.com/office/drawing/2014/main" id="{23C51917-1777-CF45-B014-86CF591ECCE1}"/>
              </a:ext>
            </a:extLst>
          </p:cNvPr>
          <p:cNvSpPr/>
          <p:nvPr/>
        </p:nvSpPr>
        <p:spPr>
          <a:xfrm>
            <a:off x="926548" y="5179267"/>
            <a:ext cx="11049130" cy="1169551"/>
          </a:xfrm>
          <a:prstGeom prst="rect">
            <a:avLst/>
          </a:prstGeom>
        </p:spPr>
        <p:txBody>
          <a:bodyPr wrap="square">
            <a:spAutoFit/>
          </a:bodyPr>
          <a:lstStyle/>
          <a:p>
            <a:r>
              <a:rPr lang="nl-NL" sz="1400" dirty="0"/>
              <a:t>In this example, we wil NOT use any stubs jar files.  </a:t>
            </a:r>
          </a:p>
          <a:p>
            <a:r>
              <a:rPr lang="nl-NL" sz="1400" dirty="0"/>
              <a:t>Everything will be done using WireMock to simulate the Provider and Marketing services</a:t>
            </a:r>
          </a:p>
          <a:p>
            <a:r>
              <a:rPr lang="nl-NL" sz="1400" dirty="0"/>
              <a:t>However, if you are feeling ambitious, you can use the contract stubs for all endpoints.</a:t>
            </a:r>
            <a:r>
              <a:rPr lang="en-NL" sz="1400" dirty="0"/>
              <a:t> But you will need to manage your test data very carefully</a:t>
            </a:r>
          </a:p>
          <a:p>
            <a:endParaRPr lang="en-NL" sz="1400" dirty="0"/>
          </a:p>
          <a:p>
            <a:endParaRPr lang="en-NL" sz="1400" dirty="0"/>
          </a:p>
        </p:txBody>
      </p:sp>
      <p:sp>
        <p:nvSpPr>
          <p:cNvPr id="75" name="TextBox 74">
            <a:extLst>
              <a:ext uri="{FF2B5EF4-FFF2-40B4-BE49-F238E27FC236}">
                <a16:creationId xmlns:a16="http://schemas.microsoft.com/office/drawing/2014/main" id="{6B1552ED-B93A-1747-909C-FB1144F31880}"/>
              </a:ext>
            </a:extLst>
          </p:cNvPr>
          <p:cNvSpPr txBox="1"/>
          <p:nvPr/>
        </p:nvSpPr>
        <p:spPr>
          <a:xfrm>
            <a:off x="8445253" y="2316808"/>
            <a:ext cx="2108462" cy="369332"/>
          </a:xfrm>
          <a:prstGeom prst="rect">
            <a:avLst/>
          </a:prstGeom>
          <a:noFill/>
        </p:spPr>
        <p:txBody>
          <a:bodyPr wrap="none" rtlCol="0">
            <a:spAutoFit/>
          </a:bodyPr>
          <a:lstStyle/>
          <a:p>
            <a:r>
              <a:rPr lang="en-NL"/>
              <a:t>Wiremock mappings</a:t>
            </a:r>
          </a:p>
        </p:txBody>
      </p:sp>
      <p:sp>
        <p:nvSpPr>
          <p:cNvPr id="76" name="TextBox 75">
            <a:extLst>
              <a:ext uri="{FF2B5EF4-FFF2-40B4-BE49-F238E27FC236}">
                <a16:creationId xmlns:a16="http://schemas.microsoft.com/office/drawing/2014/main" id="{E9CAD056-AB22-9341-ADB3-0EE9A4B98853}"/>
              </a:ext>
            </a:extLst>
          </p:cNvPr>
          <p:cNvSpPr txBox="1"/>
          <p:nvPr/>
        </p:nvSpPr>
        <p:spPr>
          <a:xfrm>
            <a:off x="8405058" y="4068072"/>
            <a:ext cx="2108462" cy="369332"/>
          </a:xfrm>
          <a:prstGeom prst="rect">
            <a:avLst/>
          </a:prstGeom>
          <a:noFill/>
        </p:spPr>
        <p:txBody>
          <a:bodyPr wrap="none" rtlCol="0">
            <a:spAutoFit/>
          </a:bodyPr>
          <a:lstStyle/>
          <a:p>
            <a:r>
              <a:rPr lang="en-NL"/>
              <a:t>Wiremock mappings</a:t>
            </a:r>
          </a:p>
        </p:txBody>
      </p:sp>
      <p:sp>
        <p:nvSpPr>
          <p:cNvPr id="78" name="Rounded Rectangle 77">
            <a:extLst>
              <a:ext uri="{FF2B5EF4-FFF2-40B4-BE49-F238E27FC236}">
                <a16:creationId xmlns:a16="http://schemas.microsoft.com/office/drawing/2014/main" id="{3E882849-B57D-8D48-8871-C68BBEAE8936}"/>
              </a:ext>
            </a:extLst>
          </p:cNvPr>
          <p:cNvSpPr/>
          <p:nvPr/>
        </p:nvSpPr>
        <p:spPr>
          <a:xfrm>
            <a:off x="4299258" y="3926693"/>
            <a:ext cx="6337821" cy="633867"/>
          </a:xfrm>
          <a:prstGeom prst="roundRect">
            <a:avLst/>
          </a:prstGeom>
          <a:solidFill>
            <a:schemeClr val="accent4">
              <a:lumMod val="40000"/>
              <a:lumOff val="6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cxnSp>
        <p:nvCxnSpPr>
          <p:cNvPr id="80" name="Elbow Connector 79">
            <a:extLst>
              <a:ext uri="{FF2B5EF4-FFF2-40B4-BE49-F238E27FC236}">
                <a16:creationId xmlns:a16="http://schemas.microsoft.com/office/drawing/2014/main" id="{7E668F53-27F6-894C-894C-BB200A81702F}"/>
              </a:ext>
            </a:extLst>
          </p:cNvPr>
          <p:cNvCxnSpPr>
            <a:cxnSpLocks/>
            <a:stCxn id="43" idx="0"/>
          </p:cNvCxnSpPr>
          <p:nvPr/>
        </p:nvCxnSpPr>
        <p:spPr>
          <a:xfrm rot="5400000" flipH="1" flipV="1">
            <a:off x="4371370" y="2311311"/>
            <a:ext cx="500836" cy="898498"/>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a:extLst>
              <a:ext uri="{FF2B5EF4-FFF2-40B4-BE49-F238E27FC236}">
                <a16:creationId xmlns:a16="http://schemas.microsoft.com/office/drawing/2014/main" id="{EB076F57-6290-D54C-BD8B-59BFB97A3687}"/>
              </a:ext>
            </a:extLst>
          </p:cNvPr>
          <p:cNvCxnSpPr>
            <a:cxnSpLocks/>
            <a:stCxn id="43" idx="2"/>
            <a:endCxn id="78" idx="1"/>
          </p:cNvCxnSpPr>
          <p:nvPr/>
        </p:nvCxnSpPr>
        <p:spPr>
          <a:xfrm rot="16200000" flipH="1">
            <a:off x="3804240" y="3748608"/>
            <a:ext cx="863317" cy="126719"/>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0D9CDF95-FB59-BC46-A08C-4B626CF4B041}"/>
              </a:ext>
            </a:extLst>
          </p:cNvPr>
          <p:cNvSpPr/>
          <p:nvPr/>
        </p:nvSpPr>
        <p:spPr>
          <a:xfrm>
            <a:off x="1125331" y="2655326"/>
            <a:ext cx="1749287" cy="10115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0" name="TextBox 89">
            <a:extLst>
              <a:ext uri="{FF2B5EF4-FFF2-40B4-BE49-F238E27FC236}">
                <a16:creationId xmlns:a16="http://schemas.microsoft.com/office/drawing/2014/main" id="{A09541CC-651B-6B40-9CB2-7BC9EB33F5ED}"/>
              </a:ext>
            </a:extLst>
          </p:cNvPr>
          <p:cNvSpPr txBox="1"/>
          <p:nvPr/>
        </p:nvSpPr>
        <p:spPr>
          <a:xfrm>
            <a:off x="1130228" y="2822509"/>
            <a:ext cx="1771767" cy="584775"/>
          </a:xfrm>
          <a:prstGeom prst="rect">
            <a:avLst/>
          </a:prstGeom>
          <a:noFill/>
        </p:spPr>
        <p:txBody>
          <a:bodyPr wrap="none" rtlCol="0">
            <a:spAutoFit/>
          </a:bodyPr>
          <a:lstStyle/>
          <a:p>
            <a:r>
              <a:rPr lang="en-NL" sz="1600"/>
              <a:t>Consumer contract</a:t>
            </a:r>
          </a:p>
          <a:p>
            <a:r>
              <a:rPr lang="en-NL" sz="1600"/>
              <a:t>integration tests</a:t>
            </a:r>
          </a:p>
        </p:txBody>
      </p:sp>
    </p:spTree>
    <p:extLst>
      <p:ext uri="{BB962C8B-B14F-4D97-AF65-F5344CB8AC3E}">
        <p14:creationId xmlns:p14="http://schemas.microsoft.com/office/powerpoint/2010/main" val="69985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041A-E697-1343-A19D-6F0B411FAF37}"/>
              </a:ext>
            </a:extLst>
          </p:cNvPr>
          <p:cNvSpPr>
            <a:spLocks noGrp="1"/>
          </p:cNvSpPr>
          <p:nvPr>
            <p:ph type="title"/>
          </p:nvPr>
        </p:nvSpPr>
        <p:spPr/>
        <p:txBody>
          <a:bodyPr/>
          <a:lstStyle/>
          <a:p>
            <a:r>
              <a:rPr lang="en-NL" dirty="0"/>
              <a:t>Contents</a:t>
            </a:r>
          </a:p>
        </p:txBody>
      </p:sp>
      <p:sp>
        <p:nvSpPr>
          <p:cNvPr id="3" name="Content Placeholder 2">
            <a:extLst>
              <a:ext uri="{FF2B5EF4-FFF2-40B4-BE49-F238E27FC236}">
                <a16:creationId xmlns:a16="http://schemas.microsoft.com/office/drawing/2014/main" id="{B0A9ADA4-E3F3-CB48-A11B-9A2C20FEFED8}"/>
              </a:ext>
            </a:extLst>
          </p:cNvPr>
          <p:cNvSpPr>
            <a:spLocks noGrp="1"/>
          </p:cNvSpPr>
          <p:nvPr>
            <p:ph idx="1"/>
          </p:nvPr>
        </p:nvSpPr>
        <p:spPr/>
        <p:txBody>
          <a:bodyPr>
            <a:normAutofit fontScale="92500" lnSpcReduction="10000"/>
          </a:bodyPr>
          <a:lstStyle/>
          <a:p>
            <a:r>
              <a:rPr lang="en-NL" dirty="0"/>
              <a:t>Show an example of what we want to solve with contract tests</a:t>
            </a:r>
          </a:p>
          <a:p>
            <a:r>
              <a:rPr lang="en-NL" dirty="0"/>
              <a:t>S</a:t>
            </a:r>
            <a:r>
              <a:rPr lang="en-GB" dirty="0"/>
              <a:t>h</a:t>
            </a:r>
            <a:r>
              <a:rPr lang="en-NL" dirty="0"/>
              <a:t>ow the stubs.jar (the key to everything)</a:t>
            </a:r>
          </a:p>
          <a:p>
            <a:r>
              <a:rPr lang="en-NL" dirty="0"/>
              <a:t>Generate and verify some contract tests for the Provider</a:t>
            </a:r>
          </a:p>
          <a:p>
            <a:r>
              <a:rPr lang="en-NL" dirty="0"/>
              <a:t>Run some API tests from a Consumer, using the stubs.jar from a Provider</a:t>
            </a:r>
          </a:p>
          <a:p>
            <a:r>
              <a:rPr lang="en-NL" dirty="0"/>
              <a:t>Show how to generate dynamic response data</a:t>
            </a:r>
          </a:p>
          <a:p>
            <a:r>
              <a:rPr lang="en-NL" dirty="0"/>
              <a:t>Show how we can use the concepts for integration testing</a:t>
            </a:r>
          </a:p>
          <a:p>
            <a:r>
              <a:rPr lang="en-NL" dirty="0"/>
              <a:t>Briefly desribe some limitations</a:t>
            </a:r>
          </a:p>
          <a:p>
            <a:r>
              <a:rPr lang="en-NL" dirty="0"/>
              <a:t>S</a:t>
            </a:r>
            <a:r>
              <a:rPr lang="en-GB" dirty="0"/>
              <a:t>h</a:t>
            </a:r>
            <a:r>
              <a:rPr lang="en-NL" dirty="0"/>
              <a:t>ow how to make stub apps using the test data we used for contract tests</a:t>
            </a:r>
          </a:p>
          <a:p>
            <a:endParaRPr lang="en-NL" dirty="0"/>
          </a:p>
        </p:txBody>
      </p:sp>
      <p:sp>
        <p:nvSpPr>
          <p:cNvPr id="4" name="Footer Placeholder 3">
            <a:extLst>
              <a:ext uri="{FF2B5EF4-FFF2-40B4-BE49-F238E27FC236}">
                <a16:creationId xmlns:a16="http://schemas.microsoft.com/office/drawing/2014/main" id="{CE0D3C93-AABC-B042-B61D-3C3550067DD6}"/>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65035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Consumer code for integration tests</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lstStyle/>
          <a:p>
            <a:pPr marL="0" indent="0">
              <a:buNone/>
            </a:pPr>
            <a:r>
              <a:rPr lang="en-GB" sz="2400" dirty="0">
                <a:latin typeface="Cordia New" panose="020B0304020202020204" pitchFamily="34" charset="-34"/>
                <a:cs typeface="Cordia New" panose="020B0304020202020204" pitchFamily="34" charset="-34"/>
              </a:rPr>
              <a:t>The contract definitions are in an </a:t>
            </a:r>
            <a:r>
              <a:rPr lang="en-GB" sz="2400" b="1" dirty="0">
                <a:latin typeface="Cordia New" panose="020B0304020202020204" pitchFamily="34" charset="-34"/>
                <a:cs typeface="Cordia New" panose="020B0304020202020204" pitchFamily="34" charset="-34"/>
              </a:rPr>
              <a:t>integration</a:t>
            </a:r>
            <a:r>
              <a:rPr lang="en-GB" sz="2400" dirty="0">
                <a:latin typeface="Cordia New" panose="020B0304020202020204" pitchFamily="34" charset="-34"/>
                <a:cs typeface="Cordia New" panose="020B0304020202020204" pitchFamily="34" charset="-34"/>
              </a:rPr>
              <a:t> directory, to help separate them from the contract tests</a:t>
            </a:r>
          </a:p>
          <a:p>
            <a:pPr marL="0" indent="0">
              <a:buNone/>
            </a:pPr>
            <a:r>
              <a:rPr lang="en-GB" sz="1600" dirty="0">
                <a:latin typeface="Courier" pitchFamily="2" charset="0"/>
              </a:rPr>
              <a:t> - consumer/src/test/resources/contracts/consumerIntegration</a:t>
            </a:r>
            <a:br>
              <a:rPr lang="en-GB" sz="1600" dirty="0">
                <a:latin typeface="Courier" pitchFamily="2" charset="0"/>
              </a:rPr>
            </a:br>
            <a:r>
              <a:rPr lang="en-GB" sz="1600" dirty="0">
                <a:latin typeface="Courier" pitchFamily="2" charset="0"/>
              </a:rPr>
              <a:t>    - getProduct_tc_happy_flow.groovy</a:t>
            </a:r>
            <a:br>
              <a:rPr lang="en-GB" sz="1600" dirty="0">
                <a:latin typeface="Courier" pitchFamily="2" charset="0"/>
              </a:rPr>
            </a:br>
            <a:r>
              <a:rPr lang="en-GB" sz="1600" dirty="0">
                <a:latin typeface="Courier" pitchFamily="2" charset="0"/>
              </a:rPr>
              <a:t>    - getProduct_tc_error_with_marketing_service.groovy</a:t>
            </a:r>
            <a:br>
              <a:rPr lang="en-GB" sz="1600" dirty="0">
                <a:latin typeface="Courier" pitchFamily="2" charset="0"/>
              </a:rPr>
            </a:br>
            <a:r>
              <a:rPr lang="en-GB" sz="1600" dirty="0">
                <a:latin typeface="Courier" pitchFamily="2" charset="0"/>
              </a:rPr>
              <a:t>    - getProduct_tc_error_with_provider_service.groovy</a:t>
            </a:r>
            <a:endParaRPr lang="en-GB" sz="2400" dirty="0">
              <a:latin typeface="Cordia New" panose="020B0304020202020204" pitchFamily="34" charset="-34"/>
              <a:cs typeface="Cordia New" panose="020B0304020202020204" pitchFamily="34" charset="-34"/>
            </a:endParaRPr>
          </a:p>
          <a:p>
            <a:pPr marL="0" indent="0">
              <a:buNone/>
            </a:pPr>
            <a:r>
              <a:rPr lang="en-GB" sz="2400" dirty="0">
                <a:latin typeface="Cordia New" panose="020B0304020202020204" pitchFamily="34" charset="-34"/>
                <a:cs typeface="Cordia New" panose="020B0304020202020204" pitchFamily="34" charset="-34"/>
              </a:rPr>
              <a:t>The contract verifier base class for this example is hardcoded in the pom as</a:t>
            </a:r>
          </a:p>
          <a:p>
            <a:pPr marL="0" indent="0">
              <a:buNone/>
            </a:pPr>
            <a:r>
              <a:rPr lang="en-GB" sz="1600" dirty="0">
                <a:latin typeface="Courier" pitchFamily="2" charset="0"/>
              </a:rPr>
              <a:t> - consumer/src/test/java/nl/crook/olly/contract/demo/consumer/contract/base</a:t>
            </a:r>
            <a:br>
              <a:rPr lang="en-GB" sz="1600" dirty="0">
                <a:latin typeface="Courier" pitchFamily="2" charset="0"/>
              </a:rPr>
            </a:br>
            <a:r>
              <a:rPr lang="en-GB" sz="1600" dirty="0">
                <a:latin typeface="Courier" pitchFamily="2" charset="0"/>
              </a:rPr>
              <a:t>    - </a:t>
            </a:r>
            <a:r>
              <a:rPr lang="en-GB" sz="1600" b="1" dirty="0">
                <a:latin typeface="Courier" pitchFamily="2" charset="0"/>
              </a:rPr>
              <a:t>ContractBase</a:t>
            </a:r>
            <a:r>
              <a:rPr lang="en-GB" sz="1600" dirty="0">
                <a:latin typeface="Courier" pitchFamily="2" charset="0"/>
              </a:rPr>
              <a:t>.java</a:t>
            </a:r>
          </a:p>
          <a:p>
            <a:pPr marL="0" indent="0">
              <a:buNone/>
            </a:pPr>
            <a:r>
              <a:rPr lang="en-GB" sz="2400" u="sng" dirty="0">
                <a:latin typeface="Cordia New" panose="020B0304020202020204" pitchFamily="34" charset="-34"/>
                <a:cs typeface="Cordia New" panose="020B0304020202020204" pitchFamily="34" charset="-34"/>
              </a:rPr>
              <a:t>Note</a:t>
            </a:r>
          </a:p>
          <a:p>
            <a:r>
              <a:rPr lang="en-GB" sz="2400" dirty="0">
                <a:latin typeface="Cordia New" panose="020B0304020202020204" pitchFamily="34" charset="-34"/>
                <a:cs typeface="Cordia New" panose="020B0304020202020204" pitchFamily="34" charset="-34"/>
              </a:rPr>
              <a:t>Each groovy test contains a "test-case".  This makes it easier to determine which WireMock mappings and response files are used for the tests</a:t>
            </a:r>
          </a:p>
          <a:p>
            <a:r>
              <a:rPr lang="en-GB" sz="2400" dirty="0">
                <a:latin typeface="Cordia New" panose="020B0304020202020204" pitchFamily="34" charset="-34"/>
                <a:cs typeface="Cordia New" panose="020B0304020202020204" pitchFamily="34" charset="-34"/>
              </a:rPr>
              <a:t>We use utility classes in this package to support the use of test-cases</a:t>
            </a:r>
            <a:br>
              <a:rPr lang="en-GB" sz="2400" dirty="0">
                <a:latin typeface="Cordia New" panose="020B0304020202020204" pitchFamily="34" charset="-34"/>
                <a:cs typeface="Cordia New" panose="020B0304020202020204" pitchFamily="34" charset="-34"/>
              </a:rPr>
            </a:br>
            <a:r>
              <a:rPr lang="en-GB" sz="1600" dirty="0">
                <a:latin typeface="Courier" pitchFamily="2" charset="0"/>
              </a:rPr>
              <a:t> - consumer/src/test/java/nl/crook/olly/contract/demo/consumer/contract/base/utils</a:t>
            </a:r>
            <a:endParaRPr lang="en-GB" sz="1600" dirty="0">
              <a:latin typeface="Courier" pitchFamily="2" charset="0"/>
              <a:cs typeface="Cordia New" panose="020B0304020202020204" pitchFamily="34" charset="-34"/>
            </a:endParaRPr>
          </a:p>
          <a:p>
            <a:pPr marL="0" indent="0">
              <a:buNone/>
            </a:pPr>
            <a:endParaRPr lang="en-NL" sz="1600" dirty="0"/>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52038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B9A-561F-3E49-BECD-3A20A4033908}"/>
              </a:ext>
            </a:extLst>
          </p:cNvPr>
          <p:cNvSpPr>
            <a:spLocks noGrp="1"/>
          </p:cNvSpPr>
          <p:nvPr>
            <p:ph type="title"/>
          </p:nvPr>
        </p:nvSpPr>
        <p:spPr>
          <a:xfrm>
            <a:off x="838200" y="365125"/>
            <a:ext cx="11158728" cy="1325563"/>
          </a:xfrm>
        </p:spPr>
        <p:txBody>
          <a:bodyPr/>
          <a:lstStyle/>
          <a:p>
            <a:r>
              <a:rPr lang="en-NL" dirty="0"/>
              <a:t>Integration tests can reduce manual testing</a:t>
            </a:r>
          </a:p>
        </p:txBody>
      </p:sp>
      <p:sp>
        <p:nvSpPr>
          <p:cNvPr id="4" name="Triangle 3">
            <a:extLst>
              <a:ext uri="{FF2B5EF4-FFF2-40B4-BE49-F238E27FC236}">
                <a16:creationId xmlns:a16="http://schemas.microsoft.com/office/drawing/2014/main" id="{E472DC51-26E2-C549-AF94-4BF2CF637552}"/>
              </a:ext>
            </a:extLst>
          </p:cNvPr>
          <p:cNvSpPr/>
          <p:nvPr/>
        </p:nvSpPr>
        <p:spPr>
          <a:xfrm>
            <a:off x="838200" y="2223827"/>
            <a:ext cx="3157087" cy="3262964"/>
          </a:xfrm>
          <a:prstGeom prst="triangle">
            <a:avLst/>
          </a:prstGeom>
          <a:gradFill>
            <a:gsLst>
              <a:gs pos="58000">
                <a:schemeClr val="accent1">
                  <a:lumMod val="5000"/>
                  <a:lumOff val="95000"/>
                </a:schemeClr>
              </a:gs>
              <a:gs pos="79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riangle 4">
            <a:extLst>
              <a:ext uri="{FF2B5EF4-FFF2-40B4-BE49-F238E27FC236}">
                <a16:creationId xmlns:a16="http://schemas.microsoft.com/office/drawing/2014/main" id="{AA1B0052-F595-1E4D-9EC8-14EFBE915FB3}"/>
              </a:ext>
            </a:extLst>
          </p:cNvPr>
          <p:cNvSpPr/>
          <p:nvPr/>
        </p:nvSpPr>
        <p:spPr>
          <a:xfrm>
            <a:off x="8196713" y="2207603"/>
            <a:ext cx="3157087" cy="3262963"/>
          </a:xfrm>
          <a:prstGeom prst="triangle">
            <a:avLst>
              <a:gd name="adj" fmla="val 48476"/>
            </a:avLst>
          </a:prstGeom>
          <a:gradFill>
            <a:gsLst>
              <a:gs pos="32000">
                <a:schemeClr val="accent1">
                  <a:lumMod val="5000"/>
                  <a:lumOff val="95000"/>
                </a:schemeClr>
              </a:gs>
              <a:gs pos="51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xtBox 6">
            <a:extLst>
              <a:ext uri="{FF2B5EF4-FFF2-40B4-BE49-F238E27FC236}">
                <a16:creationId xmlns:a16="http://schemas.microsoft.com/office/drawing/2014/main" id="{6AE7DFD2-059A-8E4B-B911-D4AF82C05C97}"/>
              </a:ext>
            </a:extLst>
          </p:cNvPr>
          <p:cNvSpPr txBox="1"/>
          <p:nvPr/>
        </p:nvSpPr>
        <p:spPr>
          <a:xfrm>
            <a:off x="1776663" y="4818407"/>
            <a:ext cx="1280160" cy="369332"/>
          </a:xfrm>
          <a:prstGeom prst="rect">
            <a:avLst/>
          </a:prstGeom>
          <a:noFill/>
        </p:spPr>
        <p:txBody>
          <a:bodyPr wrap="square" rtlCol="0">
            <a:spAutoFit/>
          </a:bodyPr>
          <a:lstStyle/>
          <a:p>
            <a:r>
              <a:rPr lang="en-NL" dirty="0"/>
              <a:t>Junit tests</a:t>
            </a:r>
          </a:p>
        </p:txBody>
      </p:sp>
      <p:sp>
        <p:nvSpPr>
          <p:cNvPr id="9" name="TextBox 8">
            <a:extLst>
              <a:ext uri="{FF2B5EF4-FFF2-40B4-BE49-F238E27FC236}">
                <a16:creationId xmlns:a16="http://schemas.microsoft.com/office/drawing/2014/main" id="{52DDD87F-AEE2-0842-90E8-0F8C9F033D93}"/>
              </a:ext>
            </a:extLst>
          </p:cNvPr>
          <p:cNvSpPr txBox="1"/>
          <p:nvPr/>
        </p:nvSpPr>
        <p:spPr>
          <a:xfrm>
            <a:off x="8991600" y="4313411"/>
            <a:ext cx="1567312" cy="369332"/>
          </a:xfrm>
          <a:prstGeom prst="rect">
            <a:avLst/>
          </a:prstGeom>
          <a:noFill/>
        </p:spPr>
        <p:txBody>
          <a:bodyPr wrap="square" rtlCol="0">
            <a:spAutoFit/>
          </a:bodyPr>
          <a:lstStyle/>
          <a:p>
            <a:r>
              <a:rPr lang="en-NL" dirty="0"/>
              <a:t>Contract tests</a:t>
            </a:r>
          </a:p>
        </p:txBody>
      </p:sp>
      <p:sp>
        <p:nvSpPr>
          <p:cNvPr id="10" name="TextBox 9">
            <a:extLst>
              <a:ext uri="{FF2B5EF4-FFF2-40B4-BE49-F238E27FC236}">
                <a16:creationId xmlns:a16="http://schemas.microsoft.com/office/drawing/2014/main" id="{DECA741D-91A1-C344-B674-917962BD455B}"/>
              </a:ext>
            </a:extLst>
          </p:cNvPr>
          <p:cNvSpPr txBox="1"/>
          <p:nvPr/>
        </p:nvSpPr>
        <p:spPr>
          <a:xfrm>
            <a:off x="9135176" y="4818407"/>
            <a:ext cx="1280160" cy="369332"/>
          </a:xfrm>
          <a:prstGeom prst="rect">
            <a:avLst/>
          </a:prstGeom>
          <a:noFill/>
        </p:spPr>
        <p:txBody>
          <a:bodyPr wrap="square" rtlCol="0">
            <a:spAutoFit/>
          </a:bodyPr>
          <a:lstStyle/>
          <a:p>
            <a:r>
              <a:rPr lang="en-NL" dirty="0"/>
              <a:t>Junit tests</a:t>
            </a:r>
          </a:p>
        </p:txBody>
      </p:sp>
      <p:sp>
        <p:nvSpPr>
          <p:cNvPr id="11" name="TextBox 10">
            <a:extLst>
              <a:ext uri="{FF2B5EF4-FFF2-40B4-BE49-F238E27FC236}">
                <a16:creationId xmlns:a16="http://schemas.microsoft.com/office/drawing/2014/main" id="{9F8C67E2-7347-AF40-BB05-C307E31CF4D6}"/>
              </a:ext>
            </a:extLst>
          </p:cNvPr>
          <p:cNvSpPr txBox="1"/>
          <p:nvPr/>
        </p:nvSpPr>
        <p:spPr>
          <a:xfrm>
            <a:off x="1776663" y="3618052"/>
            <a:ext cx="1280160" cy="646331"/>
          </a:xfrm>
          <a:prstGeom prst="rect">
            <a:avLst/>
          </a:prstGeom>
          <a:noFill/>
        </p:spPr>
        <p:txBody>
          <a:bodyPr wrap="square" rtlCol="0">
            <a:spAutoFit/>
          </a:bodyPr>
          <a:lstStyle/>
          <a:p>
            <a:pPr algn="ctr"/>
            <a:r>
              <a:rPr lang="en-NL" dirty="0"/>
              <a:t>Manual testing</a:t>
            </a:r>
          </a:p>
        </p:txBody>
      </p:sp>
      <p:sp>
        <p:nvSpPr>
          <p:cNvPr id="12" name="TextBox 11">
            <a:extLst>
              <a:ext uri="{FF2B5EF4-FFF2-40B4-BE49-F238E27FC236}">
                <a16:creationId xmlns:a16="http://schemas.microsoft.com/office/drawing/2014/main" id="{9BED2A76-E13A-F14D-828C-AD8EE564D3D2}"/>
              </a:ext>
            </a:extLst>
          </p:cNvPr>
          <p:cNvSpPr txBox="1"/>
          <p:nvPr/>
        </p:nvSpPr>
        <p:spPr>
          <a:xfrm>
            <a:off x="9251886" y="2635306"/>
            <a:ext cx="993606" cy="646331"/>
          </a:xfrm>
          <a:prstGeom prst="rect">
            <a:avLst/>
          </a:prstGeom>
          <a:noFill/>
        </p:spPr>
        <p:txBody>
          <a:bodyPr wrap="square" rtlCol="0">
            <a:spAutoFit/>
          </a:bodyPr>
          <a:lstStyle/>
          <a:p>
            <a:pPr algn="ctr"/>
            <a:r>
              <a:rPr lang="en-NL" dirty="0"/>
              <a:t>Manual testing</a:t>
            </a:r>
          </a:p>
        </p:txBody>
      </p:sp>
      <p:sp>
        <p:nvSpPr>
          <p:cNvPr id="13" name="TextBox 12">
            <a:extLst>
              <a:ext uri="{FF2B5EF4-FFF2-40B4-BE49-F238E27FC236}">
                <a16:creationId xmlns:a16="http://schemas.microsoft.com/office/drawing/2014/main" id="{84A5F800-AD1A-4741-8438-93150C1F93BD}"/>
              </a:ext>
            </a:extLst>
          </p:cNvPr>
          <p:cNvSpPr txBox="1"/>
          <p:nvPr/>
        </p:nvSpPr>
        <p:spPr>
          <a:xfrm>
            <a:off x="8776484" y="3333390"/>
            <a:ext cx="2010076" cy="646331"/>
          </a:xfrm>
          <a:prstGeom prst="rect">
            <a:avLst/>
          </a:prstGeom>
          <a:noFill/>
        </p:spPr>
        <p:txBody>
          <a:bodyPr wrap="square" rtlCol="0">
            <a:spAutoFit/>
          </a:bodyPr>
          <a:lstStyle/>
          <a:p>
            <a:pPr algn="ctr"/>
            <a:r>
              <a:rPr lang="en-NL" dirty="0"/>
              <a:t>Integration</a:t>
            </a:r>
          </a:p>
          <a:p>
            <a:pPr algn="ctr"/>
            <a:r>
              <a:rPr lang="en-NL" dirty="0"/>
              <a:t>tests</a:t>
            </a:r>
          </a:p>
        </p:txBody>
      </p:sp>
      <p:sp>
        <p:nvSpPr>
          <p:cNvPr id="14" name="Right Arrow 13">
            <a:extLst>
              <a:ext uri="{FF2B5EF4-FFF2-40B4-BE49-F238E27FC236}">
                <a16:creationId xmlns:a16="http://schemas.microsoft.com/office/drawing/2014/main" id="{E4E24B8E-91ED-E944-878F-CF6BD2895663}"/>
              </a:ext>
            </a:extLst>
          </p:cNvPr>
          <p:cNvSpPr/>
          <p:nvPr/>
        </p:nvSpPr>
        <p:spPr>
          <a:xfrm>
            <a:off x="4066372" y="3268521"/>
            <a:ext cx="1042736"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Triangle 15">
            <a:extLst>
              <a:ext uri="{FF2B5EF4-FFF2-40B4-BE49-F238E27FC236}">
                <a16:creationId xmlns:a16="http://schemas.microsoft.com/office/drawing/2014/main" id="{14B4ECF4-1CD3-A844-B34C-ABB122CD3BDE}"/>
              </a:ext>
            </a:extLst>
          </p:cNvPr>
          <p:cNvSpPr/>
          <p:nvPr/>
        </p:nvSpPr>
        <p:spPr>
          <a:xfrm>
            <a:off x="4752873" y="2217229"/>
            <a:ext cx="3157087" cy="3262963"/>
          </a:xfrm>
          <a:prstGeom prst="triangle">
            <a:avLst>
              <a:gd name="adj" fmla="val 48476"/>
            </a:avLst>
          </a:prstGeom>
          <a:gradFill>
            <a:gsLst>
              <a:gs pos="38000">
                <a:schemeClr val="accent1">
                  <a:lumMod val="5000"/>
                  <a:lumOff val="95000"/>
                </a:schemeClr>
              </a:gs>
              <a:gs pos="57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TextBox 16">
            <a:extLst>
              <a:ext uri="{FF2B5EF4-FFF2-40B4-BE49-F238E27FC236}">
                <a16:creationId xmlns:a16="http://schemas.microsoft.com/office/drawing/2014/main" id="{9B86E90D-74CF-244C-B010-8140EAC5EFF4}"/>
              </a:ext>
            </a:extLst>
          </p:cNvPr>
          <p:cNvSpPr txBox="1"/>
          <p:nvPr/>
        </p:nvSpPr>
        <p:spPr>
          <a:xfrm>
            <a:off x="5547760" y="4313411"/>
            <a:ext cx="1567312" cy="369332"/>
          </a:xfrm>
          <a:prstGeom prst="rect">
            <a:avLst/>
          </a:prstGeom>
          <a:noFill/>
        </p:spPr>
        <p:txBody>
          <a:bodyPr wrap="square" rtlCol="0">
            <a:spAutoFit/>
          </a:bodyPr>
          <a:lstStyle/>
          <a:p>
            <a:r>
              <a:rPr lang="en-NL" dirty="0"/>
              <a:t>Contract tests</a:t>
            </a:r>
          </a:p>
        </p:txBody>
      </p:sp>
      <p:sp>
        <p:nvSpPr>
          <p:cNvPr id="18" name="TextBox 17">
            <a:extLst>
              <a:ext uri="{FF2B5EF4-FFF2-40B4-BE49-F238E27FC236}">
                <a16:creationId xmlns:a16="http://schemas.microsoft.com/office/drawing/2014/main" id="{14C42584-59F0-2E40-94AC-5A6818853B48}"/>
              </a:ext>
            </a:extLst>
          </p:cNvPr>
          <p:cNvSpPr txBox="1"/>
          <p:nvPr/>
        </p:nvSpPr>
        <p:spPr>
          <a:xfrm>
            <a:off x="5691336" y="4828033"/>
            <a:ext cx="1280160" cy="369332"/>
          </a:xfrm>
          <a:prstGeom prst="rect">
            <a:avLst/>
          </a:prstGeom>
          <a:noFill/>
        </p:spPr>
        <p:txBody>
          <a:bodyPr wrap="square" rtlCol="0">
            <a:spAutoFit/>
          </a:bodyPr>
          <a:lstStyle/>
          <a:p>
            <a:r>
              <a:rPr lang="en-NL" dirty="0"/>
              <a:t>Junit tests</a:t>
            </a:r>
          </a:p>
        </p:txBody>
      </p:sp>
      <p:sp>
        <p:nvSpPr>
          <p:cNvPr id="19" name="TextBox 18">
            <a:extLst>
              <a:ext uri="{FF2B5EF4-FFF2-40B4-BE49-F238E27FC236}">
                <a16:creationId xmlns:a16="http://schemas.microsoft.com/office/drawing/2014/main" id="{34CC4DB0-5900-BA48-A599-0D3A79130F35}"/>
              </a:ext>
            </a:extLst>
          </p:cNvPr>
          <p:cNvSpPr txBox="1"/>
          <p:nvPr/>
        </p:nvSpPr>
        <p:spPr>
          <a:xfrm>
            <a:off x="5792909" y="3158672"/>
            <a:ext cx="993606" cy="646331"/>
          </a:xfrm>
          <a:prstGeom prst="rect">
            <a:avLst/>
          </a:prstGeom>
          <a:noFill/>
        </p:spPr>
        <p:txBody>
          <a:bodyPr wrap="square" rtlCol="0">
            <a:spAutoFit/>
          </a:bodyPr>
          <a:lstStyle/>
          <a:p>
            <a:pPr algn="ctr"/>
            <a:r>
              <a:rPr lang="en-NL" dirty="0"/>
              <a:t>Manual testing</a:t>
            </a:r>
          </a:p>
        </p:txBody>
      </p:sp>
      <p:sp>
        <p:nvSpPr>
          <p:cNvPr id="20" name="Right Arrow 19">
            <a:extLst>
              <a:ext uri="{FF2B5EF4-FFF2-40B4-BE49-F238E27FC236}">
                <a16:creationId xmlns:a16="http://schemas.microsoft.com/office/drawing/2014/main" id="{7F8CC3A2-1091-744C-AA1A-291F6D4A2D00}"/>
              </a:ext>
            </a:extLst>
          </p:cNvPr>
          <p:cNvSpPr/>
          <p:nvPr/>
        </p:nvSpPr>
        <p:spPr>
          <a:xfrm>
            <a:off x="7662111" y="3127884"/>
            <a:ext cx="1042736"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22" name="Straight Connector 21">
            <a:extLst>
              <a:ext uri="{FF2B5EF4-FFF2-40B4-BE49-F238E27FC236}">
                <a16:creationId xmlns:a16="http://schemas.microsoft.com/office/drawing/2014/main" id="{666BCEFB-CB05-F04D-B6DD-A99B5F7AF0AA}"/>
              </a:ext>
            </a:extLst>
          </p:cNvPr>
          <p:cNvCxnSpPr>
            <a:cxnSpLocks/>
          </p:cNvCxnSpPr>
          <p:nvPr/>
        </p:nvCxnSpPr>
        <p:spPr>
          <a:xfrm>
            <a:off x="1232034" y="4679408"/>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4708E-8B7C-AA4C-BADF-79F3E30E9B70}"/>
              </a:ext>
            </a:extLst>
          </p:cNvPr>
          <p:cNvCxnSpPr>
            <a:cxnSpLocks/>
          </p:cNvCxnSpPr>
          <p:nvPr/>
        </p:nvCxnSpPr>
        <p:spPr>
          <a:xfrm>
            <a:off x="5109108" y="4690921"/>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A42916B-C9E7-3A41-A6EF-EB475CE60F37}"/>
              </a:ext>
            </a:extLst>
          </p:cNvPr>
          <p:cNvCxnSpPr>
            <a:cxnSpLocks/>
          </p:cNvCxnSpPr>
          <p:nvPr/>
        </p:nvCxnSpPr>
        <p:spPr>
          <a:xfrm>
            <a:off x="5438274" y="4089342"/>
            <a:ext cx="1761423"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524585-34C4-8847-9E9B-ACEC75253514}"/>
              </a:ext>
            </a:extLst>
          </p:cNvPr>
          <p:cNvCxnSpPr>
            <a:cxnSpLocks/>
          </p:cNvCxnSpPr>
          <p:nvPr/>
        </p:nvCxnSpPr>
        <p:spPr>
          <a:xfrm>
            <a:off x="8563775" y="4677805"/>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6F97C8-1715-6945-A221-91C7C14EA3C5}"/>
              </a:ext>
            </a:extLst>
          </p:cNvPr>
          <p:cNvCxnSpPr>
            <a:cxnSpLocks/>
          </p:cNvCxnSpPr>
          <p:nvPr/>
        </p:nvCxnSpPr>
        <p:spPr>
          <a:xfrm>
            <a:off x="9203354" y="3268521"/>
            <a:ext cx="104213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2C69D4C-0708-4844-8AC5-4C9058700D67}"/>
              </a:ext>
            </a:extLst>
          </p:cNvPr>
          <p:cNvCxnSpPr>
            <a:cxnSpLocks/>
          </p:cNvCxnSpPr>
          <p:nvPr/>
        </p:nvCxnSpPr>
        <p:spPr>
          <a:xfrm>
            <a:off x="8893743" y="3948145"/>
            <a:ext cx="1665169"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BCEDD77B-D5C7-DD4D-A91C-0ABF569C417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221278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1300-5FDA-774A-BFB0-54FE978C3BFF}"/>
              </a:ext>
            </a:extLst>
          </p:cNvPr>
          <p:cNvSpPr>
            <a:spLocks noGrp="1"/>
          </p:cNvSpPr>
          <p:nvPr>
            <p:ph type="title"/>
          </p:nvPr>
        </p:nvSpPr>
        <p:spPr/>
        <p:txBody>
          <a:bodyPr/>
          <a:lstStyle/>
          <a:p>
            <a:r>
              <a:rPr lang="en-NL" dirty="0"/>
              <a:t>What will the contract tests not detect?</a:t>
            </a:r>
          </a:p>
        </p:txBody>
      </p:sp>
      <p:sp>
        <p:nvSpPr>
          <p:cNvPr id="3" name="Content Placeholder 2">
            <a:extLst>
              <a:ext uri="{FF2B5EF4-FFF2-40B4-BE49-F238E27FC236}">
                <a16:creationId xmlns:a16="http://schemas.microsoft.com/office/drawing/2014/main" id="{31069C03-576C-444F-A9D2-48DA569FD9FA}"/>
              </a:ext>
            </a:extLst>
          </p:cNvPr>
          <p:cNvSpPr>
            <a:spLocks noGrp="1"/>
          </p:cNvSpPr>
          <p:nvPr>
            <p:ph idx="1"/>
          </p:nvPr>
        </p:nvSpPr>
        <p:spPr/>
        <p:txBody>
          <a:bodyPr>
            <a:normAutofit fontScale="92500"/>
          </a:bodyPr>
          <a:lstStyle/>
          <a:p>
            <a:r>
              <a:rPr lang="en-NL" sz="2000" dirty="0"/>
              <a:t>If the provider changes the functionality, by adding extra fields to the response, the tests will probably pass, but the interface will no longer work as expected</a:t>
            </a:r>
          </a:p>
          <a:p>
            <a:r>
              <a:rPr lang="en-NL" sz="2000" dirty="0"/>
              <a:t>For example, if CurrencyCode is added to the response for </a:t>
            </a:r>
            <a:r>
              <a:rPr lang="en-NL" sz="2000" i="1" dirty="0"/>
              <a:t>getProducts</a:t>
            </a:r>
            <a:r>
              <a:rPr lang="en-NL" sz="2000" dirty="0"/>
              <a:t>, then the tests may still pass.  But now we do not know if the price is in Euros, US dollars, Leu, etc</a:t>
            </a:r>
          </a:p>
          <a:p>
            <a:r>
              <a:rPr lang="en-NL" sz="2000" dirty="0"/>
              <a:t>This could have a BIG impact, especially when we go live!</a:t>
            </a:r>
          </a:p>
          <a:p>
            <a:r>
              <a:rPr lang="en-NL" sz="2000" dirty="0"/>
              <a:t>There are many more examples that you can probably think of</a:t>
            </a:r>
          </a:p>
          <a:p>
            <a:pPr marL="0" indent="0">
              <a:buNone/>
            </a:pPr>
            <a:r>
              <a:rPr lang="en-NL" sz="2000" u="sng" dirty="0"/>
              <a:t>Some solutions</a:t>
            </a:r>
          </a:p>
          <a:p>
            <a:r>
              <a:rPr lang="en-NL" sz="2000" b="1" dirty="0"/>
              <a:t>We need to make sure that functional changes to interfaces are clearly communicated</a:t>
            </a:r>
          </a:p>
          <a:p>
            <a:r>
              <a:rPr lang="en-NL" sz="2000" b="1" dirty="0"/>
              <a:t>Or make a new contract test and disable/remove the obsolete one.  </a:t>
            </a:r>
            <a:br>
              <a:rPr lang="en-NL" sz="2000" b="1" dirty="0"/>
            </a:br>
            <a:r>
              <a:rPr lang="en-NL" sz="2000" b="1" dirty="0"/>
              <a:t>This will cause consumer contract tests to fail, which can be detected and fixed before we go live</a:t>
            </a:r>
          </a:p>
          <a:p>
            <a:r>
              <a:rPr lang="en-NL" sz="2000" b="1" dirty="0"/>
              <a:t>Or…?</a:t>
            </a:r>
          </a:p>
        </p:txBody>
      </p:sp>
      <p:sp>
        <p:nvSpPr>
          <p:cNvPr id="4" name="Footer Placeholder 3">
            <a:extLst>
              <a:ext uri="{FF2B5EF4-FFF2-40B4-BE49-F238E27FC236}">
                <a16:creationId xmlns:a16="http://schemas.microsoft.com/office/drawing/2014/main" id="{06F9F9AD-A78D-4B42-A0C7-1EFE4320400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416755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54D-9118-7D40-AD12-573616B6CA3C}"/>
              </a:ext>
            </a:extLst>
          </p:cNvPr>
          <p:cNvSpPr>
            <a:spLocks noGrp="1"/>
          </p:cNvSpPr>
          <p:nvPr>
            <p:ph type="title"/>
          </p:nvPr>
        </p:nvSpPr>
        <p:spPr/>
        <p:txBody>
          <a:bodyPr/>
          <a:lstStyle/>
          <a:p>
            <a:r>
              <a:rPr lang="en-NL" dirty="0"/>
              <a:t>Re-use the contract test data to build stubs</a:t>
            </a:r>
          </a:p>
        </p:txBody>
      </p:sp>
      <p:sp>
        <p:nvSpPr>
          <p:cNvPr id="3" name="Content Placeholder 2">
            <a:extLst>
              <a:ext uri="{FF2B5EF4-FFF2-40B4-BE49-F238E27FC236}">
                <a16:creationId xmlns:a16="http://schemas.microsoft.com/office/drawing/2014/main" id="{1DD32509-31D6-1E43-B866-29F50F35F967}"/>
              </a:ext>
            </a:extLst>
          </p:cNvPr>
          <p:cNvSpPr>
            <a:spLocks noGrp="1"/>
          </p:cNvSpPr>
          <p:nvPr>
            <p:ph idx="1"/>
          </p:nvPr>
        </p:nvSpPr>
        <p:spPr/>
        <p:txBody>
          <a:bodyPr>
            <a:normAutofit/>
          </a:bodyPr>
          <a:lstStyle/>
          <a:p>
            <a:r>
              <a:rPr lang="en-NL" sz="2000" dirty="0"/>
              <a:t>All of the mappings files from the contract tests, and the mappings files used to simulate endpoints (such as the marketing service used by the Consumer) can be bundled into stub applications</a:t>
            </a:r>
            <a:br>
              <a:rPr lang="en-NL" sz="2000" dirty="0"/>
            </a:br>
            <a:endParaRPr lang="en-NL" sz="2000" dirty="0"/>
          </a:p>
          <a:p>
            <a:r>
              <a:rPr lang="en-NL" sz="2000" dirty="0"/>
              <a:t>Marketing service? </a:t>
            </a:r>
            <a:br>
              <a:rPr lang="en-NL" sz="2000" dirty="0"/>
            </a:br>
            <a:r>
              <a:rPr lang="en-NL" sz="2000" dirty="0"/>
              <a:t>Yes, you didn't notice that I secretly added a Marketing endpoint to the Consumer, but I did.  </a:t>
            </a:r>
            <a:br>
              <a:rPr lang="en-NL" sz="2000" dirty="0"/>
            </a:br>
            <a:r>
              <a:rPr lang="en-NL" sz="2000" dirty="0"/>
              <a:t>Look in the code and you will see it.  </a:t>
            </a:r>
            <a:br>
              <a:rPr lang="en-NL" sz="2000" dirty="0"/>
            </a:br>
            <a:r>
              <a:rPr lang="en-NL" sz="2000" dirty="0"/>
              <a:t>I also made a contract for the interface between the hungry user and the Consumer</a:t>
            </a:r>
            <a:br>
              <a:rPr lang="en-NL" sz="2000" dirty="0"/>
            </a:br>
            <a:endParaRPr lang="en-NL" sz="2000" dirty="0"/>
          </a:p>
          <a:p>
            <a:pPr marL="0" indent="0">
              <a:buNone/>
            </a:pPr>
            <a:r>
              <a:rPr lang="en-NL" sz="2000" dirty="0"/>
              <a:t>A</a:t>
            </a:r>
            <a:r>
              <a:rPr lang="en-GB" sz="2000" dirty="0"/>
              <a:t>n</a:t>
            </a:r>
            <a:r>
              <a:rPr lang="en-NL" sz="2000" dirty="0"/>
              <a:t>yway, we will create the following two stubs</a:t>
            </a:r>
          </a:p>
          <a:p>
            <a:r>
              <a:rPr lang="en-NL" sz="2000" b="1" dirty="0"/>
              <a:t>contract-stub</a:t>
            </a:r>
          </a:p>
          <a:p>
            <a:r>
              <a:rPr lang="en-NL" sz="2000" b="1" dirty="0"/>
              <a:t>endpoint-stub</a:t>
            </a:r>
          </a:p>
          <a:p>
            <a:pPr marL="0" indent="0">
              <a:buNone/>
            </a:pPr>
            <a:endParaRPr lang="en-NL" sz="2400" dirty="0"/>
          </a:p>
        </p:txBody>
      </p:sp>
      <p:sp>
        <p:nvSpPr>
          <p:cNvPr id="4" name="Footer Placeholder 3">
            <a:extLst>
              <a:ext uri="{FF2B5EF4-FFF2-40B4-BE49-F238E27FC236}">
                <a16:creationId xmlns:a16="http://schemas.microsoft.com/office/drawing/2014/main" id="{51675EB4-DF91-A046-902F-3D0076A4B81A}"/>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08024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54D-9118-7D40-AD12-573616B6CA3C}"/>
              </a:ext>
            </a:extLst>
          </p:cNvPr>
          <p:cNvSpPr>
            <a:spLocks noGrp="1"/>
          </p:cNvSpPr>
          <p:nvPr>
            <p:ph type="title"/>
          </p:nvPr>
        </p:nvSpPr>
        <p:spPr/>
        <p:txBody>
          <a:bodyPr/>
          <a:lstStyle/>
          <a:p>
            <a:r>
              <a:rPr lang="en-NL" dirty="0"/>
              <a:t>contract-stub</a:t>
            </a:r>
          </a:p>
        </p:txBody>
      </p:sp>
      <p:sp>
        <p:nvSpPr>
          <p:cNvPr id="4" name="Footer Placeholder 3">
            <a:extLst>
              <a:ext uri="{FF2B5EF4-FFF2-40B4-BE49-F238E27FC236}">
                <a16:creationId xmlns:a16="http://schemas.microsoft.com/office/drawing/2014/main" id="{51675EB4-DF91-A046-902F-3D0076A4B81A}"/>
              </a:ext>
            </a:extLst>
          </p:cNvPr>
          <p:cNvSpPr>
            <a:spLocks noGrp="1"/>
          </p:cNvSpPr>
          <p:nvPr>
            <p:ph type="ftr" sz="quarter" idx="11"/>
          </p:nvPr>
        </p:nvSpPr>
        <p:spPr/>
        <p:txBody>
          <a:bodyPr/>
          <a:lstStyle/>
          <a:p>
            <a:r>
              <a:rPr lang="en-GB"/>
              <a:t>https://github.com/OllyCrook/contract-test-demo </a:t>
            </a:r>
            <a:endParaRPr lang="en-NL"/>
          </a:p>
        </p:txBody>
      </p:sp>
      <p:sp>
        <p:nvSpPr>
          <p:cNvPr id="6" name="Rectangle 5">
            <a:extLst>
              <a:ext uri="{FF2B5EF4-FFF2-40B4-BE49-F238E27FC236}">
                <a16:creationId xmlns:a16="http://schemas.microsoft.com/office/drawing/2014/main" id="{97BAE31A-5E13-C54A-A1EA-DB2B0EDD7B5F}"/>
              </a:ext>
            </a:extLst>
          </p:cNvPr>
          <p:cNvSpPr/>
          <p:nvPr/>
        </p:nvSpPr>
        <p:spPr>
          <a:xfrm>
            <a:off x="7194482" y="2748946"/>
            <a:ext cx="2007705"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contract-stub</a:t>
            </a:r>
          </a:p>
        </p:txBody>
      </p:sp>
      <p:sp>
        <p:nvSpPr>
          <p:cNvPr id="7" name="Oval 6">
            <a:extLst>
              <a:ext uri="{FF2B5EF4-FFF2-40B4-BE49-F238E27FC236}">
                <a16:creationId xmlns:a16="http://schemas.microsoft.com/office/drawing/2014/main" id="{24DCD2E3-1856-164C-A245-18BF6775D858}"/>
              </a:ext>
            </a:extLst>
          </p:cNvPr>
          <p:cNvSpPr/>
          <p:nvPr/>
        </p:nvSpPr>
        <p:spPr>
          <a:xfrm>
            <a:off x="1679713" y="1825625"/>
            <a:ext cx="1311965" cy="1026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App 1</a:t>
            </a:r>
          </a:p>
        </p:txBody>
      </p:sp>
      <p:sp>
        <p:nvSpPr>
          <p:cNvPr id="8" name="Triangle 7">
            <a:extLst>
              <a:ext uri="{FF2B5EF4-FFF2-40B4-BE49-F238E27FC236}">
                <a16:creationId xmlns:a16="http://schemas.microsoft.com/office/drawing/2014/main" id="{3F2B0FC4-716A-1D46-B7EC-D7FB7956DFC7}"/>
              </a:ext>
            </a:extLst>
          </p:cNvPr>
          <p:cNvSpPr/>
          <p:nvPr/>
        </p:nvSpPr>
        <p:spPr>
          <a:xfrm>
            <a:off x="1600200" y="2987467"/>
            <a:ext cx="1490869" cy="1152939"/>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L"/>
              <a:t>App 2</a:t>
            </a:r>
          </a:p>
        </p:txBody>
      </p:sp>
      <p:sp>
        <p:nvSpPr>
          <p:cNvPr id="9" name="Rounded Rectangle 8">
            <a:extLst>
              <a:ext uri="{FF2B5EF4-FFF2-40B4-BE49-F238E27FC236}">
                <a16:creationId xmlns:a16="http://schemas.microsoft.com/office/drawing/2014/main" id="{873ED704-482B-C141-9708-DBB0A9C395FE}"/>
              </a:ext>
            </a:extLst>
          </p:cNvPr>
          <p:cNvSpPr/>
          <p:nvPr/>
        </p:nvSpPr>
        <p:spPr>
          <a:xfrm>
            <a:off x="1789043" y="4542183"/>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L"/>
              <a:t>App 3</a:t>
            </a:r>
          </a:p>
        </p:txBody>
      </p:sp>
      <p:sp>
        <p:nvSpPr>
          <p:cNvPr id="12" name="TextBox 11">
            <a:extLst>
              <a:ext uri="{FF2B5EF4-FFF2-40B4-BE49-F238E27FC236}">
                <a16:creationId xmlns:a16="http://schemas.microsoft.com/office/drawing/2014/main" id="{46DDA6B8-0CC9-0B4A-9F32-853C65C9C68D}"/>
              </a:ext>
            </a:extLst>
          </p:cNvPr>
          <p:cNvSpPr txBox="1"/>
          <p:nvPr/>
        </p:nvSpPr>
        <p:spPr>
          <a:xfrm>
            <a:off x="5093080" y="5123173"/>
            <a:ext cx="6758609" cy="923330"/>
          </a:xfrm>
          <a:prstGeom prst="rect">
            <a:avLst/>
          </a:prstGeom>
          <a:noFill/>
        </p:spPr>
        <p:txBody>
          <a:bodyPr wrap="square" rtlCol="0">
            <a:spAutoFit/>
          </a:bodyPr>
          <a:lstStyle/>
          <a:p>
            <a:pPr marL="285750" indent="-285750">
              <a:buFont typeface="Arial" panose="020B0604020202020204" pitchFamily="34" charset="0"/>
              <a:buChar char="•"/>
            </a:pPr>
            <a:r>
              <a:rPr lang="en-NL" dirty="0"/>
              <a:t>The contract-stub contains all the mappings from the stubs.jar files</a:t>
            </a:r>
          </a:p>
          <a:p>
            <a:pPr marL="285750" indent="-285750">
              <a:buFont typeface="Arial" panose="020B0604020202020204" pitchFamily="34" charset="0"/>
              <a:buChar char="•"/>
            </a:pPr>
            <a:r>
              <a:rPr lang="en-NL" dirty="0"/>
              <a:t>Useful if an external app is unable to use the stubs.jar files</a:t>
            </a:r>
          </a:p>
          <a:p>
            <a:pPr marL="285750" indent="-285750">
              <a:buFont typeface="Arial" panose="020B0604020202020204" pitchFamily="34" charset="0"/>
              <a:buChar char="•"/>
            </a:pPr>
            <a:r>
              <a:rPr lang="en-NL" dirty="0"/>
              <a:t>External apps can then test their interfaces against this stub</a:t>
            </a:r>
            <a:endParaRPr lang="en-NL"/>
          </a:p>
        </p:txBody>
      </p:sp>
      <p:cxnSp>
        <p:nvCxnSpPr>
          <p:cNvPr id="14" name="Straight Arrow Connector 13">
            <a:extLst>
              <a:ext uri="{FF2B5EF4-FFF2-40B4-BE49-F238E27FC236}">
                <a16:creationId xmlns:a16="http://schemas.microsoft.com/office/drawing/2014/main" id="{C6E2917E-D7C3-C648-8230-EE6DA2EF21D0}"/>
              </a:ext>
            </a:extLst>
          </p:cNvPr>
          <p:cNvCxnSpPr>
            <a:cxnSpLocks/>
            <a:stCxn id="7" idx="6"/>
          </p:cNvCxnSpPr>
          <p:nvPr/>
        </p:nvCxnSpPr>
        <p:spPr>
          <a:xfrm>
            <a:off x="2991678" y="2339078"/>
            <a:ext cx="4202804" cy="862629"/>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FEA23F-E680-E446-B8F0-991A82E58BD5}"/>
              </a:ext>
            </a:extLst>
          </p:cNvPr>
          <p:cNvCxnSpPr>
            <a:cxnSpLocks/>
            <a:stCxn id="8" idx="5"/>
            <a:endCxn id="6" idx="1"/>
          </p:cNvCxnSpPr>
          <p:nvPr/>
        </p:nvCxnSpPr>
        <p:spPr>
          <a:xfrm flipV="1">
            <a:off x="2718352" y="3303708"/>
            <a:ext cx="4476130" cy="260229"/>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D31A163-2E79-2749-9307-D51E71C52518}"/>
              </a:ext>
            </a:extLst>
          </p:cNvPr>
          <p:cNvCxnSpPr>
            <a:cxnSpLocks/>
            <a:stCxn id="9" idx="3"/>
          </p:cNvCxnSpPr>
          <p:nvPr/>
        </p:nvCxnSpPr>
        <p:spPr>
          <a:xfrm flipV="1">
            <a:off x="2703443" y="3427498"/>
            <a:ext cx="4491039" cy="1571885"/>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5EEF913-4EB0-D340-8D62-551A91192078}"/>
              </a:ext>
            </a:extLst>
          </p:cNvPr>
          <p:cNvSpPr/>
          <p:nvPr/>
        </p:nvSpPr>
        <p:spPr>
          <a:xfrm>
            <a:off x="5257800" y="1690688"/>
            <a:ext cx="5585791" cy="3209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TextBox 22">
            <a:extLst>
              <a:ext uri="{FF2B5EF4-FFF2-40B4-BE49-F238E27FC236}">
                <a16:creationId xmlns:a16="http://schemas.microsoft.com/office/drawing/2014/main" id="{E9BE169C-640C-CF48-85FE-F9C8689AF710}"/>
              </a:ext>
            </a:extLst>
          </p:cNvPr>
          <p:cNvSpPr txBox="1"/>
          <p:nvPr/>
        </p:nvSpPr>
        <p:spPr>
          <a:xfrm>
            <a:off x="5257800" y="1341511"/>
            <a:ext cx="1986378" cy="369332"/>
          </a:xfrm>
          <a:prstGeom prst="rect">
            <a:avLst/>
          </a:prstGeom>
          <a:noFill/>
        </p:spPr>
        <p:txBody>
          <a:bodyPr wrap="none" rtlCol="0">
            <a:spAutoFit/>
          </a:bodyPr>
          <a:lstStyle/>
          <a:p>
            <a:r>
              <a:rPr lang="en-NL"/>
              <a:t>Cloud environment</a:t>
            </a:r>
          </a:p>
        </p:txBody>
      </p:sp>
    </p:spTree>
    <p:extLst>
      <p:ext uri="{BB962C8B-B14F-4D97-AF65-F5344CB8AC3E}">
        <p14:creationId xmlns:p14="http://schemas.microsoft.com/office/powerpoint/2010/main" val="1518451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54D-9118-7D40-AD12-573616B6CA3C}"/>
              </a:ext>
            </a:extLst>
          </p:cNvPr>
          <p:cNvSpPr>
            <a:spLocks noGrp="1"/>
          </p:cNvSpPr>
          <p:nvPr>
            <p:ph type="title"/>
          </p:nvPr>
        </p:nvSpPr>
        <p:spPr/>
        <p:txBody>
          <a:bodyPr/>
          <a:lstStyle/>
          <a:p>
            <a:r>
              <a:rPr lang="en-NL" dirty="0"/>
              <a:t>endpoint-stub</a:t>
            </a:r>
          </a:p>
        </p:txBody>
      </p:sp>
      <p:sp>
        <p:nvSpPr>
          <p:cNvPr id="4" name="Footer Placeholder 3">
            <a:extLst>
              <a:ext uri="{FF2B5EF4-FFF2-40B4-BE49-F238E27FC236}">
                <a16:creationId xmlns:a16="http://schemas.microsoft.com/office/drawing/2014/main" id="{51675EB4-DF91-A046-902F-3D0076A4B81A}"/>
              </a:ext>
            </a:extLst>
          </p:cNvPr>
          <p:cNvSpPr>
            <a:spLocks noGrp="1"/>
          </p:cNvSpPr>
          <p:nvPr>
            <p:ph type="ftr" sz="quarter" idx="11"/>
          </p:nvPr>
        </p:nvSpPr>
        <p:spPr/>
        <p:txBody>
          <a:bodyPr/>
          <a:lstStyle/>
          <a:p>
            <a:r>
              <a:rPr lang="en-GB"/>
              <a:t>https://github.com/OllyCrook/contract-test-demo </a:t>
            </a:r>
            <a:endParaRPr lang="en-NL"/>
          </a:p>
        </p:txBody>
      </p:sp>
      <p:sp>
        <p:nvSpPr>
          <p:cNvPr id="12" name="TextBox 11">
            <a:extLst>
              <a:ext uri="{FF2B5EF4-FFF2-40B4-BE49-F238E27FC236}">
                <a16:creationId xmlns:a16="http://schemas.microsoft.com/office/drawing/2014/main" id="{46DDA6B8-0CC9-0B4A-9F32-853C65C9C68D}"/>
              </a:ext>
            </a:extLst>
          </p:cNvPr>
          <p:cNvSpPr txBox="1"/>
          <p:nvPr/>
        </p:nvSpPr>
        <p:spPr>
          <a:xfrm>
            <a:off x="3588026" y="5257526"/>
            <a:ext cx="7765774" cy="923330"/>
          </a:xfrm>
          <a:prstGeom prst="rect">
            <a:avLst/>
          </a:prstGeom>
          <a:noFill/>
        </p:spPr>
        <p:txBody>
          <a:bodyPr wrap="square" rtlCol="0">
            <a:spAutoFit/>
          </a:bodyPr>
          <a:lstStyle/>
          <a:p>
            <a:pPr marL="285750" indent="-285750">
              <a:buFont typeface="Arial" panose="020B0604020202020204" pitchFamily="34" charset="0"/>
              <a:buChar char="•"/>
            </a:pPr>
            <a:r>
              <a:rPr lang="en-NL" dirty="0"/>
              <a:t>Contains all the WireMock mappings files and response files for the endpoints</a:t>
            </a:r>
          </a:p>
          <a:p>
            <a:pPr marL="285750" indent="-285750">
              <a:buFont typeface="Arial" panose="020B0604020202020204" pitchFamily="34" charset="0"/>
              <a:buChar char="•"/>
            </a:pPr>
            <a:r>
              <a:rPr lang="en-NL" dirty="0"/>
              <a:t>Does NOT contain any of the mappings from the stubs.jar files</a:t>
            </a:r>
          </a:p>
          <a:p>
            <a:pPr marL="285750" indent="-285750">
              <a:buFont typeface="Arial" panose="020B0604020202020204" pitchFamily="34" charset="0"/>
              <a:buChar char="•"/>
            </a:pPr>
            <a:r>
              <a:rPr lang="en-NL" dirty="0"/>
              <a:t>In our case, only Consumer service has relevant mappings files</a:t>
            </a:r>
            <a:endParaRPr lang="en-NL"/>
          </a:p>
        </p:txBody>
      </p:sp>
      <p:sp>
        <p:nvSpPr>
          <p:cNvPr id="21" name="Rectangle 20">
            <a:extLst>
              <a:ext uri="{FF2B5EF4-FFF2-40B4-BE49-F238E27FC236}">
                <a16:creationId xmlns:a16="http://schemas.microsoft.com/office/drawing/2014/main" id="{25EEF913-4EB0-D340-8D62-551A91192078}"/>
              </a:ext>
            </a:extLst>
          </p:cNvPr>
          <p:cNvSpPr/>
          <p:nvPr/>
        </p:nvSpPr>
        <p:spPr>
          <a:xfrm>
            <a:off x="3588026" y="1824348"/>
            <a:ext cx="7255566" cy="3387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TextBox 22">
            <a:extLst>
              <a:ext uri="{FF2B5EF4-FFF2-40B4-BE49-F238E27FC236}">
                <a16:creationId xmlns:a16="http://schemas.microsoft.com/office/drawing/2014/main" id="{E9BE169C-640C-CF48-85FE-F9C8689AF710}"/>
              </a:ext>
            </a:extLst>
          </p:cNvPr>
          <p:cNvSpPr txBox="1"/>
          <p:nvPr/>
        </p:nvSpPr>
        <p:spPr>
          <a:xfrm>
            <a:off x="3588026" y="1454210"/>
            <a:ext cx="1986378" cy="369332"/>
          </a:xfrm>
          <a:prstGeom prst="rect">
            <a:avLst/>
          </a:prstGeom>
          <a:noFill/>
        </p:spPr>
        <p:txBody>
          <a:bodyPr wrap="none" rtlCol="0">
            <a:spAutoFit/>
          </a:bodyPr>
          <a:lstStyle/>
          <a:p>
            <a:r>
              <a:rPr lang="en-NL"/>
              <a:t>Cloud environment</a:t>
            </a:r>
          </a:p>
        </p:txBody>
      </p:sp>
      <p:sp>
        <p:nvSpPr>
          <p:cNvPr id="6" name="Rectangle 5">
            <a:extLst>
              <a:ext uri="{FF2B5EF4-FFF2-40B4-BE49-F238E27FC236}">
                <a16:creationId xmlns:a16="http://schemas.microsoft.com/office/drawing/2014/main" id="{97BAE31A-5E13-C54A-A1EA-DB2B0EDD7B5F}"/>
              </a:ext>
            </a:extLst>
          </p:cNvPr>
          <p:cNvSpPr/>
          <p:nvPr/>
        </p:nvSpPr>
        <p:spPr>
          <a:xfrm>
            <a:off x="7636565" y="3273959"/>
            <a:ext cx="2623931"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endpoint-stub</a:t>
            </a:r>
          </a:p>
        </p:txBody>
      </p:sp>
      <p:sp>
        <p:nvSpPr>
          <p:cNvPr id="16" name="Rectangle 15">
            <a:extLst>
              <a:ext uri="{FF2B5EF4-FFF2-40B4-BE49-F238E27FC236}">
                <a16:creationId xmlns:a16="http://schemas.microsoft.com/office/drawing/2014/main" id="{50045CF8-493F-304F-AD56-0F4A91ACBC16}"/>
              </a:ext>
            </a:extLst>
          </p:cNvPr>
          <p:cNvSpPr/>
          <p:nvPr/>
        </p:nvSpPr>
        <p:spPr>
          <a:xfrm>
            <a:off x="4171122" y="3267418"/>
            <a:ext cx="2623931"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Consumer service</a:t>
            </a:r>
          </a:p>
        </p:txBody>
      </p:sp>
      <p:cxnSp>
        <p:nvCxnSpPr>
          <p:cNvPr id="19" name="Straight Arrow Connector 18">
            <a:extLst>
              <a:ext uri="{FF2B5EF4-FFF2-40B4-BE49-F238E27FC236}">
                <a16:creationId xmlns:a16="http://schemas.microsoft.com/office/drawing/2014/main" id="{EC189748-536C-844C-ACBC-0C98CC2C0DBE}"/>
              </a:ext>
            </a:extLst>
          </p:cNvPr>
          <p:cNvCxnSpPr>
            <a:cxnSpLocks/>
            <a:stCxn id="16" idx="3"/>
            <a:endCxn id="6" idx="1"/>
          </p:cNvCxnSpPr>
          <p:nvPr/>
        </p:nvCxnSpPr>
        <p:spPr>
          <a:xfrm>
            <a:off x="6795053" y="3822180"/>
            <a:ext cx="841512" cy="6541"/>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737133-8E6F-E54F-A0A2-C2C28CE107A4}"/>
              </a:ext>
            </a:extLst>
          </p:cNvPr>
          <p:cNvSpPr txBox="1"/>
          <p:nvPr/>
        </p:nvSpPr>
        <p:spPr>
          <a:xfrm>
            <a:off x="7636565" y="4397362"/>
            <a:ext cx="1640514" cy="738664"/>
          </a:xfrm>
          <a:prstGeom prst="rect">
            <a:avLst/>
          </a:prstGeom>
          <a:noFill/>
        </p:spPr>
        <p:txBody>
          <a:bodyPr wrap="none" rtlCol="0">
            <a:spAutoFit/>
          </a:bodyPr>
          <a:lstStyle/>
          <a:p>
            <a:r>
              <a:rPr lang="en-NL" sz="1400"/>
              <a:t>S</a:t>
            </a:r>
            <a:r>
              <a:rPr lang="en-GB" sz="1400"/>
              <a:t>i</a:t>
            </a:r>
            <a:r>
              <a:rPr lang="en-NL" sz="1400"/>
              <a:t>mulates </a:t>
            </a:r>
            <a:br>
              <a:rPr lang="en-NL" sz="1400"/>
            </a:br>
            <a:r>
              <a:rPr lang="en-NL" sz="1400"/>
              <a:t> - </a:t>
            </a:r>
            <a:r>
              <a:rPr lang="en-NL" sz="1400" b="1"/>
              <a:t>Marketing</a:t>
            </a:r>
            <a:r>
              <a:rPr lang="en-NL" sz="1400"/>
              <a:t> service</a:t>
            </a:r>
            <a:br>
              <a:rPr lang="en-NL" sz="1400"/>
            </a:br>
            <a:r>
              <a:rPr lang="en-NL" sz="1400"/>
              <a:t> - </a:t>
            </a:r>
            <a:r>
              <a:rPr lang="en-NL" sz="1400" b="1"/>
              <a:t>Provider</a:t>
            </a:r>
            <a:r>
              <a:rPr lang="en-NL" sz="1400"/>
              <a:t> service</a:t>
            </a:r>
          </a:p>
        </p:txBody>
      </p:sp>
      <p:sp>
        <p:nvSpPr>
          <p:cNvPr id="17" name="Rectangle 16">
            <a:extLst>
              <a:ext uri="{FF2B5EF4-FFF2-40B4-BE49-F238E27FC236}">
                <a16:creationId xmlns:a16="http://schemas.microsoft.com/office/drawing/2014/main" id="{A19CF6C1-73CF-7845-822E-5E39C12F7A73}"/>
              </a:ext>
            </a:extLst>
          </p:cNvPr>
          <p:cNvSpPr/>
          <p:nvPr/>
        </p:nvSpPr>
        <p:spPr>
          <a:xfrm>
            <a:off x="4171122" y="1933206"/>
            <a:ext cx="2623931"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Provider service</a:t>
            </a:r>
          </a:p>
        </p:txBody>
      </p:sp>
      <p:grpSp>
        <p:nvGrpSpPr>
          <p:cNvPr id="46" name="Group 45">
            <a:extLst>
              <a:ext uri="{FF2B5EF4-FFF2-40B4-BE49-F238E27FC236}">
                <a16:creationId xmlns:a16="http://schemas.microsoft.com/office/drawing/2014/main" id="{857D693C-89C2-1F4A-89E0-C6A521609FDB}"/>
              </a:ext>
            </a:extLst>
          </p:cNvPr>
          <p:cNvGrpSpPr/>
          <p:nvPr/>
        </p:nvGrpSpPr>
        <p:grpSpPr>
          <a:xfrm>
            <a:off x="7510824" y="2033351"/>
            <a:ext cx="2057553" cy="1081054"/>
            <a:chOff x="7938206" y="2128330"/>
            <a:chExt cx="2057553" cy="1081054"/>
          </a:xfrm>
        </p:grpSpPr>
        <p:pic>
          <p:nvPicPr>
            <p:cNvPr id="29" name="Graphic 28" descr="Database outline">
              <a:extLst>
                <a:ext uri="{FF2B5EF4-FFF2-40B4-BE49-F238E27FC236}">
                  <a16:creationId xmlns:a16="http://schemas.microsoft.com/office/drawing/2014/main" id="{05D86668-9BE0-EF42-9BDB-A1DBFB316A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38206" y="2128330"/>
              <a:ext cx="914400" cy="914400"/>
            </a:xfrm>
            <a:prstGeom prst="rect">
              <a:avLst/>
            </a:prstGeom>
          </p:spPr>
        </p:pic>
        <p:sp>
          <p:nvSpPr>
            <p:cNvPr id="32" name="TextBox 31">
              <a:extLst>
                <a:ext uri="{FF2B5EF4-FFF2-40B4-BE49-F238E27FC236}">
                  <a16:creationId xmlns:a16="http://schemas.microsoft.com/office/drawing/2014/main" id="{024BEBCD-BD1A-7243-A723-8E72F233B01A}"/>
                </a:ext>
              </a:extLst>
            </p:cNvPr>
            <p:cNvSpPr txBox="1"/>
            <p:nvPr/>
          </p:nvSpPr>
          <p:spPr>
            <a:xfrm>
              <a:off x="8037533" y="2932385"/>
              <a:ext cx="1958226" cy="276999"/>
            </a:xfrm>
            <a:prstGeom prst="rect">
              <a:avLst/>
            </a:prstGeom>
            <a:noFill/>
          </p:spPr>
          <p:txBody>
            <a:bodyPr wrap="square" rtlCol="0">
              <a:spAutoFit/>
            </a:bodyPr>
            <a:lstStyle/>
            <a:p>
              <a:r>
                <a:rPr lang="en-NL" sz="1200" dirty="0"/>
                <a:t>MongoDB</a:t>
              </a:r>
            </a:p>
          </p:txBody>
        </p:sp>
      </p:grpSp>
      <p:cxnSp>
        <p:nvCxnSpPr>
          <p:cNvPr id="33" name="Straight Arrow Connector 32">
            <a:extLst>
              <a:ext uri="{FF2B5EF4-FFF2-40B4-BE49-F238E27FC236}">
                <a16:creationId xmlns:a16="http://schemas.microsoft.com/office/drawing/2014/main" id="{FFCBD359-0056-9440-A25F-8E5EB9C38609}"/>
              </a:ext>
            </a:extLst>
          </p:cNvPr>
          <p:cNvCxnSpPr>
            <a:cxnSpLocks/>
          </p:cNvCxnSpPr>
          <p:nvPr/>
        </p:nvCxnSpPr>
        <p:spPr>
          <a:xfrm>
            <a:off x="6795054" y="2573878"/>
            <a:ext cx="841511" cy="11652"/>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37" name="Graphic 36" descr="Confused person with solid fill">
            <a:extLst>
              <a:ext uri="{FF2B5EF4-FFF2-40B4-BE49-F238E27FC236}">
                <a16:creationId xmlns:a16="http://schemas.microsoft.com/office/drawing/2014/main" id="{36BE0388-D40D-1A48-8022-D283263245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7104" y="2559707"/>
            <a:ext cx="914400" cy="914400"/>
          </a:xfrm>
          <a:prstGeom prst="rect">
            <a:avLst/>
          </a:prstGeom>
        </p:spPr>
      </p:pic>
      <p:sp>
        <p:nvSpPr>
          <p:cNvPr id="38" name="TextBox 37">
            <a:extLst>
              <a:ext uri="{FF2B5EF4-FFF2-40B4-BE49-F238E27FC236}">
                <a16:creationId xmlns:a16="http://schemas.microsoft.com/office/drawing/2014/main" id="{9F0A7046-C0F0-8C4B-9565-EF43542F8DDC}"/>
              </a:ext>
            </a:extLst>
          </p:cNvPr>
          <p:cNvSpPr txBox="1"/>
          <p:nvPr/>
        </p:nvSpPr>
        <p:spPr>
          <a:xfrm>
            <a:off x="1103243" y="3836504"/>
            <a:ext cx="834780" cy="369332"/>
          </a:xfrm>
          <a:prstGeom prst="rect">
            <a:avLst/>
          </a:prstGeom>
          <a:noFill/>
        </p:spPr>
        <p:txBody>
          <a:bodyPr wrap="none" rtlCol="0">
            <a:spAutoFit/>
          </a:bodyPr>
          <a:lstStyle/>
          <a:p>
            <a:r>
              <a:rPr lang="en-NL"/>
              <a:t>Testers</a:t>
            </a:r>
          </a:p>
        </p:txBody>
      </p:sp>
      <p:cxnSp>
        <p:nvCxnSpPr>
          <p:cNvPr id="39" name="Straight Arrow Connector 38">
            <a:extLst>
              <a:ext uri="{FF2B5EF4-FFF2-40B4-BE49-F238E27FC236}">
                <a16:creationId xmlns:a16="http://schemas.microsoft.com/office/drawing/2014/main" id="{201D593F-1B42-CA48-9778-B934D111DB5F}"/>
              </a:ext>
            </a:extLst>
          </p:cNvPr>
          <p:cNvCxnSpPr>
            <a:cxnSpLocks/>
            <a:endCxn id="17" idx="1"/>
          </p:cNvCxnSpPr>
          <p:nvPr/>
        </p:nvCxnSpPr>
        <p:spPr>
          <a:xfrm flipV="1">
            <a:off x="2030831" y="2487968"/>
            <a:ext cx="2140291" cy="507878"/>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F76055D-04DD-2D4A-B729-CB8B3C3F3C18}"/>
              </a:ext>
            </a:extLst>
          </p:cNvPr>
          <p:cNvCxnSpPr>
            <a:cxnSpLocks/>
            <a:endCxn id="16" idx="1"/>
          </p:cNvCxnSpPr>
          <p:nvPr/>
        </p:nvCxnSpPr>
        <p:spPr>
          <a:xfrm>
            <a:off x="2030831" y="3151588"/>
            <a:ext cx="2140291" cy="670592"/>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543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54D-9118-7D40-AD12-573616B6CA3C}"/>
              </a:ext>
            </a:extLst>
          </p:cNvPr>
          <p:cNvSpPr>
            <a:spLocks noGrp="1"/>
          </p:cNvSpPr>
          <p:nvPr>
            <p:ph type="title"/>
          </p:nvPr>
        </p:nvSpPr>
        <p:spPr/>
        <p:txBody>
          <a:bodyPr/>
          <a:lstStyle/>
          <a:p>
            <a:r>
              <a:rPr lang="en-NL" dirty="0"/>
              <a:t>endpoint-stub – a more complex example</a:t>
            </a:r>
          </a:p>
        </p:txBody>
      </p:sp>
      <p:sp>
        <p:nvSpPr>
          <p:cNvPr id="4" name="Footer Placeholder 3">
            <a:extLst>
              <a:ext uri="{FF2B5EF4-FFF2-40B4-BE49-F238E27FC236}">
                <a16:creationId xmlns:a16="http://schemas.microsoft.com/office/drawing/2014/main" id="{51675EB4-DF91-A046-902F-3D0076A4B81A}"/>
              </a:ext>
            </a:extLst>
          </p:cNvPr>
          <p:cNvSpPr>
            <a:spLocks noGrp="1"/>
          </p:cNvSpPr>
          <p:nvPr>
            <p:ph type="ftr" sz="quarter" idx="11"/>
          </p:nvPr>
        </p:nvSpPr>
        <p:spPr/>
        <p:txBody>
          <a:bodyPr/>
          <a:lstStyle/>
          <a:p>
            <a:r>
              <a:rPr lang="en-GB"/>
              <a:t>https://github.com/OllyCrook/contract-test-demo </a:t>
            </a:r>
            <a:endParaRPr lang="en-NL"/>
          </a:p>
        </p:txBody>
      </p:sp>
      <p:sp>
        <p:nvSpPr>
          <p:cNvPr id="12" name="TextBox 11">
            <a:extLst>
              <a:ext uri="{FF2B5EF4-FFF2-40B4-BE49-F238E27FC236}">
                <a16:creationId xmlns:a16="http://schemas.microsoft.com/office/drawing/2014/main" id="{46DDA6B8-0CC9-0B4A-9F32-853C65C9C68D}"/>
              </a:ext>
            </a:extLst>
          </p:cNvPr>
          <p:cNvSpPr txBox="1"/>
          <p:nvPr/>
        </p:nvSpPr>
        <p:spPr>
          <a:xfrm>
            <a:off x="641103" y="4655776"/>
            <a:ext cx="10898625" cy="1815882"/>
          </a:xfrm>
          <a:prstGeom prst="rect">
            <a:avLst/>
          </a:prstGeom>
          <a:noFill/>
        </p:spPr>
        <p:txBody>
          <a:bodyPr wrap="square" rtlCol="0">
            <a:spAutoFit/>
          </a:bodyPr>
          <a:lstStyle/>
          <a:p>
            <a:pPr marL="285750" indent="-285750">
              <a:buFont typeface="Arial" panose="020B0604020202020204" pitchFamily="34" charset="0"/>
              <a:buChar char="•"/>
            </a:pPr>
            <a:r>
              <a:rPr lang="en-NL" sz="1400" dirty="0"/>
              <a:t>Endpoint-stub contains all the WireMock mappings (extracted from the endpoint-mappings.jar files that we created)</a:t>
            </a:r>
          </a:p>
          <a:p>
            <a:pPr marL="285750" indent="-285750">
              <a:buFont typeface="Arial" panose="020B0604020202020204" pitchFamily="34" charset="0"/>
              <a:buChar char="•"/>
            </a:pPr>
            <a:r>
              <a:rPr lang="en-NL" sz="1400" dirty="0"/>
              <a:t>If you want to use the integration test WireMock mappings, the test tool needs to add a header called "test-case" to all requests.  This could be done, for example, by setting a custom Sleuth header called "test-case" for each request from the test tool.  Then Sleuth will automatically forward it between services, and forward it in the header of calls to the endpoint-stub</a:t>
            </a:r>
          </a:p>
          <a:p>
            <a:pPr marL="285750" indent="-285750">
              <a:buFont typeface="Arial" panose="020B0604020202020204" pitchFamily="34" charset="0"/>
              <a:buChar char="•"/>
            </a:pPr>
            <a:r>
              <a:rPr lang="en-NL" sz="1400" dirty="0"/>
              <a:t>You could also setup the test tool to download all the contracts from the stubs.jar files, and use them to generate the requests.  Then you could automatically run an integration test through all your micro-service.  Wouldn't that be nice </a:t>
            </a:r>
            <a:r>
              <a:rPr lang="en-NL" sz="1400" dirty="0">
                <a:sym typeface="Wingdings" pitchFamily="2" charset="2"/>
              </a:rPr>
              <a:t></a:t>
            </a:r>
            <a:endParaRPr lang="en-NL" sz="1400" dirty="0"/>
          </a:p>
          <a:p>
            <a:pPr marL="285750" indent="-285750">
              <a:buFont typeface="Arial" panose="020B0604020202020204" pitchFamily="34" charset="0"/>
              <a:buChar char="•"/>
            </a:pPr>
            <a:r>
              <a:rPr lang="en-NL" sz="1400" dirty="0"/>
              <a:t>Question is… Do you want to do this?  Are you prepared for managing all the mappings files?  Is it useful to do this?</a:t>
            </a:r>
            <a:br>
              <a:rPr lang="en-NL" sz="1400" dirty="0"/>
            </a:br>
            <a:r>
              <a:rPr lang="en-NL" sz="1400" b="1" dirty="0"/>
              <a:t>Are you out of your mind?!  </a:t>
            </a:r>
            <a:r>
              <a:rPr lang="en-NL" sz="1400" dirty="0"/>
              <a:t>Only you can decide! </a:t>
            </a:r>
          </a:p>
        </p:txBody>
      </p:sp>
      <p:sp>
        <p:nvSpPr>
          <p:cNvPr id="21" name="Rectangle 20">
            <a:extLst>
              <a:ext uri="{FF2B5EF4-FFF2-40B4-BE49-F238E27FC236}">
                <a16:creationId xmlns:a16="http://schemas.microsoft.com/office/drawing/2014/main" id="{25EEF913-4EB0-D340-8D62-551A91192078}"/>
              </a:ext>
            </a:extLst>
          </p:cNvPr>
          <p:cNvSpPr/>
          <p:nvPr/>
        </p:nvSpPr>
        <p:spPr>
          <a:xfrm>
            <a:off x="941831" y="1824349"/>
            <a:ext cx="10219945" cy="2622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TextBox 22">
            <a:extLst>
              <a:ext uri="{FF2B5EF4-FFF2-40B4-BE49-F238E27FC236}">
                <a16:creationId xmlns:a16="http://schemas.microsoft.com/office/drawing/2014/main" id="{E9BE169C-640C-CF48-85FE-F9C8689AF710}"/>
              </a:ext>
            </a:extLst>
          </p:cNvPr>
          <p:cNvSpPr txBox="1"/>
          <p:nvPr/>
        </p:nvSpPr>
        <p:spPr>
          <a:xfrm>
            <a:off x="941832" y="1455016"/>
            <a:ext cx="1986378" cy="369332"/>
          </a:xfrm>
          <a:prstGeom prst="rect">
            <a:avLst/>
          </a:prstGeom>
          <a:noFill/>
        </p:spPr>
        <p:txBody>
          <a:bodyPr wrap="none" rtlCol="0">
            <a:spAutoFit/>
          </a:bodyPr>
          <a:lstStyle/>
          <a:p>
            <a:r>
              <a:rPr lang="en-NL"/>
              <a:t>Cloud environment</a:t>
            </a:r>
          </a:p>
        </p:txBody>
      </p:sp>
      <p:sp>
        <p:nvSpPr>
          <p:cNvPr id="6" name="Rectangle 5">
            <a:extLst>
              <a:ext uri="{FF2B5EF4-FFF2-40B4-BE49-F238E27FC236}">
                <a16:creationId xmlns:a16="http://schemas.microsoft.com/office/drawing/2014/main" id="{97BAE31A-5E13-C54A-A1EA-DB2B0EDD7B5F}"/>
              </a:ext>
            </a:extLst>
          </p:cNvPr>
          <p:cNvSpPr/>
          <p:nvPr/>
        </p:nvSpPr>
        <p:spPr>
          <a:xfrm>
            <a:off x="5294377" y="2008258"/>
            <a:ext cx="1357615" cy="1109524"/>
          </a:xfrm>
          <a:prstGeom prst="rect">
            <a:avLst/>
          </a:prstGeom>
          <a:solidFill>
            <a:schemeClr val="accent6">
              <a:lumMod val="40000"/>
              <a:lumOff val="60000"/>
              <a:alpha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Service 2</a:t>
            </a:r>
          </a:p>
        </p:txBody>
      </p:sp>
      <p:sp>
        <p:nvSpPr>
          <p:cNvPr id="16" name="Rectangle 15">
            <a:extLst>
              <a:ext uri="{FF2B5EF4-FFF2-40B4-BE49-F238E27FC236}">
                <a16:creationId xmlns:a16="http://schemas.microsoft.com/office/drawing/2014/main" id="{50045CF8-493F-304F-AD56-0F4A91ACBC16}"/>
              </a:ext>
            </a:extLst>
          </p:cNvPr>
          <p:cNvSpPr/>
          <p:nvPr/>
        </p:nvSpPr>
        <p:spPr>
          <a:xfrm>
            <a:off x="3260105" y="2008258"/>
            <a:ext cx="1357615" cy="1109524"/>
          </a:xfrm>
          <a:prstGeom prst="rect">
            <a:avLst/>
          </a:prstGeom>
          <a:solidFill>
            <a:schemeClr val="accent6">
              <a:lumMod val="40000"/>
              <a:lumOff val="60000"/>
              <a:alpha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Service 1</a:t>
            </a:r>
          </a:p>
        </p:txBody>
      </p:sp>
      <p:cxnSp>
        <p:nvCxnSpPr>
          <p:cNvPr id="19" name="Straight Arrow Connector 18">
            <a:extLst>
              <a:ext uri="{FF2B5EF4-FFF2-40B4-BE49-F238E27FC236}">
                <a16:creationId xmlns:a16="http://schemas.microsoft.com/office/drawing/2014/main" id="{EC189748-536C-844C-ACBC-0C98CC2C0DBE}"/>
              </a:ext>
            </a:extLst>
          </p:cNvPr>
          <p:cNvCxnSpPr>
            <a:cxnSpLocks/>
            <a:stCxn id="16" idx="3"/>
            <a:endCxn id="6" idx="1"/>
          </p:cNvCxnSpPr>
          <p:nvPr/>
        </p:nvCxnSpPr>
        <p:spPr>
          <a:xfrm>
            <a:off x="4617720" y="2563020"/>
            <a:ext cx="676657" cy="0"/>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7119C50-B05A-584C-B290-6ECE3622EB14}"/>
              </a:ext>
            </a:extLst>
          </p:cNvPr>
          <p:cNvSpPr/>
          <p:nvPr/>
        </p:nvSpPr>
        <p:spPr>
          <a:xfrm>
            <a:off x="1030223" y="2008258"/>
            <a:ext cx="1592311"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T</a:t>
            </a:r>
            <a:r>
              <a:rPr lang="en-GB">
                <a:solidFill>
                  <a:schemeClr val="tx1"/>
                </a:solidFill>
              </a:rPr>
              <a:t>e</a:t>
            </a:r>
            <a:r>
              <a:rPr lang="en-NL">
                <a:solidFill>
                  <a:schemeClr val="tx1"/>
                </a:solidFill>
              </a:rPr>
              <a:t>st tool</a:t>
            </a:r>
          </a:p>
        </p:txBody>
      </p:sp>
      <p:sp>
        <p:nvSpPr>
          <p:cNvPr id="27" name="Rectangle 26">
            <a:extLst>
              <a:ext uri="{FF2B5EF4-FFF2-40B4-BE49-F238E27FC236}">
                <a16:creationId xmlns:a16="http://schemas.microsoft.com/office/drawing/2014/main" id="{2B1A652C-1F9A-0B40-8E3E-94EE061E174D}"/>
              </a:ext>
            </a:extLst>
          </p:cNvPr>
          <p:cNvSpPr/>
          <p:nvPr/>
        </p:nvSpPr>
        <p:spPr>
          <a:xfrm>
            <a:off x="7289563" y="2008258"/>
            <a:ext cx="1357615" cy="1109524"/>
          </a:xfrm>
          <a:prstGeom prst="rect">
            <a:avLst/>
          </a:prstGeom>
          <a:solidFill>
            <a:schemeClr val="accent6">
              <a:lumMod val="40000"/>
              <a:lumOff val="60000"/>
              <a:alpha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Service 3</a:t>
            </a:r>
          </a:p>
        </p:txBody>
      </p:sp>
      <p:cxnSp>
        <p:nvCxnSpPr>
          <p:cNvPr id="30" name="Straight Arrow Connector 29">
            <a:extLst>
              <a:ext uri="{FF2B5EF4-FFF2-40B4-BE49-F238E27FC236}">
                <a16:creationId xmlns:a16="http://schemas.microsoft.com/office/drawing/2014/main" id="{1CA2EF3C-DE18-7248-B9E1-52850AD5F6B4}"/>
              </a:ext>
            </a:extLst>
          </p:cNvPr>
          <p:cNvCxnSpPr>
            <a:cxnSpLocks/>
          </p:cNvCxnSpPr>
          <p:nvPr/>
        </p:nvCxnSpPr>
        <p:spPr>
          <a:xfrm>
            <a:off x="6632449" y="2559969"/>
            <a:ext cx="676657" cy="0"/>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EEA3D0F-2B0F-2B42-B2FD-B056CB99D770}"/>
              </a:ext>
            </a:extLst>
          </p:cNvPr>
          <p:cNvSpPr/>
          <p:nvPr/>
        </p:nvSpPr>
        <p:spPr>
          <a:xfrm>
            <a:off x="5010974" y="3620715"/>
            <a:ext cx="1641018" cy="67804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endpoint-stub</a:t>
            </a:r>
          </a:p>
        </p:txBody>
      </p:sp>
      <p:cxnSp>
        <p:nvCxnSpPr>
          <p:cNvPr id="34" name="Straight Arrow Connector 33">
            <a:extLst>
              <a:ext uri="{FF2B5EF4-FFF2-40B4-BE49-F238E27FC236}">
                <a16:creationId xmlns:a16="http://schemas.microsoft.com/office/drawing/2014/main" id="{1E5B57B2-17C8-904F-B5F3-74C021D247D8}"/>
              </a:ext>
            </a:extLst>
          </p:cNvPr>
          <p:cNvCxnSpPr>
            <a:cxnSpLocks/>
          </p:cNvCxnSpPr>
          <p:nvPr/>
        </p:nvCxnSpPr>
        <p:spPr>
          <a:xfrm>
            <a:off x="2583448" y="2559969"/>
            <a:ext cx="676657" cy="0"/>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7D9B031-7F85-B54E-B97F-8C9FAC006584}"/>
              </a:ext>
            </a:extLst>
          </p:cNvPr>
          <p:cNvCxnSpPr>
            <a:cxnSpLocks/>
            <a:stCxn id="16" idx="2"/>
            <a:endCxn id="31" idx="0"/>
          </p:cNvCxnSpPr>
          <p:nvPr/>
        </p:nvCxnSpPr>
        <p:spPr>
          <a:xfrm>
            <a:off x="3938913" y="3117782"/>
            <a:ext cx="1892570" cy="502933"/>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2443F93-8A1F-A94A-BB06-9B3D1B253A78}"/>
              </a:ext>
            </a:extLst>
          </p:cNvPr>
          <p:cNvCxnSpPr>
            <a:cxnSpLocks/>
            <a:stCxn id="6" idx="2"/>
          </p:cNvCxnSpPr>
          <p:nvPr/>
        </p:nvCxnSpPr>
        <p:spPr>
          <a:xfrm>
            <a:off x="5973185" y="3117782"/>
            <a:ext cx="0" cy="502933"/>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344C27-E35F-5740-A578-8060C15462F8}"/>
              </a:ext>
            </a:extLst>
          </p:cNvPr>
          <p:cNvCxnSpPr>
            <a:cxnSpLocks/>
            <a:stCxn id="27" idx="2"/>
          </p:cNvCxnSpPr>
          <p:nvPr/>
        </p:nvCxnSpPr>
        <p:spPr>
          <a:xfrm flipH="1">
            <a:off x="6096000" y="3117782"/>
            <a:ext cx="1872371" cy="502933"/>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31DCCE5-9D0D-1047-AEC5-478B372E4D3C}"/>
              </a:ext>
            </a:extLst>
          </p:cNvPr>
          <p:cNvSpPr/>
          <p:nvPr/>
        </p:nvSpPr>
        <p:spPr>
          <a:xfrm>
            <a:off x="9060451" y="2005207"/>
            <a:ext cx="1357615" cy="1109524"/>
          </a:xfrm>
          <a:prstGeom prst="rect">
            <a:avLst/>
          </a:prstGeom>
          <a:solidFill>
            <a:schemeClr val="accent6">
              <a:lumMod val="40000"/>
              <a:lumOff val="60000"/>
              <a:alpha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Service 3</a:t>
            </a:r>
          </a:p>
        </p:txBody>
      </p:sp>
      <p:cxnSp>
        <p:nvCxnSpPr>
          <p:cNvPr id="44" name="Straight Arrow Connector 43">
            <a:extLst>
              <a:ext uri="{FF2B5EF4-FFF2-40B4-BE49-F238E27FC236}">
                <a16:creationId xmlns:a16="http://schemas.microsoft.com/office/drawing/2014/main" id="{092A3F5A-92D4-2B49-9D26-0AAF989AED41}"/>
              </a:ext>
            </a:extLst>
          </p:cNvPr>
          <p:cNvCxnSpPr>
            <a:cxnSpLocks/>
            <a:stCxn id="43" idx="2"/>
          </p:cNvCxnSpPr>
          <p:nvPr/>
        </p:nvCxnSpPr>
        <p:spPr>
          <a:xfrm flipH="1">
            <a:off x="6386459" y="3114731"/>
            <a:ext cx="3352800" cy="502933"/>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164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24C2-8FFE-A24C-BB4D-31F3A17C2FCC}"/>
              </a:ext>
            </a:extLst>
          </p:cNvPr>
          <p:cNvSpPr>
            <a:spLocks noGrp="1"/>
          </p:cNvSpPr>
          <p:nvPr>
            <p:ph type="title"/>
          </p:nvPr>
        </p:nvSpPr>
        <p:spPr/>
        <p:txBody>
          <a:bodyPr/>
          <a:lstStyle/>
          <a:p>
            <a:r>
              <a:rPr lang="en-NL" dirty="0"/>
              <a:t>Tips and tricks</a:t>
            </a:r>
          </a:p>
        </p:txBody>
      </p:sp>
      <p:sp>
        <p:nvSpPr>
          <p:cNvPr id="3" name="Content Placeholder 2">
            <a:extLst>
              <a:ext uri="{FF2B5EF4-FFF2-40B4-BE49-F238E27FC236}">
                <a16:creationId xmlns:a16="http://schemas.microsoft.com/office/drawing/2014/main" id="{DB72C6C3-AD75-9645-BE21-2164D35DEDF8}"/>
              </a:ext>
            </a:extLst>
          </p:cNvPr>
          <p:cNvSpPr>
            <a:spLocks noGrp="1"/>
          </p:cNvSpPr>
          <p:nvPr>
            <p:ph idx="1"/>
          </p:nvPr>
        </p:nvSpPr>
        <p:spPr>
          <a:xfrm>
            <a:off x="838199" y="1825625"/>
            <a:ext cx="10780643" cy="4351338"/>
          </a:xfrm>
        </p:spPr>
        <p:txBody>
          <a:bodyPr>
            <a:normAutofit fontScale="92500" lnSpcReduction="10000"/>
          </a:bodyPr>
          <a:lstStyle/>
          <a:p>
            <a:r>
              <a:rPr lang="en-NL" sz="2400" dirty="0"/>
              <a:t>Keep it simple!</a:t>
            </a:r>
          </a:p>
          <a:p>
            <a:r>
              <a:rPr lang="en-NL" sz="2400" dirty="0"/>
              <a:t>Use good naming conventions</a:t>
            </a:r>
          </a:p>
          <a:p>
            <a:r>
              <a:rPr lang="en-NL" sz="2400" dirty="0"/>
              <a:t>The stubs.jar is the key to everything</a:t>
            </a:r>
          </a:p>
          <a:p>
            <a:r>
              <a:rPr lang="en-NL" sz="2400" dirty="0"/>
              <a:t>Clearly define what you want to test</a:t>
            </a:r>
          </a:p>
          <a:p>
            <a:r>
              <a:rPr lang="en-NL" sz="2400" dirty="0"/>
              <a:t>Keep a good balance between existing Junit test, and the contract generated J</a:t>
            </a:r>
            <a:r>
              <a:rPr lang="en-GB" sz="2400" dirty="0"/>
              <a:t>u</a:t>
            </a:r>
            <a:r>
              <a:rPr lang="en-NL" sz="2400" dirty="0"/>
              <a:t>nit tests.  Only you can decide what that balance is</a:t>
            </a:r>
          </a:p>
          <a:p>
            <a:r>
              <a:rPr lang="en-NL" sz="2400" dirty="0"/>
              <a:t>Run pipelines regularly in Jenkins, Azure, etc to regularly to detect issues. Or set up triggers so that if a provider is changed, the relevant consumer pipelines will run</a:t>
            </a:r>
          </a:p>
          <a:p>
            <a:r>
              <a:rPr lang="en-NL" sz="2400" dirty="0"/>
              <a:t>Make the tests traceable.  Especially useful when if you ever need to analyse the log from a pipeline</a:t>
            </a:r>
          </a:p>
          <a:p>
            <a:r>
              <a:rPr lang="en-NL" sz="2400" dirty="0"/>
              <a:t>Don’t trust the OpenApi definitions 100%.  They may not tell the complete story</a:t>
            </a:r>
          </a:p>
        </p:txBody>
      </p:sp>
      <p:sp>
        <p:nvSpPr>
          <p:cNvPr id="6" name="Footer Placeholder 5">
            <a:extLst>
              <a:ext uri="{FF2B5EF4-FFF2-40B4-BE49-F238E27FC236}">
                <a16:creationId xmlns:a16="http://schemas.microsoft.com/office/drawing/2014/main" id="{9C867099-0A29-CD41-92D7-B3EE0DA3A39B}"/>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065822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9130-3AC5-2549-967B-15625D017A1D}"/>
              </a:ext>
            </a:extLst>
          </p:cNvPr>
          <p:cNvSpPr>
            <a:spLocks noGrp="1"/>
          </p:cNvSpPr>
          <p:nvPr>
            <p:ph type="title"/>
          </p:nvPr>
        </p:nvSpPr>
        <p:spPr/>
        <p:txBody>
          <a:bodyPr/>
          <a:lstStyle/>
          <a:p>
            <a:r>
              <a:rPr lang="en-NL" dirty="0"/>
              <a:t>Useful links</a:t>
            </a:r>
          </a:p>
        </p:txBody>
      </p:sp>
      <p:sp>
        <p:nvSpPr>
          <p:cNvPr id="3" name="Content Placeholder 2">
            <a:extLst>
              <a:ext uri="{FF2B5EF4-FFF2-40B4-BE49-F238E27FC236}">
                <a16:creationId xmlns:a16="http://schemas.microsoft.com/office/drawing/2014/main" id="{FFD44C0D-FB0A-854B-B952-9BD20FEB8A7A}"/>
              </a:ext>
            </a:extLst>
          </p:cNvPr>
          <p:cNvSpPr>
            <a:spLocks noGrp="1"/>
          </p:cNvSpPr>
          <p:nvPr>
            <p:ph idx="1"/>
          </p:nvPr>
        </p:nvSpPr>
        <p:spPr/>
        <p:txBody>
          <a:bodyPr>
            <a:normAutofit fontScale="40000" lnSpcReduction="20000"/>
          </a:bodyPr>
          <a:lstStyle/>
          <a:p>
            <a:r>
              <a:rPr lang="en-GB" sz="4000" dirty="0">
                <a:latin typeface="+mj-lt"/>
              </a:rPr>
              <a:t>GitHub location containing the code for this demo (including the README file)</a:t>
            </a:r>
            <a:br>
              <a:rPr lang="en-GB" sz="4000" dirty="0">
                <a:latin typeface="+mj-lt"/>
                <a:hlinkClick r:id="rId2"/>
              </a:rPr>
            </a:br>
            <a:r>
              <a:rPr lang="en-GB" sz="4000" dirty="0">
                <a:latin typeface="+mj-lt"/>
                <a:hlinkClick r:id="rId2"/>
              </a:rPr>
              <a:t>https://github.com/OllyCrook/contract-test-demo </a:t>
            </a:r>
            <a:br>
              <a:rPr lang="en-GB" sz="4000" dirty="0">
                <a:latin typeface="+mj-lt"/>
                <a:hlinkClick r:id="rId2"/>
              </a:rPr>
            </a:br>
            <a:endParaRPr lang="en-GB" sz="4000" dirty="0">
              <a:latin typeface="+mj-lt"/>
              <a:hlinkClick r:id="rId2"/>
            </a:endParaRPr>
          </a:p>
          <a:p>
            <a:r>
              <a:rPr lang="en-GB" sz="4000" dirty="0">
                <a:latin typeface="+mj-lt"/>
              </a:rPr>
              <a:t>Spring Cloud Contract documentation</a:t>
            </a:r>
            <a:br>
              <a:rPr lang="en-GB" sz="4000" b="1" dirty="0">
                <a:latin typeface="+mj-lt"/>
              </a:rPr>
            </a:br>
            <a:r>
              <a:rPr lang="en-GB" sz="4000" dirty="0">
                <a:latin typeface="+mj-lt"/>
                <a:hlinkClick r:id="rId3"/>
              </a:rPr>
              <a:t>https://cloud.spring.io/spring-cloud-contract/reference/html/index.html</a:t>
            </a:r>
            <a:r>
              <a:rPr lang="en-GB" sz="4000" dirty="0">
                <a:latin typeface="+mj-lt"/>
              </a:rPr>
              <a:t> </a:t>
            </a:r>
            <a:br>
              <a:rPr lang="en-GB" sz="4000" dirty="0">
                <a:latin typeface="+mj-lt"/>
              </a:rPr>
            </a:br>
            <a:endParaRPr lang="en-GB" sz="4000" dirty="0">
              <a:latin typeface="+mj-lt"/>
              <a:hlinkClick r:id="rId2"/>
            </a:endParaRPr>
          </a:p>
          <a:p>
            <a:r>
              <a:rPr lang="en-GB" sz="4000" dirty="0">
                <a:latin typeface="+mj-lt"/>
              </a:rPr>
              <a:t>Difference between consumer and producer driven tests</a:t>
            </a:r>
            <a:br>
              <a:rPr lang="en-GB" sz="4000" dirty="0">
                <a:latin typeface="+mj-lt"/>
              </a:rPr>
            </a:br>
            <a:r>
              <a:rPr lang="en-GB" sz="4000" dirty="0">
                <a:latin typeface="+mj-lt"/>
                <a:hlinkClick r:id="rId4"/>
              </a:rPr>
              <a:t>https://dzone.com/articles/contract-testing-strategy-producer-driven-or-consu</a:t>
            </a:r>
            <a:r>
              <a:rPr lang="en-GB" sz="4000" dirty="0">
                <a:latin typeface="+mj-lt"/>
              </a:rPr>
              <a:t> </a:t>
            </a:r>
            <a:br>
              <a:rPr lang="en-GB" sz="4000" dirty="0">
                <a:latin typeface="+mj-lt"/>
              </a:rPr>
            </a:br>
            <a:endParaRPr lang="en-GB" sz="4000" dirty="0">
              <a:latin typeface="+mj-lt"/>
            </a:endParaRPr>
          </a:p>
          <a:p>
            <a:r>
              <a:rPr lang="en-GB" sz="4000" dirty="0">
                <a:latin typeface="+mj-lt"/>
              </a:rPr>
              <a:t>Some examples using with Java, YAML, Groovy, Kotlin</a:t>
            </a:r>
            <a:br>
              <a:rPr lang="en-GB" sz="4000" dirty="0">
                <a:latin typeface="+mj-lt"/>
              </a:rPr>
            </a:br>
            <a:r>
              <a:rPr lang="en-GB" sz="4000" dirty="0">
                <a:latin typeface="+mj-lt"/>
                <a:hlinkClick r:id="rId2"/>
              </a:rPr>
              <a:t>https://cloud.spring.io/spring-cloud-contract/reference/html/project-features.html</a:t>
            </a:r>
            <a:br>
              <a:rPr lang="en-GB" sz="4000" dirty="0">
                <a:latin typeface="+mj-lt"/>
              </a:rPr>
            </a:br>
            <a:endParaRPr lang="en-GB" sz="4000" dirty="0">
              <a:latin typeface="+mj-lt"/>
            </a:endParaRPr>
          </a:p>
          <a:p>
            <a:r>
              <a:rPr lang="en-NL" sz="4000" dirty="0">
                <a:latin typeface="+mj-lt"/>
              </a:rPr>
              <a:t>Dynamic fields in the reponse body.  See section 93.5 and 93.11.3 in </a:t>
            </a:r>
            <a:br>
              <a:rPr lang="en-NL" sz="4000" dirty="0">
                <a:latin typeface="+mj-lt"/>
              </a:rPr>
            </a:br>
            <a:r>
              <a:rPr lang="en-GB" sz="4000" dirty="0">
                <a:latin typeface="+mj-lt"/>
                <a:hlinkClick r:id="rId5"/>
              </a:rPr>
              <a:t>https://cloud.spring.io/spring-cloud-static/Greenwich.RELEASE/multi/multi_contract-dsl.html</a:t>
            </a:r>
            <a:br>
              <a:rPr lang="en-GB" sz="4000" dirty="0">
                <a:latin typeface="+mj-lt"/>
              </a:rPr>
            </a:br>
            <a:endParaRPr lang="en-GB" sz="4000" dirty="0">
              <a:latin typeface="+mj-lt"/>
            </a:endParaRPr>
          </a:p>
          <a:p>
            <a:r>
              <a:rPr lang="en-GB" sz="4000" dirty="0">
                <a:latin typeface="+mj-lt"/>
              </a:rPr>
              <a:t>How Contract Tests Improve the Quality of Your Distributed Systems</a:t>
            </a:r>
            <a:br>
              <a:rPr lang="en-GB" sz="4000" u="sng" dirty="0">
                <a:latin typeface="+mj-lt"/>
                <a:hlinkClick r:id="rId6"/>
              </a:rPr>
            </a:br>
            <a:r>
              <a:rPr lang="en-GB" sz="4000" u="sng" dirty="0">
                <a:latin typeface="+mj-lt"/>
                <a:hlinkClick r:id="rId6"/>
              </a:rPr>
              <a:t>https://www.infoq.com/articles/contract-testing-spring-cloud-contract/</a:t>
            </a:r>
            <a:r>
              <a:rPr lang="en-GB" sz="4000" u="sng" dirty="0">
                <a:latin typeface="+mj-lt"/>
              </a:rPr>
              <a:t> </a:t>
            </a:r>
            <a:br>
              <a:rPr lang="en-GB" sz="4000" u="sng" dirty="0">
                <a:latin typeface="+mj-lt"/>
              </a:rPr>
            </a:br>
            <a:endParaRPr lang="en-GB" sz="4000" dirty="0">
              <a:latin typeface="+mj-lt"/>
            </a:endParaRPr>
          </a:p>
          <a:p>
            <a:r>
              <a:rPr lang="en-NL" sz="4000" dirty="0">
                <a:latin typeface="+mj-lt"/>
              </a:rPr>
              <a:t>RestAssuredMockMvc</a:t>
            </a:r>
            <a:br>
              <a:rPr lang="en-NL" sz="4000" dirty="0">
                <a:latin typeface="+mj-lt"/>
              </a:rPr>
            </a:br>
            <a:r>
              <a:rPr lang="en-GB" sz="4000" dirty="0">
                <a:latin typeface="+mj-lt"/>
                <a:hlinkClick r:id="rId7"/>
              </a:rPr>
              <a:t>https://www.baeldung.com/spring-mock-mvc-rest-assured</a:t>
            </a:r>
            <a:r>
              <a:rPr lang="en-GB" sz="4000" dirty="0">
                <a:latin typeface="+mj-lt"/>
              </a:rPr>
              <a:t> </a:t>
            </a:r>
            <a:endParaRPr lang="en-NL" sz="4000" dirty="0">
              <a:latin typeface="+mj-lt"/>
            </a:endParaRPr>
          </a:p>
        </p:txBody>
      </p:sp>
      <p:sp>
        <p:nvSpPr>
          <p:cNvPr id="4" name="Footer Placeholder 3">
            <a:extLst>
              <a:ext uri="{FF2B5EF4-FFF2-40B4-BE49-F238E27FC236}">
                <a16:creationId xmlns:a16="http://schemas.microsoft.com/office/drawing/2014/main" id="{B036978A-AFE7-094A-9594-1C57A8A51D6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995911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9130-3AC5-2549-967B-15625D017A1D}"/>
              </a:ext>
            </a:extLst>
          </p:cNvPr>
          <p:cNvSpPr>
            <a:spLocks noGrp="1"/>
          </p:cNvSpPr>
          <p:nvPr>
            <p:ph type="title"/>
          </p:nvPr>
        </p:nvSpPr>
        <p:spPr/>
        <p:txBody>
          <a:bodyPr/>
          <a:lstStyle/>
          <a:p>
            <a:r>
              <a:rPr lang="en-NL" dirty="0"/>
              <a:t>More links</a:t>
            </a:r>
          </a:p>
        </p:txBody>
      </p:sp>
      <p:sp>
        <p:nvSpPr>
          <p:cNvPr id="3" name="Content Placeholder 2">
            <a:extLst>
              <a:ext uri="{FF2B5EF4-FFF2-40B4-BE49-F238E27FC236}">
                <a16:creationId xmlns:a16="http://schemas.microsoft.com/office/drawing/2014/main" id="{FFD44C0D-FB0A-854B-B952-9BD20FEB8A7A}"/>
              </a:ext>
            </a:extLst>
          </p:cNvPr>
          <p:cNvSpPr>
            <a:spLocks noGrp="1"/>
          </p:cNvSpPr>
          <p:nvPr>
            <p:ph idx="1"/>
          </p:nvPr>
        </p:nvSpPr>
        <p:spPr/>
        <p:txBody>
          <a:bodyPr>
            <a:normAutofit fontScale="40000" lnSpcReduction="20000"/>
          </a:bodyPr>
          <a:lstStyle/>
          <a:p>
            <a:pPr marL="0" indent="0">
              <a:buNone/>
            </a:pPr>
            <a:r>
              <a:rPr lang="en-GB" sz="4000" b="1" dirty="0">
                <a:latin typeface="+mj-lt"/>
              </a:rPr>
              <a:t>Pact and Pactflow</a:t>
            </a:r>
          </a:p>
          <a:p>
            <a:r>
              <a:rPr lang="en-GB" sz="4000" dirty="0">
                <a:latin typeface="+mj-lt"/>
              </a:rPr>
              <a:t>Pact – an open-source alternative to Spring Boot Contract.  This can be used with a variety of technologies (Java, Angular, </a:t>
            </a:r>
            <a:r>
              <a:rPr lang="en-GB" sz="4000" dirty="0" err="1">
                <a:latin typeface="+mj-lt"/>
              </a:rPr>
              <a:t>.Net</a:t>
            </a:r>
            <a:r>
              <a:rPr lang="en-GB" sz="4000" dirty="0">
                <a:latin typeface="+mj-lt"/>
              </a:rPr>
              <a:t>, etc)</a:t>
            </a:r>
            <a:br>
              <a:rPr lang="en-GB" sz="4000" dirty="0">
                <a:latin typeface="+mj-lt"/>
              </a:rPr>
            </a:br>
            <a:r>
              <a:rPr lang="en-GB" sz="4000" dirty="0">
                <a:latin typeface="+mj-lt"/>
                <a:hlinkClick r:id="rId2"/>
              </a:rPr>
              <a:t>https://docs.pact.io/</a:t>
            </a:r>
            <a:r>
              <a:rPr lang="en-GB" sz="4000" dirty="0">
                <a:latin typeface="+mj-lt"/>
              </a:rPr>
              <a:t> </a:t>
            </a:r>
            <a:br>
              <a:rPr lang="en-GB" sz="4000" dirty="0">
                <a:latin typeface="+mj-lt"/>
              </a:rPr>
            </a:br>
            <a:endParaRPr lang="en-GB" sz="4000" dirty="0">
              <a:latin typeface="+mj-lt"/>
            </a:endParaRPr>
          </a:p>
          <a:p>
            <a:r>
              <a:rPr lang="en-GB" sz="4000" dirty="0" err="1">
                <a:latin typeface="+mj-lt"/>
              </a:rPr>
              <a:t>Pactflow</a:t>
            </a:r>
            <a:r>
              <a:rPr lang="en-GB" sz="4000" dirty="0">
                <a:latin typeface="+mj-lt"/>
              </a:rPr>
              <a:t> – a commercial alternative to Spring Boot Contract.  This can be used with a variety of technologies (Java, Angular, </a:t>
            </a:r>
            <a:r>
              <a:rPr lang="en-GB" sz="4000" dirty="0" err="1">
                <a:latin typeface="+mj-lt"/>
              </a:rPr>
              <a:t>.Net</a:t>
            </a:r>
            <a:r>
              <a:rPr lang="en-GB" sz="4000" dirty="0">
                <a:latin typeface="+mj-lt"/>
              </a:rPr>
              <a:t>, etc)</a:t>
            </a:r>
            <a:br>
              <a:rPr lang="en-GB" sz="4000" dirty="0">
                <a:latin typeface="+mj-lt"/>
              </a:rPr>
            </a:br>
            <a:r>
              <a:rPr lang="en-GB" sz="4000" dirty="0">
                <a:latin typeface="+mj-lt"/>
                <a:hlinkClick r:id="rId3"/>
              </a:rPr>
              <a:t>https://pactflow.io/</a:t>
            </a:r>
            <a:r>
              <a:rPr lang="en-GB" sz="4000" dirty="0">
                <a:latin typeface="+mj-lt"/>
              </a:rPr>
              <a:t> </a:t>
            </a:r>
            <a:br>
              <a:rPr lang="en-GB" sz="4000" dirty="0">
                <a:latin typeface="+mj-lt"/>
              </a:rPr>
            </a:br>
            <a:endParaRPr lang="en-GB" sz="4000" dirty="0">
              <a:latin typeface="+mj-lt"/>
            </a:endParaRPr>
          </a:p>
          <a:p>
            <a:pPr marL="0" indent="0">
              <a:buNone/>
            </a:pPr>
            <a:r>
              <a:rPr lang="en-NL" sz="4000" b="1" dirty="0">
                <a:latin typeface="+mj-lt"/>
              </a:rPr>
              <a:t>Spring cloud messaging</a:t>
            </a:r>
          </a:p>
          <a:p>
            <a:r>
              <a:rPr lang="en-NL" sz="4000" dirty="0">
                <a:latin typeface="+mj-lt"/>
              </a:rPr>
              <a:t>Spring Cloud Stream messaging examples, but that is possible.  See, for example</a:t>
            </a:r>
            <a:br>
              <a:rPr lang="en-NL" sz="4000" dirty="0">
                <a:latin typeface="+mj-lt"/>
              </a:rPr>
            </a:br>
            <a:r>
              <a:rPr lang="en-GB" sz="4000" dirty="0">
                <a:latin typeface="+mj-lt"/>
                <a:hlinkClick r:id="rId4"/>
              </a:rPr>
              <a:t>https://cloud.spring.io/spring-cloud-contract/2.1.x/multi/multi__spring_cloud_contract_verifier_messaging.html</a:t>
            </a:r>
            <a:endParaRPr lang="en-GB" sz="4000" dirty="0">
              <a:latin typeface="+mj-lt"/>
            </a:endParaRPr>
          </a:p>
          <a:p>
            <a:endParaRPr lang="en-NL" dirty="0"/>
          </a:p>
          <a:p>
            <a:r>
              <a:rPr lang="en-NL" sz="4000" dirty="0">
                <a:latin typeface="+mj-lt"/>
              </a:rPr>
              <a:t>Stub runner for messaging</a:t>
            </a:r>
            <a:br>
              <a:rPr lang="en-NL" sz="4000" dirty="0">
                <a:latin typeface="+mj-lt"/>
              </a:rPr>
            </a:br>
            <a:r>
              <a:rPr lang="en-GB" sz="4000">
                <a:latin typeface="+mj-lt"/>
                <a:hlinkClick r:id="rId5"/>
              </a:rPr>
              <a:t>https://cloud.spring.io/spring-cloud-contract/2.0.x/multi/multi_stub-runner-for-messaging.html</a:t>
            </a:r>
            <a:r>
              <a:rPr lang="en-GB" sz="4000">
                <a:latin typeface="+mj-lt"/>
              </a:rPr>
              <a:t> </a:t>
            </a:r>
            <a:endParaRPr lang="en-NL" sz="4000" dirty="0">
              <a:latin typeface="+mj-lt"/>
            </a:endParaRPr>
          </a:p>
        </p:txBody>
      </p:sp>
      <p:sp>
        <p:nvSpPr>
          <p:cNvPr id="4" name="Footer Placeholder 3">
            <a:extLst>
              <a:ext uri="{FF2B5EF4-FFF2-40B4-BE49-F238E27FC236}">
                <a16:creationId xmlns:a16="http://schemas.microsoft.com/office/drawing/2014/main" id="{B036978A-AFE7-094A-9594-1C57A8A51D6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87760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671-C5BB-E74B-8895-6CE4EAF4262A}"/>
              </a:ext>
            </a:extLst>
          </p:cNvPr>
          <p:cNvSpPr>
            <a:spLocks noGrp="1"/>
          </p:cNvSpPr>
          <p:nvPr>
            <p:ph type="title"/>
          </p:nvPr>
        </p:nvSpPr>
        <p:spPr/>
        <p:txBody>
          <a:bodyPr/>
          <a:lstStyle/>
          <a:p>
            <a:r>
              <a:rPr lang="en-NL" dirty="0"/>
              <a:t>How we will achieve this</a:t>
            </a:r>
          </a:p>
        </p:txBody>
      </p:sp>
      <p:sp>
        <p:nvSpPr>
          <p:cNvPr id="3" name="Content Placeholder 2">
            <a:extLst>
              <a:ext uri="{FF2B5EF4-FFF2-40B4-BE49-F238E27FC236}">
                <a16:creationId xmlns:a16="http://schemas.microsoft.com/office/drawing/2014/main" id="{16A659BB-07DA-544A-8156-3EE632B960CA}"/>
              </a:ext>
            </a:extLst>
          </p:cNvPr>
          <p:cNvSpPr>
            <a:spLocks noGrp="1"/>
          </p:cNvSpPr>
          <p:nvPr>
            <p:ph idx="1"/>
          </p:nvPr>
        </p:nvSpPr>
        <p:spPr/>
        <p:txBody>
          <a:bodyPr>
            <a:normAutofit/>
          </a:bodyPr>
          <a:lstStyle/>
          <a:p>
            <a:r>
              <a:rPr lang="en-NL" dirty="0"/>
              <a:t>I will talk mostly about how to set up tests</a:t>
            </a:r>
            <a:br>
              <a:rPr lang="en-NL" dirty="0"/>
            </a:br>
            <a:endParaRPr lang="en-NL" dirty="0"/>
          </a:p>
          <a:p>
            <a:r>
              <a:rPr lang="en-NL" dirty="0"/>
              <a:t>I will not dive deeply into concepts</a:t>
            </a:r>
            <a:br>
              <a:rPr lang="en-NL" dirty="0"/>
            </a:br>
            <a:endParaRPr lang="en-NL" dirty="0"/>
          </a:p>
          <a:p>
            <a:r>
              <a:rPr lang="en-NL" dirty="0"/>
              <a:t>I will use two micro-services to demonstrate some points</a:t>
            </a:r>
            <a:br>
              <a:rPr lang="en-NL" dirty="0"/>
            </a:br>
            <a:endParaRPr lang="en-NL" dirty="0"/>
          </a:p>
          <a:p>
            <a:r>
              <a:rPr lang="en-NL" dirty="0"/>
              <a:t>Remember – the </a:t>
            </a:r>
            <a:r>
              <a:rPr lang="en-NL" b="1" dirty="0"/>
              <a:t>stubs.jar </a:t>
            </a:r>
            <a:r>
              <a:rPr lang="en-NL" dirty="0"/>
              <a:t>is king!</a:t>
            </a:r>
            <a:br>
              <a:rPr lang="en-NL" dirty="0"/>
            </a:br>
            <a:endParaRPr lang="en-NL" dirty="0"/>
          </a:p>
          <a:p>
            <a:r>
              <a:rPr lang="en-NL" b="1" dirty="0"/>
              <a:t>Verification</a:t>
            </a:r>
            <a:r>
              <a:rPr lang="en-NL" dirty="0"/>
              <a:t> of the stubs.jar is also king!  Long live the kings</a:t>
            </a:r>
            <a:br>
              <a:rPr lang="en-NL" dirty="0"/>
            </a:br>
            <a:endParaRPr lang="en-NL" dirty="0"/>
          </a:p>
          <a:p>
            <a:pPr marL="0" indent="0">
              <a:buNone/>
            </a:pPr>
            <a:endParaRPr lang="en-NL" dirty="0"/>
          </a:p>
          <a:p>
            <a:pPr marL="0" indent="0">
              <a:buNone/>
            </a:pPr>
            <a:endParaRPr lang="en-NL" dirty="0"/>
          </a:p>
        </p:txBody>
      </p:sp>
      <p:sp>
        <p:nvSpPr>
          <p:cNvPr id="4" name="Footer Placeholder 3">
            <a:extLst>
              <a:ext uri="{FF2B5EF4-FFF2-40B4-BE49-F238E27FC236}">
                <a16:creationId xmlns:a16="http://schemas.microsoft.com/office/drawing/2014/main" id="{69680429-AA3A-724B-9E75-CD5B254DF49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072545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671-C5BB-E74B-8895-6CE4EAF4262A}"/>
              </a:ext>
            </a:extLst>
          </p:cNvPr>
          <p:cNvSpPr>
            <a:spLocks noGrp="1"/>
          </p:cNvSpPr>
          <p:nvPr>
            <p:ph type="title"/>
          </p:nvPr>
        </p:nvSpPr>
        <p:spPr/>
        <p:txBody>
          <a:bodyPr/>
          <a:lstStyle/>
          <a:p>
            <a:pPr algn="ctr"/>
            <a:r>
              <a:rPr lang="en-NL" dirty="0"/>
              <a:t>This is the end</a:t>
            </a:r>
          </a:p>
        </p:txBody>
      </p:sp>
      <p:sp>
        <p:nvSpPr>
          <p:cNvPr id="3" name="Content Placeholder 2">
            <a:extLst>
              <a:ext uri="{FF2B5EF4-FFF2-40B4-BE49-F238E27FC236}">
                <a16:creationId xmlns:a16="http://schemas.microsoft.com/office/drawing/2014/main" id="{16A659BB-07DA-544A-8156-3EE632B960CA}"/>
              </a:ext>
            </a:extLst>
          </p:cNvPr>
          <p:cNvSpPr>
            <a:spLocks noGrp="1"/>
          </p:cNvSpPr>
          <p:nvPr>
            <p:ph idx="1"/>
          </p:nvPr>
        </p:nvSpPr>
        <p:spPr/>
        <p:txBody>
          <a:bodyPr>
            <a:normAutofit/>
          </a:bodyPr>
          <a:lstStyle/>
          <a:p>
            <a:pPr marL="0" indent="0" algn="ctr">
              <a:buNone/>
            </a:pPr>
            <a:endParaRPr lang="en-NL" dirty="0"/>
          </a:p>
          <a:p>
            <a:pPr marL="0" indent="0" algn="ctr">
              <a:buNone/>
            </a:pPr>
            <a:endParaRPr lang="en-NL" dirty="0"/>
          </a:p>
          <a:p>
            <a:pPr marL="0" indent="0" algn="ctr">
              <a:buNone/>
            </a:pPr>
            <a:r>
              <a:rPr lang="en-NL" dirty="0"/>
              <a:t>Reminder, the code can be downloaded from GitHub</a:t>
            </a:r>
            <a:br>
              <a:rPr lang="en-NL" dirty="0"/>
            </a:br>
            <a:endParaRPr lang="en-NL" dirty="0"/>
          </a:p>
          <a:p>
            <a:pPr marL="0" indent="0" algn="ctr">
              <a:buNone/>
            </a:pPr>
            <a:r>
              <a:rPr lang="en-GB" dirty="0">
                <a:hlinkClick r:id="rId2"/>
              </a:rPr>
              <a:t>https://github.com/OllyCrook/contract-test-demo</a:t>
            </a:r>
            <a:r>
              <a:rPr lang="en-GB" dirty="0"/>
              <a:t> </a:t>
            </a:r>
          </a:p>
          <a:p>
            <a:pPr marL="0" indent="0" algn="ctr">
              <a:buNone/>
            </a:pPr>
            <a:endParaRPr lang="en-GB" dirty="0"/>
          </a:p>
          <a:p>
            <a:pPr marL="0" indent="0" algn="ctr">
              <a:buNone/>
            </a:pPr>
            <a:r>
              <a:rPr lang="en-GB" dirty="0"/>
              <a:t>(don't forget the README!)</a:t>
            </a:r>
          </a:p>
        </p:txBody>
      </p:sp>
      <p:sp>
        <p:nvSpPr>
          <p:cNvPr id="4" name="Footer Placeholder 3">
            <a:extLst>
              <a:ext uri="{FF2B5EF4-FFF2-40B4-BE49-F238E27FC236}">
                <a16:creationId xmlns:a16="http://schemas.microsoft.com/office/drawing/2014/main" id="{69680429-AA3A-724B-9E75-CD5B254DF499}"/>
              </a:ext>
            </a:extLst>
          </p:cNvPr>
          <p:cNvSpPr>
            <a:spLocks noGrp="1"/>
          </p:cNvSpPr>
          <p:nvPr>
            <p:ph type="ftr" sz="quarter" idx="11"/>
          </p:nvPr>
        </p:nvSpPr>
        <p:spPr/>
        <p:txBody>
          <a:bodyPr/>
          <a:lstStyle/>
          <a:p>
            <a:r>
              <a:rPr lang="en-GB" b="1"/>
              <a:t>https://github.com/OllyCrook/contract-test-demo </a:t>
            </a:r>
            <a:endParaRPr lang="en-NL" b="1"/>
          </a:p>
        </p:txBody>
      </p:sp>
    </p:spTree>
    <p:extLst>
      <p:ext uri="{BB962C8B-B14F-4D97-AF65-F5344CB8AC3E}">
        <p14:creationId xmlns:p14="http://schemas.microsoft.com/office/powerpoint/2010/main" val="151437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671-C5BB-E74B-8895-6CE4EAF4262A}"/>
              </a:ext>
            </a:extLst>
          </p:cNvPr>
          <p:cNvSpPr>
            <a:spLocks noGrp="1"/>
          </p:cNvSpPr>
          <p:nvPr>
            <p:ph type="title"/>
          </p:nvPr>
        </p:nvSpPr>
        <p:spPr/>
        <p:txBody>
          <a:bodyPr/>
          <a:lstStyle/>
          <a:p>
            <a:r>
              <a:rPr lang="en-NL" dirty="0"/>
              <a:t>The code for this demo is in GitHub</a:t>
            </a:r>
          </a:p>
        </p:txBody>
      </p:sp>
      <p:sp>
        <p:nvSpPr>
          <p:cNvPr id="3" name="Content Placeholder 2">
            <a:extLst>
              <a:ext uri="{FF2B5EF4-FFF2-40B4-BE49-F238E27FC236}">
                <a16:creationId xmlns:a16="http://schemas.microsoft.com/office/drawing/2014/main" id="{16A659BB-07DA-544A-8156-3EE632B960CA}"/>
              </a:ext>
            </a:extLst>
          </p:cNvPr>
          <p:cNvSpPr>
            <a:spLocks noGrp="1"/>
          </p:cNvSpPr>
          <p:nvPr>
            <p:ph idx="1"/>
          </p:nvPr>
        </p:nvSpPr>
        <p:spPr/>
        <p:txBody>
          <a:bodyPr>
            <a:normAutofit/>
          </a:bodyPr>
          <a:lstStyle/>
          <a:p>
            <a:r>
              <a:rPr lang="en-NL" dirty="0"/>
              <a:t>The micro-services (and this presentation) can be downloaded from GitHub</a:t>
            </a:r>
            <a:br>
              <a:rPr lang="en-NL" dirty="0"/>
            </a:br>
            <a:r>
              <a:rPr lang="en-GB" dirty="0">
                <a:hlinkClick r:id="rId2"/>
              </a:rPr>
              <a:t>https://github.com/OllyCrook/contract-test-demo</a:t>
            </a:r>
            <a:r>
              <a:rPr lang="en-GB" dirty="0"/>
              <a:t> </a:t>
            </a:r>
          </a:p>
          <a:p>
            <a:endParaRPr lang="en-NL" dirty="0"/>
          </a:p>
          <a:p>
            <a:r>
              <a:rPr lang="en-NL" dirty="0"/>
              <a:t>There is also a README file in the GitHub repo with more info</a:t>
            </a:r>
            <a:br>
              <a:rPr lang="en-NL" dirty="0"/>
            </a:br>
            <a:endParaRPr lang="en-NL" dirty="0"/>
          </a:p>
          <a:p>
            <a:r>
              <a:rPr lang="en-NL" dirty="0"/>
              <a:t>In particular, the README contains details of concepts that I used to build the micro-services (such as the use of openApi to build Java classes)</a:t>
            </a:r>
          </a:p>
        </p:txBody>
      </p:sp>
      <p:sp>
        <p:nvSpPr>
          <p:cNvPr id="4" name="Footer Placeholder 3">
            <a:extLst>
              <a:ext uri="{FF2B5EF4-FFF2-40B4-BE49-F238E27FC236}">
                <a16:creationId xmlns:a16="http://schemas.microsoft.com/office/drawing/2014/main" id="{69680429-AA3A-724B-9E75-CD5B254DF49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99165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671-C5BB-E74B-8895-6CE4EAF4262A}"/>
              </a:ext>
            </a:extLst>
          </p:cNvPr>
          <p:cNvSpPr>
            <a:spLocks noGrp="1"/>
          </p:cNvSpPr>
          <p:nvPr>
            <p:ph type="title"/>
          </p:nvPr>
        </p:nvSpPr>
        <p:spPr/>
        <p:txBody>
          <a:bodyPr/>
          <a:lstStyle/>
          <a:p>
            <a:r>
              <a:rPr lang="en-NL" dirty="0"/>
              <a:t>Scope</a:t>
            </a:r>
          </a:p>
        </p:txBody>
      </p:sp>
      <p:sp>
        <p:nvSpPr>
          <p:cNvPr id="3" name="Content Placeholder 2">
            <a:extLst>
              <a:ext uri="{FF2B5EF4-FFF2-40B4-BE49-F238E27FC236}">
                <a16:creationId xmlns:a16="http://schemas.microsoft.com/office/drawing/2014/main" id="{16A659BB-07DA-544A-8156-3EE632B960CA}"/>
              </a:ext>
            </a:extLst>
          </p:cNvPr>
          <p:cNvSpPr>
            <a:spLocks noGrp="1"/>
          </p:cNvSpPr>
          <p:nvPr>
            <p:ph idx="1"/>
          </p:nvPr>
        </p:nvSpPr>
        <p:spPr/>
        <p:txBody>
          <a:bodyPr>
            <a:normAutofit/>
          </a:bodyPr>
          <a:lstStyle/>
          <a:p>
            <a:r>
              <a:rPr lang="en-NL" sz="2400" dirty="0"/>
              <a:t>The examples are based services that use REST messaging </a:t>
            </a:r>
            <a:endParaRPr lang="en-GB" sz="2400" dirty="0"/>
          </a:p>
          <a:p>
            <a:r>
              <a:rPr lang="en-NL" sz="2400" dirty="0"/>
              <a:t>We will be using WireMock a lot this demo</a:t>
            </a:r>
          </a:p>
          <a:p>
            <a:r>
              <a:rPr lang="en-NL" sz="2400" dirty="0"/>
              <a:t>Contract-based testing is not rocket-science - I want to show you the simplicity</a:t>
            </a:r>
          </a:p>
          <a:p>
            <a:r>
              <a:rPr lang="en-GB" sz="2400"/>
              <a:t>I want to emphasise that you need to be clear about what you want to test.  It is easy to get into spaghetti hell managing your test data if you do not have a clear head</a:t>
            </a:r>
          </a:p>
          <a:p>
            <a:r>
              <a:rPr lang="en-GB" sz="2400"/>
              <a:t>This is a huge subject so I want to focus on basics. Hopefully this will stimulate some ideas that are relevant for your specific situations</a:t>
            </a:r>
            <a:endParaRPr lang="en-NL" sz="2400" dirty="0"/>
          </a:p>
          <a:p>
            <a:r>
              <a:rPr lang="en-NL" sz="2400" dirty="0"/>
              <a:t>The presentation does not include Spring Cloud Stream messaging examples, but that is possible.  I have included links at the end of the presentation</a:t>
            </a:r>
            <a:endParaRPr lang="en-NL" dirty="0"/>
          </a:p>
        </p:txBody>
      </p:sp>
      <p:sp>
        <p:nvSpPr>
          <p:cNvPr id="4" name="Footer Placeholder 3">
            <a:extLst>
              <a:ext uri="{FF2B5EF4-FFF2-40B4-BE49-F238E27FC236}">
                <a16:creationId xmlns:a16="http://schemas.microsoft.com/office/drawing/2014/main" id="{69680429-AA3A-724B-9E75-CD5B254DF49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44000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B3EC-EC66-A742-8515-2BB61C1C6D0B}"/>
              </a:ext>
            </a:extLst>
          </p:cNvPr>
          <p:cNvSpPr>
            <a:spLocks noGrp="1"/>
          </p:cNvSpPr>
          <p:nvPr>
            <p:ph type="title"/>
          </p:nvPr>
        </p:nvSpPr>
        <p:spPr/>
        <p:txBody>
          <a:bodyPr/>
          <a:lstStyle/>
          <a:p>
            <a:r>
              <a:rPr lang="en-NL" dirty="0"/>
              <a:t>What is the problem? A simple example</a:t>
            </a:r>
          </a:p>
        </p:txBody>
      </p:sp>
      <p:cxnSp>
        <p:nvCxnSpPr>
          <p:cNvPr id="12" name="Straight Arrow Connector 11">
            <a:extLst>
              <a:ext uri="{FF2B5EF4-FFF2-40B4-BE49-F238E27FC236}">
                <a16:creationId xmlns:a16="http://schemas.microsoft.com/office/drawing/2014/main" id="{FA3F172C-6321-364D-9488-01DFC514149C}"/>
              </a:ext>
            </a:extLst>
          </p:cNvPr>
          <p:cNvCxnSpPr>
            <a:cxnSpLocks/>
          </p:cNvCxnSpPr>
          <p:nvPr/>
        </p:nvCxnSpPr>
        <p:spPr>
          <a:xfrm>
            <a:off x="4227094" y="2667901"/>
            <a:ext cx="3278205" cy="738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4855A3-D6FA-3E46-9BB8-8F82373C2870}"/>
              </a:ext>
            </a:extLst>
          </p:cNvPr>
          <p:cNvCxnSpPr>
            <a:cxnSpLocks/>
            <a:endCxn id="32" idx="1"/>
          </p:cNvCxnSpPr>
          <p:nvPr/>
        </p:nvCxnSpPr>
        <p:spPr>
          <a:xfrm flipV="1">
            <a:off x="4270408" y="3561215"/>
            <a:ext cx="3248788" cy="1411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18D5E6-99EB-A243-A29E-C4F020F956C2}"/>
              </a:ext>
            </a:extLst>
          </p:cNvPr>
          <p:cNvCxnSpPr>
            <a:cxnSpLocks/>
          </p:cNvCxnSpPr>
          <p:nvPr/>
        </p:nvCxnSpPr>
        <p:spPr>
          <a:xfrm flipH="1" flipV="1">
            <a:off x="4227095" y="2539378"/>
            <a:ext cx="3271138" cy="747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0C96F4-B74C-4142-953C-2803CAEF8737}"/>
              </a:ext>
            </a:extLst>
          </p:cNvPr>
          <p:cNvCxnSpPr>
            <a:cxnSpLocks/>
          </p:cNvCxnSpPr>
          <p:nvPr/>
        </p:nvCxnSpPr>
        <p:spPr>
          <a:xfrm flipH="1">
            <a:off x="4255168" y="3647975"/>
            <a:ext cx="3230233" cy="1479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4687DD50-7C89-F543-B7CC-79DDC1C827CC}"/>
              </a:ext>
            </a:extLst>
          </p:cNvPr>
          <p:cNvGrpSpPr/>
          <p:nvPr/>
        </p:nvGrpSpPr>
        <p:grpSpPr>
          <a:xfrm>
            <a:off x="7485401" y="3253992"/>
            <a:ext cx="1791773" cy="835599"/>
            <a:chOff x="7485401" y="3253992"/>
            <a:chExt cx="1791773" cy="835599"/>
          </a:xfrm>
        </p:grpSpPr>
        <p:sp>
          <p:nvSpPr>
            <p:cNvPr id="10" name="TextBox 9">
              <a:extLst>
                <a:ext uri="{FF2B5EF4-FFF2-40B4-BE49-F238E27FC236}">
                  <a16:creationId xmlns:a16="http://schemas.microsoft.com/office/drawing/2014/main" id="{116E387D-FD42-6E41-ADD8-964B2A8E58B5}"/>
                </a:ext>
              </a:extLst>
            </p:cNvPr>
            <p:cNvSpPr txBox="1"/>
            <p:nvPr/>
          </p:nvSpPr>
          <p:spPr>
            <a:xfrm>
              <a:off x="7498233" y="3253992"/>
              <a:ext cx="926279" cy="369332"/>
            </a:xfrm>
            <a:prstGeom prst="rect">
              <a:avLst/>
            </a:prstGeom>
            <a:noFill/>
          </p:spPr>
          <p:txBody>
            <a:bodyPr wrap="none" rtlCol="0">
              <a:spAutoFit/>
            </a:bodyPr>
            <a:lstStyle/>
            <a:p>
              <a:r>
                <a:rPr lang="en-NL" i="1" dirty="0"/>
                <a:t>getStuff</a:t>
              </a:r>
            </a:p>
          </p:txBody>
        </p:sp>
        <p:sp>
          <p:nvSpPr>
            <p:cNvPr id="16" name="Rectangle 15">
              <a:extLst>
                <a:ext uri="{FF2B5EF4-FFF2-40B4-BE49-F238E27FC236}">
                  <a16:creationId xmlns:a16="http://schemas.microsoft.com/office/drawing/2014/main" id="{37557F44-0AB2-8441-BDB8-6D8E51BB20FE}"/>
                </a:ext>
              </a:extLst>
            </p:cNvPr>
            <p:cNvSpPr/>
            <p:nvPr/>
          </p:nvSpPr>
          <p:spPr>
            <a:xfrm>
              <a:off x="7505299" y="3253992"/>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extBox 28">
              <a:extLst>
                <a:ext uri="{FF2B5EF4-FFF2-40B4-BE49-F238E27FC236}">
                  <a16:creationId xmlns:a16="http://schemas.microsoft.com/office/drawing/2014/main" id="{8C839138-966E-9540-93D0-9A5F4FFDC0A9}"/>
                </a:ext>
              </a:extLst>
            </p:cNvPr>
            <p:cNvSpPr txBox="1"/>
            <p:nvPr/>
          </p:nvSpPr>
          <p:spPr>
            <a:xfrm>
              <a:off x="7485401" y="3627926"/>
              <a:ext cx="1791773" cy="461665"/>
            </a:xfrm>
            <a:prstGeom prst="rect">
              <a:avLst/>
            </a:prstGeom>
            <a:noFill/>
          </p:spPr>
          <p:txBody>
            <a:bodyPr wrap="none" rtlCol="0">
              <a:spAutoFit/>
            </a:bodyPr>
            <a:lstStyle/>
            <a:p>
              <a:r>
                <a:rPr lang="en-NL" sz="1200" dirty="0"/>
                <a:t>Returns</a:t>
              </a:r>
            </a:p>
            <a:p>
              <a:r>
                <a:rPr lang="en-NL" sz="1200" dirty="0"/>
                <a:t>(name, price, description}</a:t>
              </a:r>
            </a:p>
          </p:txBody>
        </p:sp>
      </p:grpSp>
      <p:sp>
        <p:nvSpPr>
          <p:cNvPr id="32" name="Rectangle 31">
            <a:extLst>
              <a:ext uri="{FF2B5EF4-FFF2-40B4-BE49-F238E27FC236}">
                <a16:creationId xmlns:a16="http://schemas.microsoft.com/office/drawing/2014/main" id="{31D9565D-F228-424E-9EB7-2B1EB5769AB5}"/>
              </a:ext>
            </a:extLst>
          </p:cNvPr>
          <p:cNvSpPr/>
          <p:nvPr/>
        </p:nvSpPr>
        <p:spPr>
          <a:xfrm>
            <a:off x="7519196" y="2591221"/>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extBox 32">
            <a:extLst>
              <a:ext uri="{FF2B5EF4-FFF2-40B4-BE49-F238E27FC236}">
                <a16:creationId xmlns:a16="http://schemas.microsoft.com/office/drawing/2014/main" id="{B488CEF0-7608-4A4F-94D7-5580A01A0727}"/>
              </a:ext>
            </a:extLst>
          </p:cNvPr>
          <p:cNvSpPr txBox="1"/>
          <p:nvPr/>
        </p:nvSpPr>
        <p:spPr>
          <a:xfrm>
            <a:off x="7547515" y="2267274"/>
            <a:ext cx="909352" cy="338554"/>
          </a:xfrm>
          <a:prstGeom prst="rect">
            <a:avLst/>
          </a:prstGeom>
          <a:noFill/>
        </p:spPr>
        <p:txBody>
          <a:bodyPr wrap="none" rtlCol="0">
            <a:spAutoFit/>
          </a:bodyPr>
          <a:lstStyle/>
          <a:p>
            <a:r>
              <a:rPr lang="en-NL" sz="1600" b="1" dirty="0"/>
              <a:t>Provider</a:t>
            </a:r>
          </a:p>
        </p:txBody>
      </p:sp>
      <p:sp>
        <p:nvSpPr>
          <p:cNvPr id="34" name="Rectangle 33">
            <a:extLst>
              <a:ext uri="{FF2B5EF4-FFF2-40B4-BE49-F238E27FC236}">
                <a16:creationId xmlns:a16="http://schemas.microsoft.com/office/drawing/2014/main" id="{0B6A3EDE-EC45-4A4D-B3CA-7C7F97F5B60A}"/>
              </a:ext>
            </a:extLst>
          </p:cNvPr>
          <p:cNvSpPr/>
          <p:nvPr/>
        </p:nvSpPr>
        <p:spPr>
          <a:xfrm>
            <a:off x="7517038" y="229672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7" name="Rectangle 36">
            <a:extLst>
              <a:ext uri="{FF2B5EF4-FFF2-40B4-BE49-F238E27FC236}">
                <a16:creationId xmlns:a16="http://schemas.microsoft.com/office/drawing/2014/main" id="{53814695-E73C-A249-BFED-4E3D081A29B9}"/>
              </a:ext>
            </a:extLst>
          </p:cNvPr>
          <p:cNvSpPr/>
          <p:nvPr/>
        </p:nvSpPr>
        <p:spPr>
          <a:xfrm>
            <a:off x="1839228" y="1830172"/>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8" name="TextBox 37">
            <a:extLst>
              <a:ext uri="{FF2B5EF4-FFF2-40B4-BE49-F238E27FC236}">
                <a16:creationId xmlns:a16="http://schemas.microsoft.com/office/drawing/2014/main" id="{66E67C37-58FD-7C43-BE17-5202147555B3}"/>
              </a:ext>
            </a:extLst>
          </p:cNvPr>
          <p:cNvSpPr txBox="1"/>
          <p:nvPr/>
        </p:nvSpPr>
        <p:spPr>
          <a:xfrm>
            <a:off x="1867547" y="1506225"/>
            <a:ext cx="1221809" cy="338554"/>
          </a:xfrm>
          <a:prstGeom prst="rect">
            <a:avLst/>
          </a:prstGeom>
          <a:noFill/>
        </p:spPr>
        <p:txBody>
          <a:bodyPr wrap="none" rtlCol="0">
            <a:spAutoFit/>
          </a:bodyPr>
          <a:lstStyle/>
          <a:p>
            <a:r>
              <a:rPr lang="en-NL" sz="1600" b="1" dirty="0"/>
              <a:t>Consumer A</a:t>
            </a:r>
          </a:p>
        </p:txBody>
      </p:sp>
      <p:sp>
        <p:nvSpPr>
          <p:cNvPr id="39" name="Rectangle 38">
            <a:extLst>
              <a:ext uri="{FF2B5EF4-FFF2-40B4-BE49-F238E27FC236}">
                <a16:creationId xmlns:a16="http://schemas.microsoft.com/office/drawing/2014/main" id="{5023E836-3598-E445-98DA-1B1E281C1707}"/>
              </a:ext>
            </a:extLst>
          </p:cNvPr>
          <p:cNvSpPr/>
          <p:nvPr/>
        </p:nvSpPr>
        <p:spPr>
          <a:xfrm>
            <a:off x="1837070" y="1535675"/>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2" name="Rectangle 41">
            <a:extLst>
              <a:ext uri="{FF2B5EF4-FFF2-40B4-BE49-F238E27FC236}">
                <a16:creationId xmlns:a16="http://schemas.microsoft.com/office/drawing/2014/main" id="{3399D259-1E4B-0A4A-A305-9EC866F20170}"/>
              </a:ext>
            </a:extLst>
          </p:cNvPr>
          <p:cNvSpPr/>
          <p:nvPr/>
        </p:nvSpPr>
        <p:spPr>
          <a:xfrm>
            <a:off x="1850552" y="4516601"/>
            <a:ext cx="2387868" cy="1976274"/>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TextBox 42">
            <a:extLst>
              <a:ext uri="{FF2B5EF4-FFF2-40B4-BE49-F238E27FC236}">
                <a16:creationId xmlns:a16="http://schemas.microsoft.com/office/drawing/2014/main" id="{8E9B3021-16E6-5B4D-8FCE-D67F74227800}"/>
              </a:ext>
            </a:extLst>
          </p:cNvPr>
          <p:cNvSpPr txBox="1"/>
          <p:nvPr/>
        </p:nvSpPr>
        <p:spPr>
          <a:xfrm>
            <a:off x="1878871" y="4192654"/>
            <a:ext cx="1212191" cy="338554"/>
          </a:xfrm>
          <a:prstGeom prst="rect">
            <a:avLst/>
          </a:prstGeom>
          <a:noFill/>
        </p:spPr>
        <p:txBody>
          <a:bodyPr wrap="none" rtlCol="0">
            <a:spAutoFit/>
          </a:bodyPr>
          <a:lstStyle/>
          <a:p>
            <a:r>
              <a:rPr lang="en-NL" sz="1600" b="1" dirty="0"/>
              <a:t>Consumer B</a:t>
            </a:r>
          </a:p>
        </p:txBody>
      </p:sp>
      <p:sp>
        <p:nvSpPr>
          <p:cNvPr id="44" name="Rectangle 43">
            <a:extLst>
              <a:ext uri="{FF2B5EF4-FFF2-40B4-BE49-F238E27FC236}">
                <a16:creationId xmlns:a16="http://schemas.microsoft.com/office/drawing/2014/main" id="{2045A8C3-BC32-AE48-8961-C22F5D35DF25}"/>
              </a:ext>
            </a:extLst>
          </p:cNvPr>
          <p:cNvSpPr/>
          <p:nvPr/>
        </p:nvSpPr>
        <p:spPr>
          <a:xfrm>
            <a:off x="1848394" y="422210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7" name="TextBox 56">
            <a:extLst>
              <a:ext uri="{FF2B5EF4-FFF2-40B4-BE49-F238E27FC236}">
                <a16:creationId xmlns:a16="http://schemas.microsoft.com/office/drawing/2014/main" id="{C427557D-AAAF-894F-ADFA-CDBFCF95E2E0}"/>
              </a:ext>
            </a:extLst>
          </p:cNvPr>
          <p:cNvSpPr txBox="1"/>
          <p:nvPr/>
        </p:nvSpPr>
        <p:spPr>
          <a:xfrm>
            <a:off x="3307765" y="2382365"/>
            <a:ext cx="926279" cy="369332"/>
          </a:xfrm>
          <a:prstGeom prst="rect">
            <a:avLst/>
          </a:prstGeom>
          <a:noFill/>
        </p:spPr>
        <p:txBody>
          <a:bodyPr wrap="none" rtlCol="0">
            <a:spAutoFit/>
          </a:bodyPr>
          <a:lstStyle/>
          <a:p>
            <a:r>
              <a:rPr lang="en-NL" i="1" dirty="0"/>
              <a:t>getStuff</a:t>
            </a:r>
          </a:p>
        </p:txBody>
      </p:sp>
      <p:sp>
        <p:nvSpPr>
          <p:cNvPr id="58" name="Rectangle 57">
            <a:extLst>
              <a:ext uri="{FF2B5EF4-FFF2-40B4-BE49-F238E27FC236}">
                <a16:creationId xmlns:a16="http://schemas.microsoft.com/office/drawing/2014/main" id="{CD578D53-98F1-D248-A35E-80DD48B8EC1D}"/>
              </a:ext>
            </a:extLst>
          </p:cNvPr>
          <p:cNvSpPr/>
          <p:nvPr/>
        </p:nvSpPr>
        <p:spPr>
          <a:xfrm>
            <a:off x="3314831" y="2382365"/>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9" name="TextBox 58">
            <a:extLst>
              <a:ext uri="{FF2B5EF4-FFF2-40B4-BE49-F238E27FC236}">
                <a16:creationId xmlns:a16="http://schemas.microsoft.com/office/drawing/2014/main" id="{E72EF1BF-D3DF-2943-A2F2-0022446A64F0}"/>
              </a:ext>
            </a:extLst>
          </p:cNvPr>
          <p:cNvSpPr txBox="1"/>
          <p:nvPr/>
        </p:nvSpPr>
        <p:spPr>
          <a:xfrm>
            <a:off x="2420073" y="2746837"/>
            <a:ext cx="1778949" cy="461665"/>
          </a:xfrm>
          <a:prstGeom prst="rect">
            <a:avLst/>
          </a:prstGeom>
          <a:noFill/>
        </p:spPr>
        <p:txBody>
          <a:bodyPr wrap="none" rtlCol="0">
            <a:spAutoFit/>
          </a:bodyPr>
          <a:lstStyle/>
          <a:p>
            <a:pPr algn="r"/>
            <a:r>
              <a:rPr lang="en-NL" sz="1200" dirty="0"/>
              <a:t>Uses</a:t>
            </a:r>
          </a:p>
          <a:p>
            <a:r>
              <a:rPr lang="en-NL" sz="1200" dirty="0"/>
              <a:t>{name, price, description}</a:t>
            </a:r>
          </a:p>
        </p:txBody>
      </p:sp>
      <p:sp>
        <p:nvSpPr>
          <p:cNvPr id="60" name="TextBox 59">
            <a:extLst>
              <a:ext uri="{FF2B5EF4-FFF2-40B4-BE49-F238E27FC236}">
                <a16:creationId xmlns:a16="http://schemas.microsoft.com/office/drawing/2014/main" id="{79033335-F08B-8B41-9083-D50457332933}"/>
              </a:ext>
            </a:extLst>
          </p:cNvPr>
          <p:cNvSpPr txBox="1"/>
          <p:nvPr/>
        </p:nvSpPr>
        <p:spPr>
          <a:xfrm>
            <a:off x="3295094" y="4930549"/>
            <a:ext cx="926279" cy="369332"/>
          </a:xfrm>
          <a:prstGeom prst="rect">
            <a:avLst/>
          </a:prstGeom>
          <a:noFill/>
        </p:spPr>
        <p:txBody>
          <a:bodyPr wrap="none" rtlCol="0">
            <a:spAutoFit/>
          </a:bodyPr>
          <a:lstStyle/>
          <a:p>
            <a:r>
              <a:rPr lang="en-NL" i="1" dirty="0"/>
              <a:t>getStuff</a:t>
            </a:r>
          </a:p>
        </p:txBody>
      </p:sp>
      <p:sp>
        <p:nvSpPr>
          <p:cNvPr id="61" name="Rectangle 60">
            <a:extLst>
              <a:ext uri="{FF2B5EF4-FFF2-40B4-BE49-F238E27FC236}">
                <a16:creationId xmlns:a16="http://schemas.microsoft.com/office/drawing/2014/main" id="{3483E380-50A3-0F4E-BCA7-75B8A4DD1F49}"/>
              </a:ext>
            </a:extLst>
          </p:cNvPr>
          <p:cNvSpPr/>
          <p:nvPr/>
        </p:nvSpPr>
        <p:spPr>
          <a:xfrm>
            <a:off x="3302160" y="4930549"/>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2" name="TextBox 61">
            <a:extLst>
              <a:ext uri="{FF2B5EF4-FFF2-40B4-BE49-F238E27FC236}">
                <a16:creationId xmlns:a16="http://schemas.microsoft.com/office/drawing/2014/main" id="{09B63482-F3CD-394D-AA0B-4296723A1150}"/>
              </a:ext>
            </a:extLst>
          </p:cNvPr>
          <p:cNvSpPr txBox="1"/>
          <p:nvPr/>
        </p:nvSpPr>
        <p:spPr>
          <a:xfrm>
            <a:off x="2223436" y="5295021"/>
            <a:ext cx="1962915" cy="646331"/>
          </a:xfrm>
          <a:prstGeom prst="rect">
            <a:avLst/>
          </a:prstGeom>
          <a:noFill/>
        </p:spPr>
        <p:txBody>
          <a:bodyPr wrap="square" rtlCol="0">
            <a:spAutoFit/>
          </a:bodyPr>
          <a:lstStyle/>
          <a:p>
            <a:pPr algn="r"/>
            <a:r>
              <a:rPr lang="en-NL" sz="1200" dirty="0"/>
              <a:t>Uses</a:t>
            </a:r>
          </a:p>
          <a:p>
            <a:pPr algn="r"/>
            <a:r>
              <a:rPr lang="en-NL" sz="1200" dirty="0"/>
              <a:t>{name, price}</a:t>
            </a:r>
          </a:p>
          <a:p>
            <a:pPr algn="r"/>
            <a:r>
              <a:rPr lang="en-NL" sz="1200" dirty="0"/>
              <a:t>- does not use description</a:t>
            </a:r>
          </a:p>
        </p:txBody>
      </p:sp>
      <p:pic>
        <p:nvPicPr>
          <p:cNvPr id="63" name="Graphic 62" descr="Tick with solid fill">
            <a:extLst>
              <a:ext uri="{FF2B5EF4-FFF2-40B4-BE49-F238E27FC236}">
                <a16:creationId xmlns:a16="http://schemas.microsoft.com/office/drawing/2014/main" id="{D717A291-F6A5-E442-8AE1-3B2BA8E165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4400" y="3936467"/>
            <a:ext cx="512374" cy="512374"/>
          </a:xfrm>
          <a:prstGeom prst="rect">
            <a:avLst/>
          </a:prstGeom>
        </p:spPr>
      </p:pic>
      <p:pic>
        <p:nvPicPr>
          <p:cNvPr id="64" name="Graphic 63" descr="Tick with solid fill">
            <a:extLst>
              <a:ext uri="{FF2B5EF4-FFF2-40B4-BE49-F238E27FC236}">
                <a16:creationId xmlns:a16="http://schemas.microsoft.com/office/drawing/2014/main" id="{9EE1CD28-CBB3-F84D-8BCC-ACB27DF7EA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82428" y="2347453"/>
            <a:ext cx="512374" cy="512374"/>
          </a:xfrm>
          <a:prstGeom prst="rect">
            <a:avLst/>
          </a:prstGeom>
        </p:spPr>
      </p:pic>
      <p:sp>
        <p:nvSpPr>
          <p:cNvPr id="65" name="Footer Placeholder 64">
            <a:extLst>
              <a:ext uri="{FF2B5EF4-FFF2-40B4-BE49-F238E27FC236}">
                <a16:creationId xmlns:a16="http://schemas.microsoft.com/office/drawing/2014/main" id="{32AA7481-72EC-0D44-A8B4-3303F9FB728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31899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B3EC-EC66-A742-8515-2BB61C1C6D0B}"/>
              </a:ext>
            </a:extLst>
          </p:cNvPr>
          <p:cNvSpPr>
            <a:spLocks noGrp="1"/>
          </p:cNvSpPr>
          <p:nvPr>
            <p:ph type="title"/>
          </p:nvPr>
        </p:nvSpPr>
        <p:spPr>
          <a:xfrm>
            <a:off x="838199" y="365125"/>
            <a:ext cx="11145253" cy="1325563"/>
          </a:xfrm>
        </p:spPr>
        <p:txBody>
          <a:bodyPr/>
          <a:lstStyle/>
          <a:p>
            <a:r>
              <a:rPr lang="en-NL" dirty="0"/>
              <a:t>Remove “description” from getStuff interface</a:t>
            </a:r>
          </a:p>
        </p:txBody>
      </p:sp>
      <p:cxnSp>
        <p:nvCxnSpPr>
          <p:cNvPr id="12" name="Straight Arrow Connector 11">
            <a:extLst>
              <a:ext uri="{FF2B5EF4-FFF2-40B4-BE49-F238E27FC236}">
                <a16:creationId xmlns:a16="http://schemas.microsoft.com/office/drawing/2014/main" id="{FA3F172C-6321-364D-9488-01DFC514149C}"/>
              </a:ext>
            </a:extLst>
          </p:cNvPr>
          <p:cNvCxnSpPr>
            <a:cxnSpLocks/>
          </p:cNvCxnSpPr>
          <p:nvPr/>
        </p:nvCxnSpPr>
        <p:spPr>
          <a:xfrm>
            <a:off x="4227094" y="2667901"/>
            <a:ext cx="3278205" cy="738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4855A3-D6FA-3E46-9BB8-8F82373C2870}"/>
              </a:ext>
            </a:extLst>
          </p:cNvPr>
          <p:cNvCxnSpPr>
            <a:cxnSpLocks/>
            <a:endCxn id="32" idx="1"/>
          </p:cNvCxnSpPr>
          <p:nvPr/>
        </p:nvCxnSpPr>
        <p:spPr>
          <a:xfrm flipV="1">
            <a:off x="4270408" y="3561215"/>
            <a:ext cx="3248788" cy="1411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18D5E6-99EB-A243-A29E-C4F020F956C2}"/>
              </a:ext>
            </a:extLst>
          </p:cNvPr>
          <p:cNvCxnSpPr>
            <a:cxnSpLocks/>
          </p:cNvCxnSpPr>
          <p:nvPr/>
        </p:nvCxnSpPr>
        <p:spPr>
          <a:xfrm flipH="1" flipV="1">
            <a:off x="4227095" y="2539378"/>
            <a:ext cx="3271138" cy="747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0C96F4-B74C-4142-953C-2803CAEF8737}"/>
              </a:ext>
            </a:extLst>
          </p:cNvPr>
          <p:cNvCxnSpPr>
            <a:cxnSpLocks/>
          </p:cNvCxnSpPr>
          <p:nvPr/>
        </p:nvCxnSpPr>
        <p:spPr>
          <a:xfrm flipH="1">
            <a:off x="4255168" y="3647975"/>
            <a:ext cx="3230233" cy="1479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4687DD50-7C89-F543-B7CC-79DDC1C827CC}"/>
              </a:ext>
            </a:extLst>
          </p:cNvPr>
          <p:cNvGrpSpPr/>
          <p:nvPr/>
        </p:nvGrpSpPr>
        <p:grpSpPr>
          <a:xfrm>
            <a:off x="7485401" y="3253992"/>
            <a:ext cx="1689758" cy="1204931"/>
            <a:chOff x="7485401" y="3253992"/>
            <a:chExt cx="1689758" cy="1204931"/>
          </a:xfrm>
        </p:grpSpPr>
        <p:sp>
          <p:nvSpPr>
            <p:cNvPr id="10" name="TextBox 9">
              <a:extLst>
                <a:ext uri="{FF2B5EF4-FFF2-40B4-BE49-F238E27FC236}">
                  <a16:creationId xmlns:a16="http://schemas.microsoft.com/office/drawing/2014/main" id="{116E387D-FD42-6E41-ADD8-964B2A8E58B5}"/>
                </a:ext>
              </a:extLst>
            </p:cNvPr>
            <p:cNvSpPr txBox="1"/>
            <p:nvPr/>
          </p:nvSpPr>
          <p:spPr>
            <a:xfrm>
              <a:off x="7498233" y="3253992"/>
              <a:ext cx="926279" cy="369332"/>
            </a:xfrm>
            <a:prstGeom prst="rect">
              <a:avLst/>
            </a:prstGeom>
            <a:noFill/>
          </p:spPr>
          <p:txBody>
            <a:bodyPr wrap="none" rtlCol="0">
              <a:spAutoFit/>
            </a:bodyPr>
            <a:lstStyle/>
            <a:p>
              <a:r>
                <a:rPr lang="en-NL" i="1" dirty="0"/>
                <a:t>getStuff</a:t>
              </a:r>
            </a:p>
          </p:txBody>
        </p:sp>
        <p:sp>
          <p:nvSpPr>
            <p:cNvPr id="16" name="Rectangle 15">
              <a:extLst>
                <a:ext uri="{FF2B5EF4-FFF2-40B4-BE49-F238E27FC236}">
                  <a16:creationId xmlns:a16="http://schemas.microsoft.com/office/drawing/2014/main" id="{37557F44-0AB2-8441-BDB8-6D8E51BB20FE}"/>
                </a:ext>
              </a:extLst>
            </p:cNvPr>
            <p:cNvSpPr/>
            <p:nvPr/>
          </p:nvSpPr>
          <p:spPr>
            <a:xfrm>
              <a:off x="7505299" y="3253992"/>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extBox 28">
              <a:extLst>
                <a:ext uri="{FF2B5EF4-FFF2-40B4-BE49-F238E27FC236}">
                  <a16:creationId xmlns:a16="http://schemas.microsoft.com/office/drawing/2014/main" id="{8C839138-966E-9540-93D0-9A5F4FFDC0A9}"/>
                </a:ext>
              </a:extLst>
            </p:cNvPr>
            <p:cNvSpPr txBox="1"/>
            <p:nvPr/>
          </p:nvSpPr>
          <p:spPr>
            <a:xfrm>
              <a:off x="7485401" y="3627926"/>
              <a:ext cx="1689758" cy="830997"/>
            </a:xfrm>
            <a:prstGeom prst="rect">
              <a:avLst/>
            </a:prstGeom>
            <a:noFill/>
          </p:spPr>
          <p:txBody>
            <a:bodyPr wrap="none" rtlCol="0">
              <a:spAutoFit/>
            </a:bodyPr>
            <a:lstStyle/>
            <a:p>
              <a:r>
                <a:rPr lang="en-NL" sz="1200" dirty="0"/>
                <a:t>Returns</a:t>
              </a:r>
            </a:p>
            <a:p>
              <a:r>
                <a:rPr lang="en-NL" sz="1200" dirty="0"/>
                <a:t>(name, price}</a:t>
              </a:r>
            </a:p>
            <a:p>
              <a:r>
                <a:rPr lang="en-NL" sz="1200" dirty="0">
                  <a:solidFill>
                    <a:srgbClr val="FF0000"/>
                  </a:solidFill>
                </a:rPr>
                <a:t>- </a:t>
              </a:r>
              <a:r>
                <a:rPr lang="en-GB" sz="1200" dirty="0">
                  <a:solidFill>
                    <a:srgbClr val="FF0000"/>
                  </a:solidFill>
                </a:rPr>
                <a:t>d</a:t>
              </a:r>
              <a:r>
                <a:rPr lang="en-NL" sz="1200" dirty="0">
                  <a:solidFill>
                    <a:srgbClr val="FF0000"/>
                  </a:solidFill>
                </a:rPr>
                <a:t>escription is removed</a:t>
              </a:r>
            </a:p>
            <a:p>
              <a:endParaRPr lang="en-NL" sz="1200" dirty="0"/>
            </a:p>
          </p:txBody>
        </p:sp>
      </p:grpSp>
      <p:sp>
        <p:nvSpPr>
          <p:cNvPr id="32" name="Rectangle 31">
            <a:extLst>
              <a:ext uri="{FF2B5EF4-FFF2-40B4-BE49-F238E27FC236}">
                <a16:creationId xmlns:a16="http://schemas.microsoft.com/office/drawing/2014/main" id="{31D9565D-F228-424E-9EB7-2B1EB5769AB5}"/>
              </a:ext>
            </a:extLst>
          </p:cNvPr>
          <p:cNvSpPr/>
          <p:nvPr/>
        </p:nvSpPr>
        <p:spPr>
          <a:xfrm>
            <a:off x="7519196" y="2591221"/>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extBox 32">
            <a:extLst>
              <a:ext uri="{FF2B5EF4-FFF2-40B4-BE49-F238E27FC236}">
                <a16:creationId xmlns:a16="http://schemas.microsoft.com/office/drawing/2014/main" id="{B488CEF0-7608-4A4F-94D7-5580A01A0727}"/>
              </a:ext>
            </a:extLst>
          </p:cNvPr>
          <p:cNvSpPr txBox="1"/>
          <p:nvPr/>
        </p:nvSpPr>
        <p:spPr>
          <a:xfrm>
            <a:off x="7547515" y="2267274"/>
            <a:ext cx="909352" cy="338554"/>
          </a:xfrm>
          <a:prstGeom prst="rect">
            <a:avLst/>
          </a:prstGeom>
          <a:noFill/>
        </p:spPr>
        <p:txBody>
          <a:bodyPr wrap="none" rtlCol="0">
            <a:spAutoFit/>
          </a:bodyPr>
          <a:lstStyle/>
          <a:p>
            <a:r>
              <a:rPr lang="en-NL" sz="1600" b="1" dirty="0"/>
              <a:t>Provider</a:t>
            </a:r>
          </a:p>
        </p:txBody>
      </p:sp>
      <p:sp>
        <p:nvSpPr>
          <p:cNvPr id="34" name="Rectangle 33">
            <a:extLst>
              <a:ext uri="{FF2B5EF4-FFF2-40B4-BE49-F238E27FC236}">
                <a16:creationId xmlns:a16="http://schemas.microsoft.com/office/drawing/2014/main" id="{0B6A3EDE-EC45-4A4D-B3CA-7C7F97F5B60A}"/>
              </a:ext>
            </a:extLst>
          </p:cNvPr>
          <p:cNvSpPr/>
          <p:nvPr/>
        </p:nvSpPr>
        <p:spPr>
          <a:xfrm>
            <a:off x="7517038" y="229672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7" name="Rectangle 36">
            <a:extLst>
              <a:ext uri="{FF2B5EF4-FFF2-40B4-BE49-F238E27FC236}">
                <a16:creationId xmlns:a16="http://schemas.microsoft.com/office/drawing/2014/main" id="{53814695-E73C-A249-BFED-4E3D081A29B9}"/>
              </a:ext>
            </a:extLst>
          </p:cNvPr>
          <p:cNvSpPr/>
          <p:nvPr/>
        </p:nvSpPr>
        <p:spPr>
          <a:xfrm>
            <a:off x="1839228" y="1830172"/>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8" name="TextBox 37">
            <a:extLst>
              <a:ext uri="{FF2B5EF4-FFF2-40B4-BE49-F238E27FC236}">
                <a16:creationId xmlns:a16="http://schemas.microsoft.com/office/drawing/2014/main" id="{66E67C37-58FD-7C43-BE17-5202147555B3}"/>
              </a:ext>
            </a:extLst>
          </p:cNvPr>
          <p:cNvSpPr txBox="1"/>
          <p:nvPr/>
        </p:nvSpPr>
        <p:spPr>
          <a:xfrm>
            <a:off x="1867547" y="1506225"/>
            <a:ext cx="1221809" cy="338554"/>
          </a:xfrm>
          <a:prstGeom prst="rect">
            <a:avLst/>
          </a:prstGeom>
          <a:noFill/>
        </p:spPr>
        <p:txBody>
          <a:bodyPr wrap="none" rtlCol="0">
            <a:spAutoFit/>
          </a:bodyPr>
          <a:lstStyle/>
          <a:p>
            <a:r>
              <a:rPr lang="en-NL" sz="1600" b="1" dirty="0"/>
              <a:t>Consumer A</a:t>
            </a:r>
          </a:p>
        </p:txBody>
      </p:sp>
      <p:sp>
        <p:nvSpPr>
          <p:cNvPr id="39" name="Rectangle 38">
            <a:extLst>
              <a:ext uri="{FF2B5EF4-FFF2-40B4-BE49-F238E27FC236}">
                <a16:creationId xmlns:a16="http://schemas.microsoft.com/office/drawing/2014/main" id="{5023E836-3598-E445-98DA-1B1E281C1707}"/>
              </a:ext>
            </a:extLst>
          </p:cNvPr>
          <p:cNvSpPr/>
          <p:nvPr/>
        </p:nvSpPr>
        <p:spPr>
          <a:xfrm>
            <a:off x="1837070" y="1535675"/>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2" name="Rectangle 41">
            <a:extLst>
              <a:ext uri="{FF2B5EF4-FFF2-40B4-BE49-F238E27FC236}">
                <a16:creationId xmlns:a16="http://schemas.microsoft.com/office/drawing/2014/main" id="{3399D259-1E4B-0A4A-A305-9EC866F20170}"/>
              </a:ext>
            </a:extLst>
          </p:cNvPr>
          <p:cNvSpPr/>
          <p:nvPr/>
        </p:nvSpPr>
        <p:spPr>
          <a:xfrm>
            <a:off x="1850552" y="4516601"/>
            <a:ext cx="2387868" cy="1976274"/>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TextBox 42">
            <a:extLst>
              <a:ext uri="{FF2B5EF4-FFF2-40B4-BE49-F238E27FC236}">
                <a16:creationId xmlns:a16="http://schemas.microsoft.com/office/drawing/2014/main" id="{8E9B3021-16E6-5B4D-8FCE-D67F74227800}"/>
              </a:ext>
            </a:extLst>
          </p:cNvPr>
          <p:cNvSpPr txBox="1"/>
          <p:nvPr/>
        </p:nvSpPr>
        <p:spPr>
          <a:xfrm>
            <a:off x="1878871" y="4192654"/>
            <a:ext cx="1212191" cy="338554"/>
          </a:xfrm>
          <a:prstGeom prst="rect">
            <a:avLst/>
          </a:prstGeom>
          <a:noFill/>
        </p:spPr>
        <p:txBody>
          <a:bodyPr wrap="none" rtlCol="0">
            <a:spAutoFit/>
          </a:bodyPr>
          <a:lstStyle/>
          <a:p>
            <a:r>
              <a:rPr lang="en-NL" sz="1600" b="1" dirty="0"/>
              <a:t>Consumer B</a:t>
            </a:r>
          </a:p>
        </p:txBody>
      </p:sp>
      <p:sp>
        <p:nvSpPr>
          <p:cNvPr id="44" name="Rectangle 43">
            <a:extLst>
              <a:ext uri="{FF2B5EF4-FFF2-40B4-BE49-F238E27FC236}">
                <a16:creationId xmlns:a16="http://schemas.microsoft.com/office/drawing/2014/main" id="{2045A8C3-BC32-AE48-8961-C22F5D35DF25}"/>
              </a:ext>
            </a:extLst>
          </p:cNvPr>
          <p:cNvSpPr/>
          <p:nvPr/>
        </p:nvSpPr>
        <p:spPr>
          <a:xfrm>
            <a:off x="1848394" y="422210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7" name="TextBox 56">
            <a:extLst>
              <a:ext uri="{FF2B5EF4-FFF2-40B4-BE49-F238E27FC236}">
                <a16:creationId xmlns:a16="http://schemas.microsoft.com/office/drawing/2014/main" id="{C427557D-AAAF-894F-ADFA-CDBFCF95E2E0}"/>
              </a:ext>
            </a:extLst>
          </p:cNvPr>
          <p:cNvSpPr txBox="1"/>
          <p:nvPr/>
        </p:nvSpPr>
        <p:spPr>
          <a:xfrm>
            <a:off x="3307765" y="2382365"/>
            <a:ext cx="926279" cy="369332"/>
          </a:xfrm>
          <a:prstGeom prst="rect">
            <a:avLst/>
          </a:prstGeom>
          <a:noFill/>
        </p:spPr>
        <p:txBody>
          <a:bodyPr wrap="none" rtlCol="0">
            <a:spAutoFit/>
          </a:bodyPr>
          <a:lstStyle/>
          <a:p>
            <a:r>
              <a:rPr lang="en-NL" i="1" dirty="0"/>
              <a:t>getStuff</a:t>
            </a:r>
          </a:p>
        </p:txBody>
      </p:sp>
      <p:sp>
        <p:nvSpPr>
          <p:cNvPr id="58" name="Rectangle 57">
            <a:extLst>
              <a:ext uri="{FF2B5EF4-FFF2-40B4-BE49-F238E27FC236}">
                <a16:creationId xmlns:a16="http://schemas.microsoft.com/office/drawing/2014/main" id="{CD578D53-98F1-D248-A35E-80DD48B8EC1D}"/>
              </a:ext>
            </a:extLst>
          </p:cNvPr>
          <p:cNvSpPr/>
          <p:nvPr/>
        </p:nvSpPr>
        <p:spPr>
          <a:xfrm>
            <a:off x="3314831" y="2382365"/>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9" name="TextBox 58">
            <a:extLst>
              <a:ext uri="{FF2B5EF4-FFF2-40B4-BE49-F238E27FC236}">
                <a16:creationId xmlns:a16="http://schemas.microsoft.com/office/drawing/2014/main" id="{E72EF1BF-D3DF-2943-A2F2-0022446A64F0}"/>
              </a:ext>
            </a:extLst>
          </p:cNvPr>
          <p:cNvSpPr txBox="1"/>
          <p:nvPr/>
        </p:nvSpPr>
        <p:spPr>
          <a:xfrm>
            <a:off x="2386282" y="2746837"/>
            <a:ext cx="1812740" cy="461665"/>
          </a:xfrm>
          <a:prstGeom prst="rect">
            <a:avLst/>
          </a:prstGeom>
          <a:noFill/>
        </p:spPr>
        <p:txBody>
          <a:bodyPr wrap="none" rtlCol="0">
            <a:spAutoFit/>
          </a:bodyPr>
          <a:lstStyle/>
          <a:p>
            <a:pPr algn="r"/>
            <a:r>
              <a:rPr lang="en-NL" sz="1200" dirty="0"/>
              <a:t>Uses</a:t>
            </a:r>
          </a:p>
          <a:p>
            <a:r>
              <a:rPr lang="en-NL" sz="1200" dirty="0"/>
              <a:t>{name, price, </a:t>
            </a:r>
            <a:r>
              <a:rPr lang="en-NL" sz="1200" b="1" dirty="0">
                <a:solidFill>
                  <a:srgbClr val="FF0000"/>
                </a:solidFill>
              </a:rPr>
              <a:t>description</a:t>
            </a:r>
            <a:r>
              <a:rPr lang="en-NL" sz="1200" dirty="0"/>
              <a:t>}</a:t>
            </a:r>
          </a:p>
        </p:txBody>
      </p:sp>
      <p:sp>
        <p:nvSpPr>
          <p:cNvPr id="60" name="TextBox 59">
            <a:extLst>
              <a:ext uri="{FF2B5EF4-FFF2-40B4-BE49-F238E27FC236}">
                <a16:creationId xmlns:a16="http://schemas.microsoft.com/office/drawing/2014/main" id="{79033335-F08B-8B41-9083-D50457332933}"/>
              </a:ext>
            </a:extLst>
          </p:cNvPr>
          <p:cNvSpPr txBox="1"/>
          <p:nvPr/>
        </p:nvSpPr>
        <p:spPr>
          <a:xfrm>
            <a:off x="3295094" y="4930549"/>
            <a:ext cx="926279" cy="369332"/>
          </a:xfrm>
          <a:prstGeom prst="rect">
            <a:avLst/>
          </a:prstGeom>
          <a:noFill/>
        </p:spPr>
        <p:txBody>
          <a:bodyPr wrap="none" rtlCol="0">
            <a:spAutoFit/>
          </a:bodyPr>
          <a:lstStyle/>
          <a:p>
            <a:r>
              <a:rPr lang="en-NL" i="1" dirty="0"/>
              <a:t>getStuff</a:t>
            </a:r>
          </a:p>
        </p:txBody>
      </p:sp>
      <p:sp>
        <p:nvSpPr>
          <p:cNvPr id="61" name="Rectangle 60">
            <a:extLst>
              <a:ext uri="{FF2B5EF4-FFF2-40B4-BE49-F238E27FC236}">
                <a16:creationId xmlns:a16="http://schemas.microsoft.com/office/drawing/2014/main" id="{3483E380-50A3-0F4E-BCA7-75B8A4DD1F49}"/>
              </a:ext>
            </a:extLst>
          </p:cNvPr>
          <p:cNvSpPr/>
          <p:nvPr/>
        </p:nvSpPr>
        <p:spPr>
          <a:xfrm>
            <a:off x="3302160" y="4930549"/>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2" name="TextBox 61">
            <a:extLst>
              <a:ext uri="{FF2B5EF4-FFF2-40B4-BE49-F238E27FC236}">
                <a16:creationId xmlns:a16="http://schemas.microsoft.com/office/drawing/2014/main" id="{09B63482-F3CD-394D-AA0B-4296723A1150}"/>
              </a:ext>
            </a:extLst>
          </p:cNvPr>
          <p:cNvSpPr txBox="1"/>
          <p:nvPr/>
        </p:nvSpPr>
        <p:spPr>
          <a:xfrm>
            <a:off x="2223436" y="5295021"/>
            <a:ext cx="1962915" cy="646331"/>
          </a:xfrm>
          <a:prstGeom prst="rect">
            <a:avLst/>
          </a:prstGeom>
          <a:noFill/>
        </p:spPr>
        <p:txBody>
          <a:bodyPr wrap="square" rtlCol="0">
            <a:spAutoFit/>
          </a:bodyPr>
          <a:lstStyle/>
          <a:p>
            <a:pPr algn="r"/>
            <a:r>
              <a:rPr lang="en-NL" sz="1200" dirty="0"/>
              <a:t>Uses</a:t>
            </a:r>
          </a:p>
          <a:p>
            <a:pPr algn="r"/>
            <a:r>
              <a:rPr lang="en-NL" sz="1200" dirty="0"/>
              <a:t>{name, price}</a:t>
            </a:r>
          </a:p>
          <a:p>
            <a:pPr algn="r"/>
            <a:r>
              <a:rPr lang="en-NL" sz="1200" dirty="0"/>
              <a:t>- does not use description</a:t>
            </a:r>
          </a:p>
        </p:txBody>
      </p:sp>
      <p:sp>
        <p:nvSpPr>
          <p:cNvPr id="5" name="TextBox 4">
            <a:extLst>
              <a:ext uri="{FF2B5EF4-FFF2-40B4-BE49-F238E27FC236}">
                <a16:creationId xmlns:a16="http://schemas.microsoft.com/office/drawing/2014/main" id="{628E32CB-55CC-524F-8D70-2AA6FBC333FB}"/>
              </a:ext>
            </a:extLst>
          </p:cNvPr>
          <p:cNvSpPr txBox="1"/>
          <p:nvPr/>
        </p:nvSpPr>
        <p:spPr>
          <a:xfrm>
            <a:off x="7486731" y="4609766"/>
            <a:ext cx="2818592" cy="954107"/>
          </a:xfrm>
          <a:prstGeom prst="rect">
            <a:avLst/>
          </a:prstGeom>
          <a:noFill/>
        </p:spPr>
        <p:txBody>
          <a:bodyPr wrap="none" rtlCol="0">
            <a:spAutoFit/>
          </a:bodyPr>
          <a:lstStyle/>
          <a:p>
            <a:r>
              <a:rPr lang="en-NL" sz="1400" dirty="0"/>
              <a:t>Description is no longer in the reply</a:t>
            </a:r>
          </a:p>
          <a:p>
            <a:pPr marL="285750" indent="-285750">
              <a:buFont typeface="Arial" panose="020B0604020202020204" pitchFamily="34" charset="0"/>
              <a:buChar char="•"/>
            </a:pPr>
            <a:r>
              <a:rPr lang="en-NL" sz="1400" dirty="0"/>
              <a:t>C</a:t>
            </a:r>
            <a:r>
              <a:rPr lang="en-GB" sz="1400" dirty="0"/>
              <a:t>o</a:t>
            </a:r>
            <a:r>
              <a:rPr lang="en-NL" sz="1400" dirty="0"/>
              <a:t>nsumer A no longer works </a:t>
            </a:r>
          </a:p>
          <a:p>
            <a:pPr marL="285750" indent="-285750">
              <a:buFont typeface="Arial" panose="020B0604020202020204" pitchFamily="34" charset="0"/>
              <a:buChar char="•"/>
            </a:pPr>
            <a:r>
              <a:rPr lang="en-NL" sz="1400" dirty="0"/>
              <a:t>Consumer B is OK</a:t>
            </a:r>
          </a:p>
          <a:p>
            <a:pPr marL="285750" indent="-285750">
              <a:buFont typeface="Arial" panose="020B0604020202020204" pitchFamily="34" charset="0"/>
              <a:buChar char="•"/>
            </a:pPr>
            <a:endParaRPr lang="en-NL" sz="1400" dirty="0"/>
          </a:p>
        </p:txBody>
      </p:sp>
      <p:pic>
        <p:nvPicPr>
          <p:cNvPr id="7" name="Graphic 6" descr="Close with solid fill">
            <a:extLst>
              <a:ext uri="{FF2B5EF4-FFF2-40B4-BE49-F238E27FC236}">
                <a16:creationId xmlns:a16="http://schemas.microsoft.com/office/drawing/2014/main" id="{062F83B2-3BA8-C14C-B987-700B54222B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53948" y="2385718"/>
            <a:ext cx="540854" cy="540854"/>
          </a:xfrm>
          <a:prstGeom prst="rect">
            <a:avLst/>
          </a:prstGeom>
        </p:spPr>
      </p:pic>
      <p:pic>
        <p:nvPicPr>
          <p:cNvPr id="9" name="Graphic 8" descr="Tick with solid fill">
            <a:extLst>
              <a:ext uri="{FF2B5EF4-FFF2-40B4-BE49-F238E27FC236}">
                <a16:creationId xmlns:a16="http://schemas.microsoft.com/office/drawing/2014/main" id="{13533DF0-576E-CC4E-B7CB-5D62176E60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4400" y="3936467"/>
            <a:ext cx="512374" cy="512374"/>
          </a:xfrm>
          <a:prstGeom prst="rect">
            <a:avLst/>
          </a:prstGeom>
        </p:spPr>
      </p:pic>
      <p:sp>
        <p:nvSpPr>
          <p:cNvPr id="11" name="Footer Placeholder 10">
            <a:extLst>
              <a:ext uri="{FF2B5EF4-FFF2-40B4-BE49-F238E27FC236}">
                <a16:creationId xmlns:a16="http://schemas.microsoft.com/office/drawing/2014/main" id="{27D0C80C-82D7-C545-9764-60083BD5B11E}"/>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62855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3D8-E638-6141-BED4-DD4DCB30027D}"/>
              </a:ext>
            </a:extLst>
          </p:cNvPr>
          <p:cNvSpPr>
            <a:spLocks noGrp="1"/>
          </p:cNvSpPr>
          <p:nvPr>
            <p:ph type="title"/>
          </p:nvPr>
        </p:nvSpPr>
        <p:spPr/>
        <p:txBody>
          <a:bodyPr/>
          <a:lstStyle/>
          <a:p>
            <a:r>
              <a:rPr lang="en-NL" dirty="0"/>
              <a:t>Contract testing can detect interface issues</a:t>
            </a:r>
          </a:p>
        </p:txBody>
      </p:sp>
      <p:sp>
        <p:nvSpPr>
          <p:cNvPr id="3" name="Content Placeholder 2">
            <a:extLst>
              <a:ext uri="{FF2B5EF4-FFF2-40B4-BE49-F238E27FC236}">
                <a16:creationId xmlns:a16="http://schemas.microsoft.com/office/drawing/2014/main" id="{D29D08E3-5B8F-BA40-9F60-89462917638A}"/>
              </a:ext>
            </a:extLst>
          </p:cNvPr>
          <p:cNvSpPr>
            <a:spLocks noGrp="1"/>
          </p:cNvSpPr>
          <p:nvPr>
            <p:ph idx="1"/>
          </p:nvPr>
        </p:nvSpPr>
        <p:spPr>
          <a:xfrm>
            <a:off x="838200" y="1825625"/>
            <a:ext cx="10681252" cy="4351338"/>
          </a:xfrm>
        </p:spPr>
        <p:txBody>
          <a:bodyPr>
            <a:normAutofit/>
          </a:bodyPr>
          <a:lstStyle/>
          <a:p>
            <a:r>
              <a:rPr lang="en-GB" dirty="0"/>
              <a:t>Purpose of contract testing is to test the interface between applications (but we will also use it for more)</a:t>
            </a:r>
          </a:p>
          <a:p>
            <a:r>
              <a:rPr lang="en-GB" dirty="0"/>
              <a:t>We will test the contracts when building the code locally (or in pipelines)</a:t>
            </a:r>
          </a:p>
          <a:p>
            <a:r>
              <a:rPr lang="en-GB" dirty="0"/>
              <a:t>We will use </a:t>
            </a:r>
            <a:r>
              <a:rPr lang="en-GB" b="1" dirty="0"/>
              <a:t>Spring Cloud Contract Verifier </a:t>
            </a:r>
            <a:r>
              <a:rPr lang="en-GB" dirty="0"/>
              <a:t>and</a:t>
            </a:r>
            <a:r>
              <a:rPr lang="en-GB" b="1" dirty="0"/>
              <a:t> Spring Cloud Contract </a:t>
            </a:r>
            <a:r>
              <a:rPr lang="en-GB" b="1" dirty="0" err="1"/>
              <a:t>Stubrunner</a:t>
            </a:r>
            <a:endParaRPr lang="en-GB" b="1" dirty="0"/>
          </a:p>
          <a:p>
            <a:r>
              <a:rPr lang="en-GB" dirty="0"/>
              <a:t>Alternative tools are Pact (free) and </a:t>
            </a:r>
            <a:r>
              <a:rPr lang="en-GB" dirty="0" err="1"/>
              <a:t>Pactflow</a:t>
            </a:r>
            <a:r>
              <a:rPr lang="en-GB" dirty="0"/>
              <a:t> (commercial), which we will not discuss here </a:t>
            </a:r>
          </a:p>
          <a:p>
            <a:endParaRPr lang="en-GB" dirty="0"/>
          </a:p>
        </p:txBody>
      </p:sp>
      <p:sp>
        <p:nvSpPr>
          <p:cNvPr id="4" name="Footer Placeholder 3">
            <a:extLst>
              <a:ext uri="{FF2B5EF4-FFF2-40B4-BE49-F238E27FC236}">
                <a16:creationId xmlns:a16="http://schemas.microsoft.com/office/drawing/2014/main" id="{29DF459E-26BA-DB40-84AC-694D0318326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863071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29919</TotalTime>
  <Words>4452</Words>
  <Application>Microsoft Macintosh PowerPoint</Application>
  <PresentationFormat>Widescreen</PresentationFormat>
  <Paragraphs>395</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Cordia New</vt:lpstr>
      <vt:lpstr>Courier</vt:lpstr>
      <vt:lpstr>Office Theme</vt:lpstr>
      <vt:lpstr>Contract Testing: why and how?  </vt:lpstr>
      <vt:lpstr>About me</vt:lpstr>
      <vt:lpstr>Contents</vt:lpstr>
      <vt:lpstr>How we will achieve this</vt:lpstr>
      <vt:lpstr>The code for this demo is in GitHub</vt:lpstr>
      <vt:lpstr>Scope</vt:lpstr>
      <vt:lpstr>What is the problem? A simple example</vt:lpstr>
      <vt:lpstr>Remove “description” from getStuff interface</vt:lpstr>
      <vt:lpstr>Contract testing can detect interface issues</vt:lpstr>
      <vt:lpstr>Consumer-driven testing</vt:lpstr>
      <vt:lpstr>Our goal with the contract tests</vt:lpstr>
      <vt:lpstr>How will we define the contract tests?</vt:lpstr>
      <vt:lpstr>Contents of the stub jar file</vt:lpstr>
      <vt:lpstr>Maven dependencies needed by our contract tests</vt:lpstr>
      <vt:lpstr>How to build the stubs jar file </vt:lpstr>
      <vt:lpstr>Micro-service overview</vt:lpstr>
      <vt:lpstr>Contract test for Provider</vt:lpstr>
      <vt:lpstr>Provider code</vt:lpstr>
      <vt:lpstr>We need Base classes to do the verification</vt:lpstr>
      <vt:lpstr>Now test the Consumer API using stubs.jar</vt:lpstr>
      <vt:lpstr>Consumer code to test the API</vt:lpstr>
      <vt:lpstr>What can go wrong with contract tests?</vt:lpstr>
      <vt:lpstr>We can improve the contract tests</vt:lpstr>
      <vt:lpstr>Enhanced contract tests using MongoDB</vt:lpstr>
      <vt:lpstr>Provider code with MongoDB support</vt:lpstr>
      <vt:lpstr>We now have increased contract test quality</vt:lpstr>
      <vt:lpstr>Can we define dynamic responses?</vt:lpstr>
      <vt:lpstr>Integration testing using contract verifier</vt:lpstr>
      <vt:lpstr>Integration testing the Consumer</vt:lpstr>
      <vt:lpstr>Consumer code for integration tests</vt:lpstr>
      <vt:lpstr>Integration tests can reduce manual testing</vt:lpstr>
      <vt:lpstr>What will the contract tests not detect?</vt:lpstr>
      <vt:lpstr>Re-use the contract test data to build stubs</vt:lpstr>
      <vt:lpstr>contract-stub</vt:lpstr>
      <vt:lpstr>endpoint-stub</vt:lpstr>
      <vt:lpstr>endpoint-stub – a more complex example</vt:lpstr>
      <vt:lpstr>Tips and tricks</vt:lpstr>
      <vt:lpstr>Useful links</vt:lpstr>
      <vt:lpstr>More links</vt:lpstr>
      <vt:lpstr>This is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Contract Testing: why and how?  </dc:title>
  <dc:creator>Crook, Oliver</dc:creator>
  <cp:lastModifiedBy>Crook, Oliver</cp:lastModifiedBy>
  <cp:revision>257</cp:revision>
  <dcterms:created xsi:type="dcterms:W3CDTF">2021-05-26T15:12:04Z</dcterms:created>
  <dcterms:modified xsi:type="dcterms:W3CDTF">2021-06-17T14:25:28Z</dcterms:modified>
</cp:coreProperties>
</file>