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5" r:id="rId3"/>
    <p:sldId id="282" r:id="rId4"/>
    <p:sldId id="278" r:id="rId5"/>
    <p:sldId id="279" r:id="rId6"/>
    <p:sldId id="259" r:id="rId7"/>
    <p:sldId id="258" r:id="rId8"/>
    <p:sldId id="262" r:id="rId9"/>
    <p:sldId id="284" r:id="rId10"/>
    <p:sldId id="265" r:id="rId11"/>
    <p:sldId id="266" r:id="rId12"/>
    <p:sldId id="277" r:id="rId13"/>
    <p:sldId id="280" r:id="rId14"/>
    <p:sldId id="272" r:id="rId15"/>
    <p:sldId id="261" r:id="rId16"/>
    <p:sldId id="283" r:id="rId17"/>
    <p:sldId id="274" r:id="rId18"/>
    <p:sldId id="269" r:id="rId19"/>
    <p:sldId id="271" r:id="rId20"/>
    <p:sldId id="281" r:id="rId2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ook, Oliver" initials="CO" lastIdx="1" clrIdx="0">
    <p:extLst>
      <p:ext uri="{19B8F6BF-5375-455C-9EA6-DF929625EA0E}">
        <p15:presenceInfo xmlns:p15="http://schemas.microsoft.com/office/powerpoint/2012/main" userId="S::oliver.crook@ordina.nl::ef2570a6-9883-418b-9c5a-854c263561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2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7"/>
    <p:restoredTop sz="94750"/>
  </p:normalViewPr>
  <p:slideViewPr>
    <p:cSldViewPr snapToGrid="0" snapToObjects="1">
      <p:cViewPr varScale="1">
        <p:scale>
          <a:sx n="132" d="100"/>
          <a:sy n="132"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6T17:25:35.7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797F7-B584-2444-A80B-4076733C4FE4}" type="datetimeFigureOut">
              <a:rPr lang="en-NL" smtClean="0"/>
              <a:t>05/06/2021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FC2A0-5211-A64F-A26B-32CEFD6AB516}" type="slidenum">
              <a:rPr lang="en-NL" smtClean="0"/>
              <a:t>‹#›</a:t>
            </a:fld>
            <a:endParaRPr lang="en-NL"/>
          </a:p>
        </p:txBody>
      </p:sp>
    </p:spTree>
    <p:extLst>
      <p:ext uri="{BB962C8B-B14F-4D97-AF65-F5344CB8AC3E}">
        <p14:creationId xmlns:p14="http://schemas.microsoft.com/office/powerpoint/2010/main" val="1454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7FC2A0-5211-A64F-A26B-32CEFD6AB516}" type="slidenum">
              <a:rPr lang="en-NL" smtClean="0"/>
              <a:t>12</a:t>
            </a:fld>
            <a:endParaRPr lang="en-NL"/>
          </a:p>
        </p:txBody>
      </p:sp>
    </p:spTree>
    <p:extLst>
      <p:ext uri="{BB962C8B-B14F-4D97-AF65-F5344CB8AC3E}">
        <p14:creationId xmlns:p14="http://schemas.microsoft.com/office/powerpoint/2010/main" val="30864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72E1-1C71-594D-859E-DD424CC43E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73ED896-1785-3844-8AF5-476DB6DF5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AE45570-A432-B340-B846-ADFD1250A507}"/>
              </a:ext>
            </a:extLst>
          </p:cNvPr>
          <p:cNvSpPr>
            <a:spLocks noGrp="1"/>
          </p:cNvSpPr>
          <p:nvPr>
            <p:ph type="dt" sz="half" idx="10"/>
          </p:nvPr>
        </p:nvSpPr>
        <p:spPr/>
        <p:txBody>
          <a:bodyPr/>
          <a:lstStyle/>
          <a:p>
            <a:fld id="{3C37AEF4-060C-854E-8FDF-5C41AB4533DB}" type="datetime1">
              <a:rPr lang="en-US" smtClean="0"/>
              <a:t>6/5/21</a:t>
            </a:fld>
            <a:endParaRPr lang="en-NL"/>
          </a:p>
        </p:txBody>
      </p:sp>
      <p:sp>
        <p:nvSpPr>
          <p:cNvPr id="5" name="Footer Placeholder 4">
            <a:extLst>
              <a:ext uri="{FF2B5EF4-FFF2-40B4-BE49-F238E27FC236}">
                <a16:creationId xmlns:a16="http://schemas.microsoft.com/office/drawing/2014/main" id="{AFEEB994-58F9-2049-AB2A-742A40621F60}"/>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6435351E-1781-FA43-96FE-1EC31666FD9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6280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A60-777C-5246-8507-919338C8E365}"/>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EA9A5455-7839-264D-ADB5-EDDBE0AA98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737DC02-1D3F-8E42-81C3-20158D2FB426}"/>
              </a:ext>
            </a:extLst>
          </p:cNvPr>
          <p:cNvSpPr>
            <a:spLocks noGrp="1"/>
          </p:cNvSpPr>
          <p:nvPr>
            <p:ph type="dt" sz="half" idx="10"/>
          </p:nvPr>
        </p:nvSpPr>
        <p:spPr/>
        <p:txBody>
          <a:bodyPr/>
          <a:lstStyle/>
          <a:p>
            <a:fld id="{73BCE042-14E1-244D-A30D-BADB56A81442}" type="datetime1">
              <a:rPr lang="en-US" smtClean="0"/>
              <a:t>6/5/21</a:t>
            </a:fld>
            <a:endParaRPr lang="en-NL"/>
          </a:p>
        </p:txBody>
      </p:sp>
      <p:sp>
        <p:nvSpPr>
          <p:cNvPr id="5" name="Footer Placeholder 4">
            <a:extLst>
              <a:ext uri="{FF2B5EF4-FFF2-40B4-BE49-F238E27FC236}">
                <a16:creationId xmlns:a16="http://schemas.microsoft.com/office/drawing/2014/main" id="{0D637889-9823-B242-9A67-84400504E2F5}"/>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15684C25-BFDC-3040-BE86-17BFD1AA6CA5}"/>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2281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6F96-A48A-C045-8FA6-1722CD0B4A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4888B1E-6064-8949-A50A-60F47F97B6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773CC3A-F911-F749-8CDF-6750BFAD2FF5}"/>
              </a:ext>
            </a:extLst>
          </p:cNvPr>
          <p:cNvSpPr>
            <a:spLocks noGrp="1"/>
          </p:cNvSpPr>
          <p:nvPr>
            <p:ph type="dt" sz="half" idx="10"/>
          </p:nvPr>
        </p:nvSpPr>
        <p:spPr/>
        <p:txBody>
          <a:bodyPr/>
          <a:lstStyle/>
          <a:p>
            <a:fld id="{9F633E64-6E9A-FB44-96F4-C55051F0BC4D}" type="datetime1">
              <a:rPr lang="en-US" smtClean="0"/>
              <a:t>6/5/21</a:t>
            </a:fld>
            <a:endParaRPr lang="en-NL"/>
          </a:p>
        </p:txBody>
      </p:sp>
      <p:sp>
        <p:nvSpPr>
          <p:cNvPr id="5" name="Footer Placeholder 4">
            <a:extLst>
              <a:ext uri="{FF2B5EF4-FFF2-40B4-BE49-F238E27FC236}">
                <a16:creationId xmlns:a16="http://schemas.microsoft.com/office/drawing/2014/main" id="{4BDC99FC-8772-DE42-9C39-6791CB6103C6}"/>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7D91DF8E-2116-0744-9835-308772A5FAA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0600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9FFF-525B-C345-8B25-AF03D145A99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1FAFC904-1C62-D14C-876A-81CDD6598A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038E7F2-3A32-FE41-81E1-1F4654EBD04F}"/>
              </a:ext>
            </a:extLst>
          </p:cNvPr>
          <p:cNvSpPr>
            <a:spLocks noGrp="1"/>
          </p:cNvSpPr>
          <p:nvPr>
            <p:ph type="dt" sz="half" idx="10"/>
          </p:nvPr>
        </p:nvSpPr>
        <p:spPr/>
        <p:txBody>
          <a:bodyPr/>
          <a:lstStyle/>
          <a:p>
            <a:fld id="{29B78103-61BA-1240-A296-FC5C86EAAFE8}" type="datetime1">
              <a:rPr lang="en-US" smtClean="0"/>
              <a:t>6/5/21</a:t>
            </a:fld>
            <a:endParaRPr lang="en-NL"/>
          </a:p>
        </p:txBody>
      </p:sp>
      <p:sp>
        <p:nvSpPr>
          <p:cNvPr id="5" name="Footer Placeholder 4">
            <a:extLst>
              <a:ext uri="{FF2B5EF4-FFF2-40B4-BE49-F238E27FC236}">
                <a16:creationId xmlns:a16="http://schemas.microsoft.com/office/drawing/2014/main" id="{6F9BDBA6-F009-2742-ACD5-57AB30F6E24C}"/>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902C3B0F-149F-134B-932A-E641F1A7EDA2}"/>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23126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094-D30B-1844-8F8D-B130A978B0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AD346179-2191-6A4F-B840-85EB20FFE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9F65B1-FE7C-D84D-BA31-A97F73E9A04A}"/>
              </a:ext>
            </a:extLst>
          </p:cNvPr>
          <p:cNvSpPr>
            <a:spLocks noGrp="1"/>
          </p:cNvSpPr>
          <p:nvPr>
            <p:ph type="dt" sz="half" idx="10"/>
          </p:nvPr>
        </p:nvSpPr>
        <p:spPr/>
        <p:txBody>
          <a:bodyPr/>
          <a:lstStyle/>
          <a:p>
            <a:fld id="{F2525007-2717-6544-B03C-3548708617FB}" type="datetime1">
              <a:rPr lang="en-US" smtClean="0"/>
              <a:t>6/5/21</a:t>
            </a:fld>
            <a:endParaRPr lang="en-NL"/>
          </a:p>
        </p:txBody>
      </p:sp>
      <p:sp>
        <p:nvSpPr>
          <p:cNvPr id="5" name="Footer Placeholder 4">
            <a:extLst>
              <a:ext uri="{FF2B5EF4-FFF2-40B4-BE49-F238E27FC236}">
                <a16:creationId xmlns:a16="http://schemas.microsoft.com/office/drawing/2014/main" id="{C5FC49DD-418D-DF48-9914-2E667AEF0ACA}"/>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3F7B247-0488-CB46-B155-0142E719431F}"/>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9710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17B2-93F4-2745-BBB2-5550CBEA3338}"/>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3007AB98-7D68-1D40-96C8-C6348A181D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E1123BF9-7D5F-7540-BB8E-1E81B17825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B0AF5EDB-5548-5F4A-BB2F-5D87632837DB}"/>
              </a:ext>
            </a:extLst>
          </p:cNvPr>
          <p:cNvSpPr>
            <a:spLocks noGrp="1"/>
          </p:cNvSpPr>
          <p:nvPr>
            <p:ph type="dt" sz="half" idx="10"/>
          </p:nvPr>
        </p:nvSpPr>
        <p:spPr/>
        <p:txBody>
          <a:bodyPr/>
          <a:lstStyle/>
          <a:p>
            <a:fld id="{66A9A406-F410-A943-9B5D-B422183285DC}" type="datetime1">
              <a:rPr lang="en-US" smtClean="0"/>
              <a:t>6/5/21</a:t>
            </a:fld>
            <a:endParaRPr lang="en-NL"/>
          </a:p>
        </p:txBody>
      </p:sp>
      <p:sp>
        <p:nvSpPr>
          <p:cNvPr id="6" name="Footer Placeholder 5">
            <a:extLst>
              <a:ext uri="{FF2B5EF4-FFF2-40B4-BE49-F238E27FC236}">
                <a16:creationId xmlns:a16="http://schemas.microsoft.com/office/drawing/2014/main" id="{B837806D-601E-9048-8317-6FAF6FDD7A7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2166F88B-A080-A047-85BA-1C2BFB01771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41871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EB14-14C7-2446-B21D-23594092D8D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1248C36F-A27E-9B42-8C4E-670DA37E5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940B5D-F109-0643-8C52-EE88862C228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383FAAE-52DA-AB4F-BE30-0F933C2AC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C52A78-A5D3-EA4E-9AD1-5751F960C0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4C7BB43-D23C-7F46-8FA4-2EA4C17892D2}"/>
              </a:ext>
            </a:extLst>
          </p:cNvPr>
          <p:cNvSpPr>
            <a:spLocks noGrp="1"/>
          </p:cNvSpPr>
          <p:nvPr>
            <p:ph type="dt" sz="half" idx="10"/>
          </p:nvPr>
        </p:nvSpPr>
        <p:spPr/>
        <p:txBody>
          <a:bodyPr/>
          <a:lstStyle/>
          <a:p>
            <a:fld id="{D563F7DA-D5B0-EA4C-8C76-C1BE135C1018}" type="datetime1">
              <a:rPr lang="en-US" smtClean="0"/>
              <a:t>6/5/21</a:t>
            </a:fld>
            <a:endParaRPr lang="en-NL"/>
          </a:p>
        </p:txBody>
      </p:sp>
      <p:sp>
        <p:nvSpPr>
          <p:cNvPr id="8" name="Footer Placeholder 7">
            <a:extLst>
              <a:ext uri="{FF2B5EF4-FFF2-40B4-BE49-F238E27FC236}">
                <a16:creationId xmlns:a16="http://schemas.microsoft.com/office/drawing/2014/main" id="{86EF580D-9FB3-7F48-868A-F07162A06D3A}"/>
              </a:ext>
            </a:extLst>
          </p:cNvPr>
          <p:cNvSpPr>
            <a:spLocks noGrp="1"/>
          </p:cNvSpPr>
          <p:nvPr>
            <p:ph type="ftr" sz="quarter" idx="11"/>
          </p:nvPr>
        </p:nvSpPr>
        <p:spPr/>
        <p:txBody>
          <a:bodyPr/>
          <a:lstStyle/>
          <a:p>
            <a:r>
              <a:rPr lang="en-GB"/>
              <a:t>https://github.com/OllyCrook/contract-test-demo </a:t>
            </a:r>
            <a:endParaRPr lang="en-NL"/>
          </a:p>
        </p:txBody>
      </p:sp>
      <p:sp>
        <p:nvSpPr>
          <p:cNvPr id="9" name="Slide Number Placeholder 8">
            <a:extLst>
              <a:ext uri="{FF2B5EF4-FFF2-40B4-BE49-F238E27FC236}">
                <a16:creationId xmlns:a16="http://schemas.microsoft.com/office/drawing/2014/main" id="{0BDCF0BC-70C6-194B-8123-70212C7D7201}"/>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7539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28AC-FB58-DF4A-81E1-5691FD03541A}"/>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C420703B-47BE-5742-A851-A84D048187CB}"/>
              </a:ext>
            </a:extLst>
          </p:cNvPr>
          <p:cNvSpPr>
            <a:spLocks noGrp="1"/>
          </p:cNvSpPr>
          <p:nvPr>
            <p:ph type="dt" sz="half" idx="10"/>
          </p:nvPr>
        </p:nvSpPr>
        <p:spPr/>
        <p:txBody>
          <a:bodyPr/>
          <a:lstStyle/>
          <a:p>
            <a:fld id="{BA66445F-081C-534F-BFE3-77387421BF66}" type="datetime1">
              <a:rPr lang="en-US" smtClean="0"/>
              <a:t>6/5/21</a:t>
            </a:fld>
            <a:endParaRPr lang="en-NL"/>
          </a:p>
        </p:txBody>
      </p:sp>
      <p:sp>
        <p:nvSpPr>
          <p:cNvPr id="4" name="Footer Placeholder 3">
            <a:extLst>
              <a:ext uri="{FF2B5EF4-FFF2-40B4-BE49-F238E27FC236}">
                <a16:creationId xmlns:a16="http://schemas.microsoft.com/office/drawing/2014/main" id="{76E0A32C-91B1-E141-B37F-D1689CEE4AC5}"/>
              </a:ext>
            </a:extLst>
          </p:cNvPr>
          <p:cNvSpPr>
            <a:spLocks noGrp="1"/>
          </p:cNvSpPr>
          <p:nvPr>
            <p:ph type="ftr" sz="quarter" idx="11"/>
          </p:nvPr>
        </p:nvSpPr>
        <p:spPr/>
        <p:txBody>
          <a:bodyPr/>
          <a:lstStyle/>
          <a:p>
            <a:r>
              <a:rPr lang="en-GB"/>
              <a:t>https://github.com/OllyCrook/contract-test-demo </a:t>
            </a:r>
            <a:endParaRPr lang="en-NL"/>
          </a:p>
        </p:txBody>
      </p:sp>
      <p:sp>
        <p:nvSpPr>
          <p:cNvPr id="5" name="Slide Number Placeholder 4">
            <a:extLst>
              <a:ext uri="{FF2B5EF4-FFF2-40B4-BE49-F238E27FC236}">
                <a16:creationId xmlns:a16="http://schemas.microsoft.com/office/drawing/2014/main" id="{318345DA-AE3D-2C45-8790-4DB14929815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831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2415F-FF3C-8244-B054-3DDC305C5ADC}"/>
              </a:ext>
            </a:extLst>
          </p:cNvPr>
          <p:cNvSpPr>
            <a:spLocks noGrp="1"/>
          </p:cNvSpPr>
          <p:nvPr>
            <p:ph type="dt" sz="half" idx="10"/>
          </p:nvPr>
        </p:nvSpPr>
        <p:spPr/>
        <p:txBody>
          <a:bodyPr/>
          <a:lstStyle/>
          <a:p>
            <a:fld id="{3925D451-3E69-D243-9CA2-1564179F5018}" type="datetime1">
              <a:rPr lang="en-US" smtClean="0"/>
              <a:t>6/5/21</a:t>
            </a:fld>
            <a:endParaRPr lang="en-NL"/>
          </a:p>
        </p:txBody>
      </p:sp>
      <p:sp>
        <p:nvSpPr>
          <p:cNvPr id="3" name="Footer Placeholder 2">
            <a:extLst>
              <a:ext uri="{FF2B5EF4-FFF2-40B4-BE49-F238E27FC236}">
                <a16:creationId xmlns:a16="http://schemas.microsoft.com/office/drawing/2014/main" id="{71A9BA52-F349-8741-A2A6-263BE090DB8D}"/>
              </a:ext>
            </a:extLst>
          </p:cNvPr>
          <p:cNvSpPr>
            <a:spLocks noGrp="1"/>
          </p:cNvSpPr>
          <p:nvPr>
            <p:ph type="ftr" sz="quarter" idx="11"/>
          </p:nvPr>
        </p:nvSpPr>
        <p:spPr/>
        <p:txBody>
          <a:bodyPr/>
          <a:lstStyle/>
          <a:p>
            <a:r>
              <a:rPr lang="en-GB"/>
              <a:t>https://github.com/OllyCrook/contract-test-demo </a:t>
            </a:r>
            <a:endParaRPr lang="en-NL"/>
          </a:p>
        </p:txBody>
      </p:sp>
      <p:sp>
        <p:nvSpPr>
          <p:cNvPr id="4" name="Slide Number Placeholder 3">
            <a:extLst>
              <a:ext uri="{FF2B5EF4-FFF2-40B4-BE49-F238E27FC236}">
                <a16:creationId xmlns:a16="http://schemas.microsoft.com/office/drawing/2014/main" id="{E7BDBFC1-2FDA-674C-8C36-37147F5570E8}"/>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048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613-56DD-2B42-AE70-469CB6DF5F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D4C42915-5AA1-C44D-9C1C-1A815762B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5377FAE6-8863-DC4B-A36F-070CEF451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FAA118-FA42-6B49-A54D-DFB500497493}"/>
              </a:ext>
            </a:extLst>
          </p:cNvPr>
          <p:cNvSpPr>
            <a:spLocks noGrp="1"/>
          </p:cNvSpPr>
          <p:nvPr>
            <p:ph type="dt" sz="half" idx="10"/>
          </p:nvPr>
        </p:nvSpPr>
        <p:spPr/>
        <p:txBody>
          <a:bodyPr/>
          <a:lstStyle/>
          <a:p>
            <a:fld id="{0D9CC3B1-E967-0747-9F8D-A6CDC492B6AA}" type="datetime1">
              <a:rPr lang="en-US" smtClean="0"/>
              <a:t>6/5/21</a:t>
            </a:fld>
            <a:endParaRPr lang="en-NL"/>
          </a:p>
        </p:txBody>
      </p:sp>
      <p:sp>
        <p:nvSpPr>
          <p:cNvPr id="6" name="Footer Placeholder 5">
            <a:extLst>
              <a:ext uri="{FF2B5EF4-FFF2-40B4-BE49-F238E27FC236}">
                <a16:creationId xmlns:a16="http://schemas.microsoft.com/office/drawing/2014/main" id="{3ED9240F-4C74-4042-9C0C-63CF0DA6A8C4}"/>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92825E98-B275-B742-B727-CA8824EDB97C}"/>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69619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B18A-B226-CB4D-845F-11EBED7405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993B6494-E0A4-6A46-8BD9-F2AFC45DA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4E181C7B-267D-6648-A2F9-3FB09711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EA868-FF30-4B43-9BFE-13ACDA128CBD}"/>
              </a:ext>
            </a:extLst>
          </p:cNvPr>
          <p:cNvSpPr>
            <a:spLocks noGrp="1"/>
          </p:cNvSpPr>
          <p:nvPr>
            <p:ph type="dt" sz="half" idx="10"/>
          </p:nvPr>
        </p:nvSpPr>
        <p:spPr/>
        <p:txBody>
          <a:bodyPr/>
          <a:lstStyle/>
          <a:p>
            <a:fld id="{ACA566DA-EAFF-8645-889D-77625A88D91D}" type="datetime1">
              <a:rPr lang="en-US" smtClean="0"/>
              <a:t>6/5/21</a:t>
            </a:fld>
            <a:endParaRPr lang="en-NL"/>
          </a:p>
        </p:txBody>
      </p:sp>
      <p:sp>
        <p:nvSpPr>
          <p:cNvPr id="6" name="Footer Placeholder 5">
            <a:extLst>
              <a:ext uri="{FF2B5EF4-FFF2-40B4-BE49-F238E27FC236}">
                <a16:creationId xmlns:a16="http://schemas.microsoft.com/office/drawing/2014/main" id="{E2364B0C-8648-3147-8006-607228A54C1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56F1C66A-58A3-2946-8361-62737A294AAE}"/>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34551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08667-0BE1-BD46-B12C-B044F19E2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C6123A7-105C-644A-8158-2500FBE9E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EA195D0-C33A-8B4E-BE0C-2BABBF535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C36B8-08FA-1C47-B260-42099A1286CB}" type="datetime1">
              <a:rPr lang="en-US" smtClean="0"/>
              <a:t>6/5/21</a:t>
            </a:fld>
            <a:endParaRPr lang="en-NL"/>
          </a:p>
        </p:txBody>
      </p:sp>
      <p:sp>
        <p:nvSpPr>
          <p:cNvPr id="5" name="Footer Placeholder 4">
            <a:extLst>
              <a:ext uri="{FF2B5EF4-FFF2-40B4-BE49-F238E27FC236}">
                <a16:creationId xmlns:a16="http://schemas.microsoft.com/office/drawing/2014/main" id="{8E4FC84D-649B-BD4E-AD98-E4FE4CA4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A22A5FC-FEAC-AF4A-B3B2-A3D45D9B5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F822-D844-4045-9BCA-352B06A6F5DC}" type="slidenum">
              <a:rPr lang="en-NL" smtClean="0"/>
              <a:t>‹#›</a:t>
            </a:fld>
            <a:endParaRPr lang="en-NL"/>
          </a:p>
        </p:txBody>
      </p:sp>
    </p:spTree>
    <p:extLst>
      <p:ext uri="{BB962C8B-B14F-4D97-AF65-F5344CB8AC3E}">
        <p14:creationId xmlns:p14="http://schemas.microsoft.com/office/powerpoint/2010/main" val="125597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loud.spring.io/spring-cloud-contract/reference/html/index.html" TargetMode="External"/><Relationship Id="rId7" Type="http://schemas.openxmlformats.org/officeDocument/2006/relationships/hyperlink" Target="https://pactflow.io/" TargetMode="External"/><Relationship Id="rId2" Type="http://schemas.openxmlformats.org/officeDocument/2006/relationships/hyperlink" Target="https://cloud.spring.io/spring-cloud-contract/reference/html/project-features.html" TargetMode="External"/><Relationship Id="rId1" Type="http://schemas.openxmlformats.org/officeDocument/2006/relationships/slideLayout" Target="../slideLayouts/slideLayout2.xml"/><Relationship Id="rId6" Type="http://schemas.openxmlformats.org/officeDocument/2006/relationships/hyperlink" Target="https://docs.pact.io/" TargetMode="External"/><Relationship Id="rId5" Type="http://schemas.openxmlformats.org/officeDocument/2006/relationships/hyperlink" Target="https://www.infoq.com/articles/contract-testing-spring-cloud-contract/" TargetMode="External"/><Relationship Id="rId4" Type="http://schemas.openxmlformats.org/officeDocument/2006/relationships/hyperlink" Target="https://dzone.com/articles/contract-testing-strategy-producer-driven-or-cons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hyperlink" Target="https://dzone.com/articles/contract-testing-strategy-producer-driven-or-cons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EF0-EA04-CD4A-A03A-81ED14985AEA}"/>
              </a:ext>
            </a:extLst>
          </p:cNvPr>
          <p:cNvSpPr>
            <a:spLocks noGrp="1"/>
          </p:cNvSpPr>
          <p:nvPr>
            <p:ph type="ctrTitle"/>
          </p:nvPr>
        </p:nvSpPr>
        <p:spPr/>
        <p:txBody>
          <a:bodyPr>
            <a:normAutofit fontScale="90000"/>
          </a:bodyPr>
          <a:lstStyle/>
          <a:p>
            <a:r>
              <a:rPr lang="en-GB" b="1" dirty="0"/>
              <a:t>Contract Testing: why and how? </a:t>
            </a:r>
            <a:br>
              <a:rPr lang="en-GB" b="1" dirty="0"/>
            </a:br>
            <a:endParaRPr lang="en-NL" dirty="0"/>
          </a:p>
        </p:txBody>
      </p:sp>
      <p:sp>
        <p:nvSpPr>
          <p:cNvPr id="3" name="Subtitle 2">
            <a:extLst>
              <a:ext uri="{FF2B5EF4-FFF2-40B4-BE49-F238E27FC236}">
                <a16:creationId xmlns:a16="http://schemas.microsoft.com/office/drawing/2014/main" id="{8D0EE7F3-654C-B34D-AAD7-7B6F5E31F90A}"/>
              </a:ext>
            </a:extLst>
          </p:cNvPr>
          <p:cNvSpPr>
            <a:spLocks noGrp="1"/>
          </p:cNvSpPr>
          <p:nvPr>
            <p:ph type="subTitle" idx="1"/>
          </p:nvPr>
        </p:nvSpPr>
        <p:spPr/>
        <p:txBody>
          <a:bodyPr/>
          <a:lstStyle/>
          <a:p>
            <a:r>
              <a:rPr lang="en-GB" b="1" dirty="0"/>
              <a:t>Testing a Microservice Ecosystem</a:t>
            </a:r>
          </a:p>
          <a:p>
            <a:r>
              <a:rPr lang="en-GB" b="1" dirty="0"/>
              <a:t>By </a:t>
            </a:r>
          </a:p>
          <a:p>
            <a:r>
              <a:rPr lang="en-GB" b="1" dirty="0"/>
              <a:t>Olly Crook</a:t>
            </a:r>
            <a:endParaRPr lang="en-NL" dirty="0"/>
          </a:p>
        </p:txBody>
      </p:sp>
      <p:sp>
        <p:nvSpPr>
          <p:cNvPr id="4" name="Footer Placeholder 3">
            <a:extLst>
              <a:ext uri="{FF2B5EF4-FFF2-40B4-BE49-F238E27FC236}">
                <a16:creationId xmlns:a16="http://schemas.microsoft.com/office/drawing/2014/main" id="{994B7E7C-34A5-2E4D-A57F-DEB7EF1395D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1762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A362-A58F-204F-A88F-0AFE8E295BCD}"/>
              </a:ext>
            </a:extLst>
          </p:cNvPr>
          <p:cNvSpPr>
            <a:spLocks noGrp="1"/>
          </p:cNvSpPr>
          <p:nvPr>
            <p:ph type="title"/>
          </p:nvPr>
        </p:nvSpPr>
        <p:spPr/>
        <p:txBody>
          <a:bodyPr/>
          <a:lstStyle/>
          <a:p>
            <a:r>
              <a:rPr lang="en-NL" dirty="0"/>
              <a:t>What can go wrong?</a:t>
            </a:r>
          </a:p>
        </p:txBody>
      </p:sp>
      <p:sp>
        <p:nvSpPr>
          <p:cNvPr id="3" name="Content Placeholder 2">
            <a:extLst>
              <a:ext uri="{FF2B5EF4-FFF2-40B4-BE49-F238E27FC236}">
                <a16:creationId xmlns:a16="http://schemas.microsoft.com/office/drawing/2014/main" id="{3096E8D8-57BE-E547-9E5F-EF3750EDB954}"/>
              </a:ext>
            </a:extLst>
          </p:cNvPr>
          <p:cNvSpPr>
            <a:spLocks noGrp="1"/>
          </p:cNvSpPr>
          <p:nvPr>
            <p:ph idx="1"/>
          </p:nvPr>
        </p:nvSpPr>
        <p:spPr/>
        <p:txBody>
          <a:bodyPr>
            <a:normAutofit fontScale="77500" lnSpcReduction="20000"/>
          </a:bodyPr>
          <a:lstStyle/>
          <a:p>
            <a:r>
              <a:rPr lang="en-NL" dirty="0"/>
              <a:t>The OpenApi defs may be misleading.  For example, in the provider.yml file, getProducts and getProductDetails share the same Product object,but getProducts only uses some of the fields from that object.  That is not obvious</a:t>
            </a:r>
            <a:br>
              <a:rPr lang="en-NL" dirty="0"/>
            </a:br>
            <a:endParaRPr lang="en-NL" dirty="0"/>
          </a:p>
          <a:p>
            <a:r>
              <a:rPr lang="en-NL" dirty="0"/>
              <a:t>This may cause us to misinterpret the contract in our mock service in the controller, and we incorrectly set fields in the providerService mock</a:t>
            </a:r>
            <a:br>
              <a:rPr lang="en-NL" dirty="0"/>
            </a:br>
            <a:endParaRPr lang="en-NL" dirty="0"/>
          </a:p>
          <a:p>
            <a:r>
              <a:rPr lang="en-NL" dirty="0"/>
              <a:t>We will not detect bugs in the provider code that may cause some fields to be incorrectly copied from the DB to the response message</a:t>
            </a:r>
            <a:br>
              <a:rPr lang="en-NL" dirty="0"/>
            </a:br>
            <a:endParaRPr lang="en-NL" dirty="0"/>
          </a:p>
          <a:p>
            <a:r>
              <a:rPr lang="en-NL" dirty="0"/>
              <a:t>These bugs should be picked up by Junit tests.  But we have all seen examples of poorly written Junit tests which were written to improve code-coverage, but didn’t always verify the expected results</a:t>
            </a:r>
            <a:br>
              <a:rPr lang="en-NL" dirty="0"/>
            </a:br>
            <a:endParaRPr lang="en-NL" dirty="0"/>
          </a:p>
          <a:p>
            <a:r>
              <a:rPr lang="en-NL" dirty="0"/>
              <a:t>This can give a false sense of security – we may only discover bugs when we go live</a:t>
            </a:r>
          </a:p>
          <a:p>
            <a:endParaRPr lang="en-NL" dirty="0"/>
          </a:p>
        </p:txBody>
      </p:sp>
      <p:sp>
        <p:nvSpPr>
          <p:cNvPr id="4" name="Footer Placeholder 3">
            <a:extLst>
              <a:ext uri="{FF2B5EF4-FFF2-40B4-BE49-F238E27FC236}">
                <a16:creationId xmlns:a16="http://schemas.microsoft.com/office/drawing/2014/main" id="{2B49412A-5CE0-3740-A1C5-32130EFC840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58527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14F-68E6-BC48-8D76-367454FA2345}"/>
              </a:ext>
            </a:extLst>
          </p:cNvPr>
          <p:cNvSpPr>
            <a:spLocks noGrp="1"/>
          </p:cNvSpPr>
          <p:nvPr>
            <p:ph type="title"/>
          </p:nvPr>
        </p:nvSpPr>
        <p:spPr/>
        <p:txBody>
          <a:bodyPr/>
          <a:lstStyle/>
          <a:p>
            <a:r>
              <a:rPr lang="en-NL" dirty="0"/>
              <a:t>Can we improve the contract tests?</a:t>
            </a:r>
          </a:p>
        </p:txBody>
      </p:sp>
      <p:sp>
        <p:nvSpPr>
          <p:cNvPr id="3" name="Content Placeholder 2">
            <a:extLst>
              <a:ext uri="{FF2B5EF4-FFF2-40B4-BE49-F238E27FC236}">
                <a16:creationId xmlns:a16="http://schemas.microsoft.com/office/drawing/2014/main" id="{23927DD3-BC5E-834B-8013-E5206AE04D7A}"/>
              </a:ext>
            </a:extLst>
          </p:cNvPr>
          <p:cNvSpPr>
            <a:spLocks noGrp="1"/>
          </p:cNvSpPr>
          <p:nvPr>
            <p:ph idx="1"/>
          </p:nvPr>
        </p:nvSpPr>
        <p:spPr/>
        <p:txBody>
          <a:bodyPr>
            <a:normAutofit fontScale="70000" lnSpcReduction="20000"/>
          </a:bodyPr>
          <a:lstStyle/>
          <a:p>
            <a:r>
              <a:rPr lang="en-GB" dirty="0"/>
              <a:t>Yes!</a:t>
            </a:r>
            <a:br>
              <a:rPr lang="en-GB" dirty="0"/>
            </a:br>
            <a:endParaRPr lang="en-GB" dirty="0"/>
          </a:p>
          <a:p>
            <a:r>
              <a:rPr lang="en-GB" dirty="0"/>
              <a:t>Do not mock the </a:t>
            </a:r>
            <a:r>
              <a:rPr lang="en-GB" dirty="0" err="1"/>
              <a:t>providerService</a:t>
            </a:r>
            <a:r>
              <a:rPr lang="en-GB" dirty="0"/>
              <a:t> bean</a:t>
            </a:r>
            <a:br>
              <a:rPr lang="en-GB" dirty="0"/>
            </a:br>
            <a:endParaRPr lang="en-NL" dirty="0"/>
          </a:p>
          <a:p>
            <a:r>
              <a:rPr lang="en-NL" dirty="0"/>
              <a:t>Instead, in the provider, we will u</a:t>
            </a:r>
            <a:r>
              <a:rPr lang="en-GB" dirty="0"/>
              <a:t>s</a:t>
            </a:r>
            <a:r>
              <a:rPr lang="en-NL" dirty="0"/>
              <a:t>e an in-memory Flapdoodle database, and fill this in the ContractBase class that I wrote.  The provider code will read records from this Flapdoodle DB</a:t>
            </a:r>
            <a:br>
              <a:rPr lang="en-NL" dirty="0"/>
            </a:br>
            <a:endParaRPr lang="en-NL" dirty="0"/>
          </a:p>
          <a:p>
            <a:r>
              <a:rPr lang="en-GB" dirty="0"/>
              <a:t>The aim in this demo is to do everything with Maven, and without using external plugins, Docker, or external stub applications, and without mocking beans</a:t>
            </a:r>
            <a:br>
              <a:rPr lang="en-GB" dirty="0"/>
            </a:br>
            <a:endParaRPr lang="en-GB" dirty="0"/>
          </a:p>
          <a:p>
            <a:r>
              <a:rPr lang="en-GB" dirty="0"/>
              <a:t>Because we are using simple </a:t>
            </a:r>
            <a:r>
              <a:rPr lang="en-GB" dirty="0" err="1"/>
              <a:t>mvn</a:t>
            </a:r>
            <a:r>
              <a:rPr lang="en-GB" dirty="0"/>
              <a:t> clean install commands, we can more easily setup pipelines which can run all the contract tests during the build and deploy process</a:t>
            </a:r>
            <a:br>
              <a:rPr lang="en-GB" dirty="0"/>
            </a:br>
            <a:endParaRPr lang="en-GB" dirty="0"/>
          </a:p>
          <a:p>
            <a:r>
              <a:rPr lang="en-NL" dirty="0"/>
              <a:t>Note – the provider does not call other REST endpoints, but if it had, we would use Wiremock to mock these endpoints – see the Consumer for examples</a:t>
            </a:r>
          </a:p>
          <a:p>
            <a:endParaRPr lang="en-NL" dirty="0"/>
          </a:p>
        </p:txBody>
      </p:sp>
      <p:sp>
        <p:nvSpPr>
          <p:cNvPr id="4" name="Footer Placeholder 3">
            <a:extLst>
              <a:ext uri="{FF2B5EF4-FFF2-40B4-BE49-F238E27FC236}">
                <a16:creationId xmlns:a16="http://schemas.microsoft.com/office/drawing/2014/main" id="{BE1C3B39-DCC0-934D-80A4-1C08FE5689F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5760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91251" y="2917363"/>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589" y="1845319"/>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11155" y="3014149"/>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6" idx="1"/>
          </p:cNvCxnSpPr>
          <p:nvPr/>
        </p:nvCxnSpPr>
        <p:spPr>
          <a:xfrm flipV="1">
            <a:off x="5785957" y="3140678"/>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71426" y="2600916"/>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569786" y="3165047"/>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569786" y="2998738"/>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8892" y="2823913"/>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168065" y="2920258"/>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8127870" y="3245586"/>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8135850" y="1823599"/>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8137133" y="2148234"/>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6067675" y="2796506"/>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9791" y="1974873"/>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369274" y="2084436"/>
            <a:ext cx="2103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a:endCxn id="48" idx="1"/>
          </p:cNvCxnSpPr>
          <p:nvPr/>
        </p:nvCxnSpPr>
        <p:spPr>
          <a:xfrm>
            <a:off x="1358537" y="2159539"/>
            <a:ext cx="2121254"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302829" y="1845319"/>
            <a:ext cx="2007281" cy="261610"/>
          </a:xfrm>
          <a:prstGeom prst="rect">
            <a:avLst/>
          </a:prstGeom>
          <a:noFill/>
        </p:spPr>
        <p:txBody>
          <a:bodyPr wrap="none" rtlCol="0">
            <a:spAutoFit/>
          </a:bodyPr>
          <a:lstStyle/>
          <a:p>
            <a:r>
              <a:rPr lang="en-GB" sz="1100" dirty="0">
                <a:solidFill>
                  <a:srgbClr val="1822C0"/>
                </a:solidFill>
              </a:rPr>
              <a:t>/consumer/products/{category}</a:t>
            </a:r>
            <a:endParaRPr lang="en-NL" sz="1100" dirty="0">
              <a:solidFill>
                <a:srgbClr val="1822C0"/>
              </a:solidFill>
            </a:endParaRPr>
          </a:p>
        </p:txBody>
      </p:sp>
      <p:sp>
        <p:nvSpPr>
          <p:cNvPr id="63" name="TextBox 62">
            <a:extLst>
              <a:ext uri="{FF2B5EF4-FFF2-40B4-BE49-F238E27FC236}">
                <a16:creationId xmlns:a16="http://schemas.microsoft.com/office/drawing/2014/main" id="{A9A65938-B466-8545-8B58-CCE05A913377}"/>
              </a:ext>
            </a:extLst>
          </p:cNvPr>
          <p:cNvSpPr txBox="1"/>
          <p:nvPr/>
        </p:nvSpPr>
        <p:spPr>
          <a:xfrm>
            <a:off x="3894832" y="3930014"/>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sp>
        <p:nvSpPr>
          <p:cNvPr id="67" name="TextBox 66">
            <a:extLst>
              <a:ext uri="{FF2B5EF4-FFF2-40B4-BE49-F238E27FC236}">
                <a16:creationId xmlns:a16="http://schemas.microsoft.com/office/drawing/2014/main" id="{29CAC865-0CF7-1B40-897F-FDCC7B2E5A56}"/>
              </a:ext>
            </a:extLst>
          </p:cNvPr>
          <p:cNvSpPr txBox="1"/>
          <p:nvPr/>
        </p:nvSpPr>
        <p:spPr>
          <a:xfrm>
            <a:off x="3572528" y="5412012"/>
            <a:ext cx="2761397" cy="338554"/>
          </a:xfrm>
          <a:prstGeom prst="rect">
            <a:avLst/>
          </a:prstGeom>
          <a:noFill/>
        </p:spPr>
        <p:txBody>
          <a:bodyPr wrap="none" rtlCol="0">
            <a:spAutoFit/>
          </a:bodyPr>
          <a:lstStyle/>
          <a:p>
            <a:r>
              <a:rPr lang="en-NL" sz="1600" b="1" dirty="0"/>
              <a:t>Marketing (legacy application)</a:t>
            </a:r>
          </a:p>
        </p:txBody>
      </p:sp>
      <p:cxnSp>
        <p:nvCxnSpPr>
          <p:cNvPr id="80" name="Straight Arrow Connector 79">
            <a:extLst>
              <a:ext uri="{FF2B5EF4-FFF2-40B4-BE49-F238E27FC236}">
                <a16:creationId xmlns:a16="http://schemas.microsoft.com/office/drawing/2014/main" id="{09AC2C96-A776-8C4B-BC84-06ED50AA3B06}"/>
              </a:ext>
            </a:extLst>
          </p:cNvPr>
          <p:cNvCxnSpPr>
            <a:cxnSpLocks/>
          </p:cNvCxnSpPr>
          <p:nvPr/>
        </p:nvCxnSpPr>
        <p:spPr>
          <a:xfrm>
            <a:off x="4711630" y="4289179"/>
            <a:ext cx="0" cy="9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CBE6323-28F8-A44C-9981-DE3782657FA2}"/>
              </a:ext>
            </a:extLst>
          </p:cNvPr>
          <p:cNvCxnSpPr>
            <a:cxnSpLocks/>
            <a:stCxn id="63" idx="2"/>
            <a:endCxn id="13" idx="0"/>
          </p:cNvCxnSpPr>
          <p:nvPr/>
        </p:nvCxnSpPr>
        <p:spPr>
          <a:xfrm flipH="1">
            <a:off x="4841195" y="4268568"/>
            <a:ext cx="11566" cy="9516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8FC67A-E652-F145-A010-B1DA48C67931}"/>
              </a:ext>
            </a:extLst>
          </p:cNvPr>
          <p:cNvSpPr txBox="1"/>
          <p:nvPr/>
        </p:nvSpPr>
        <p:spPr>
          <a:xfrm>
            <a:off x="4880518" y="4767292"/>
            <a:ext cx="2125903" cy="261610"/>
          </a:xfrm>
          <a:prstGeom prst="rect">
            <a:avLst/>
          </a:prstGeom>
          <a:noFill/>
        </p:spPr>
        <p:txBody>
          <a:bodyPr wrap="none" rtlCol="0">
            <a:spAutoFit/>
          </a:bodyPr>
          <a:lstStyle/>
          <a:p>
            <a:r>
              <a:rPr lang="en-GB" sz="1100" dirty="0">
                <a:solidFill>
                  <a:srgbClr val="1822C0"/>
                </a:solidFill>
              </a:rPr>
              <a:t>/marketing/promotion/{category}</a:t>
            </a:r>
            <a:endParaRPr lang="en-NL" sz="1100" dirty="0">
              <a:solidFill>
                <a:srgbClr val="1822C0"/>
              </a:solidFill>
            </a:endParaRPr>
          </a:p>
        </p:txBody>
      </p:sp>
      <p:sp>
        <p:nvSpPr>
          <p:cNvPr id="83" name="TextBox 82">
            <a:extLst>
              <a:ext uri="{FF2B5EF4-FFF2-40B4-BE49-F238E27FC236}">
                <a16:creationId xmlns:a16="http://schemas.microsoft.com/office/drawing/2014/main" id="{454B6D87-786C-1443-B69E-DFDF43A71CBE}"/>
              </a:ext>
            </a:extLst>
          </p:cNvPr>
          <p:cNvSpPr txBox="1"/>
          <p:nvPr/>
        </p:nvSpPr>
        <p:spPr>
          <a:xfrm>
            <a:off x="3717497" y="5734335"/>
            <a:ext cx="2272366"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sp>
        <p:nvSpPr>
          <p:cNvPr id="86" name="TextBox 85">
            <a:extLst>
              <a:ext uri="{FF2B5EF4-FFF2-40B4-BE49-F238E27FC236}">
                <a16:creationId xmlns:a16="http://schemas.microsoft.com/office/drawing/2014/main" id="{B2B18855-147A-E143-AC9F-60B40012BCB6}"/>
              </a:ext>
            </a:extLst>
          </p:cNvPr>
          <p:cNvSpPr txBox="1"/>
          <p:nvPr/>
        </p:nvSpPr>
        <p:spPr>
          <a:xfrm>
            <a:off x="3708440" y="6042022"/>
            <a:ext cx="2480298" cy="461665"/>
          </a:xfrm>
          <a:prstGeom prst="rect">
            <a:avLst/>
          </a:prstGeom>
          <a:noFill/>
        </p:spPr>
        <p:txBody>
          <a:bodyPr wrap="square" rtlCol="0">
            <a:spAutoFit/>
          </a:bodyPr>
          <a:lstStyle/>
          <a:p>
            <a:r>
              <a:rPr lang="en-NL" sz="1200" dirty="0"/>
              <a:t>Returns:</a:t>
            </a:r>
            <a:br>
              <a:rPr lang="en-NL" sz="1200" dirty="0"/>
            </a:br>
            <a:r>
              <a:rPr lang="en-NL" sz="1200" dirty="0"/>
              <a:t>{name, description}</a:t>
            </a: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41195" y="2340126"/>
            <a:ext cx="0" cy="577237"/>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Graphic 97" descr="Cloud outline">
            <a:extLst>
              <a:ext uri="{FF2B5EF4-FFF2-40B4-BE49-F238E27FC236}">
                <a16:creationId xmlns:a16="http://schemas.microsoft.com/office/drawing/2014/main" id="{EC79EFB5-FB7E-E447-BD49-4C02D2B65B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37697" y="748099"/>
            <a:ext cx="914400" cy="914400"/>
          </a:xfrm>
          <a:prstGeom prst="rect">
            <a:avLst/>
          </a:prstGeom>
        </p:spPr>
      </p:pic>
      <p:cxnSp>
        <p:nvCxnSpPr>
          <p:cNvPr id="100" name="Straight Arrow Connector 99">
            <a:extLst>
              <a:ext uri="{FF2B5EF4-FFF2-40B4-BE49-F238E27FC236}">
                <a16:creationId xmlns:a16="http://schemas.microsoft.com/office/drawing/2014/main" id="{8A080B7B-B449-2448-830D-278F338832B9}"/>
              </a:ext>
            </a:extLst>
          </p:cNvPr>
          <p:cNvCxnSpPr>
            <a:cxnSpLocks/>
          </p:cNvCxnSpPr>
          <p:nvPr/>
        </p:nvCxnSpPr>
        <p:spPr>
          <a:xfrm>
            <a:off x="7122856" y="1438959"/>
            <a:ext cx="1018440" cy="5026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B0D77F4-5F52-A741-8006-90B93578E060}"/>
              </a:ext>
            </a:extLst>
          </p:cNvPr>
          <p:cNvCxnSpPr>
            <a:cxnSpLocks/>
          </p:cNvCxnSpPr>
          <p:nvPr/>
        </p:nvCxnSpPr>
        <p:spPr>
          <a:xfrm>
            <a:off x="7258757" y="1413338"/>
            <a:ext cx="905670" cy="44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376365B-8395-2545-9BBE-5933C013883E}"/>
              </a:ext>
            </a:extLst>
          </p:cNvPr>
          <p:cNvSpPr txBox="1"/>
          <p:nvPr/>
        </p:nvSpPr>
        <p:spPr>
          <a:xfrm>
            <a:off x="6317470" y="703410"/>
            <a:ext cx="1920910" cy="338554"/>
          </a:xfrm>
          <a:prstGeom prst="rect">
            <a:avLst/>
          </a:prstGeom>
          <a:noFill/>
        </p:spPr>
        <p:txBody>
          <a:bodyPr wrap="none" rtlCol="0">
            <a:spAutoFit/>
          </a:bodyPr>
          <a:lstStyle/>
          <a:p>
            <a:r>
              <a:rPr lang="en-NL" sz="1600" dirty="0"/>
              <a:t>Other micro-services</a:t>
            </a:r>
          </a:p>
        </p:txBody>
      </p:sp>
      <p:sp>
        <p:nvSpPr>
          <p:cNvPr id="108" name="Rounded Rectangle 107">
            <a:extLst>
              <a:ext uri="{FF2B5EF4-FFF2-40B4-BE49-F238E27FC236}">
                <a16:creationId xmlns:a16="http://schemas.microsoft.com/office/drawing/2014/main" id="{20DC5ECC-906E-1041-A845-C06285325AF5}"/>
              </a:ext>
            </a:extLst>
          </p:cNvPr>
          <p:cNvSpPr/>
          <p:nvPr/>
        </p:nvSpPr>
        <p:spPr>
          <a:xfrm>
            <a:off x="3931497" y="2602897"/>
            <a:ext cx="8143573" cy="1231211"/>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327259" y="1549667"/>
            <a:ext cx="184731" cy="369332"/>
          </a:xfrm>
          <a:prstGeom prst="rect">
            <a:avLst/>
          </a:prstGeom>
          <a:noFill/>
        </p:spPr>
        <p:txBody>
          <a:bodyPr wrap="none" rtlCol="0">
            <a:spAutoFit/>
          </a:bodyPr>
          <a:lstStyle/>
          <a:p>
            <a:endParaRPr lang="en-NL" dirty="0"/>
          </a:p>
        </p:txBody>
      </p:sp>
      <p:sp>
        <p:nvSpPr>
          <p:cNvPr id="13" name="Oval 12">
            <a:extLst>
              <a:ext uri="{FF2B5EF4-FFF2-40B4-BE49-F238E27FC236}">
                <a16:creationId xmlns:a16="http://schemas.microsoft.com/office/drawing/2014/main" id="{2F308103-7932-8A4B-BED0-DFA22C0E6FFB}"/>
              </a:ext>
            </a:extLst>
          </p:cNvPr>
          <p:cNvSpPr/>
          <p:nvPr/>
        </p:nvSpPr>
        <p:spPr>
          <a:xfrm>
            <a:off x="3135487" y="5220201"/>
            <a:ext cx="3411416" cy="14147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37F36376-C41E-5846-ACED-5E73EF6FB412}"/>
              </a:ext>
            </a:extLst>
          </p:cNvPr>
          <p:cNvSpPr txBox="1"/>
          <p:nvPr/>
        </p:nvSpPr>
        <p:spPr>
          <a:xfrm>
            <a:off x="1272784" y="2156012"/>
            <a:ext cx="2387868" cy="646331"/>
          </a:xfrm>
          <a:prstGeom prst="rect">
            <a:avLst/>
          </a:prstGeom>
          <a:noFill/>
        </p:spPr>
        <p:txBody>
          <a:bodyPr wrap="square" rtlCol="0">
            <a:spAutoFit/>
          </a:bodyPr>
          <a:lstStyle/>
          <a:p>
            <a:r>
              <a:rPr lang="en-NL" sz="1200" dirty="0"/>
              <a:t>Returns:</a:t>
            </a:r>
            <a:br>
              <a:rPr lang="en-NL" sz="1200" dirty="0"/>
            </a:br>
            <a:r>
              <a:rPr lang="en-NL" sz="1200" dirty="0"/>
              <a:t>List of {code, name, price) </a:t>
            </a:r>
          </a:p>
          <a:p>
            <a:r>
              <a:rPr lang="en-NL" sz="1200" dirty="0"/>
              <a:t>+ Promotion info</a:t>
            </a:r>
          </a:p>
        </p:txBody>
      </p:sp>
      <p:sp>
        <p:nvSpPr>
          <p:cNvPr id="41" name="TextBox 40">
            <a:extLst>
              <a:ext uri="{FF2B5EF4-FFF2-40B4-BE49-F238E27FC236}">
                <a16:creationId xmlns:a16="http://schemas.microsoft.com/office/drawing/2014/main" id="{6C0FDBBE-7FF5-7848-BAF2-406FE928E5EA}"/>
              </a:ext>
            </a:extLst>
          </p:cNvPr>
          <p:cNvSpPr txBox="1"/>
          <p:nvPr/>
        </p:nvSpPr>
        <p:spPr>
          <a:xfrm>
            <a:off x="10862469" y="3384275"/>
            <a:ext cx="1247393" cy="461665"/>
          </a:xfrm>
          <a:prstGeom prst="rect">
            <a:avLst/>
          </a:prstGeom>
          <a:noFill/>
        </p:spPr>
        <p:txBody>
          <a:bodyPr wrap="none" rtlCol="0">
            <a:spAutoFit/>
          </a:bodyPr>
          <a:lstStyle/>
          <a:p>
            <a:r>
              <a:rPr lang="en-NL" sz="1200" dirty="0"/>
              <a:t>MongoDB</a:t>
            </a:r>
          </a:p>
          <a:p>
            <a:r>
              <a:rPr lang="en-NL" sz="1200" dirty="0"/>
              <a:t>(NoSql database)</a:t>
            </a:r>
          </a:p>
        </p:txBody>
      </p:sp>
      <p:grpSp>
        <p:nvGrpSpPr>
          <p:cNvPr id="3" name="Group 2">
            <a:extLst>
              <a:ext uri="{FF2B5EF4-FFF2-40B4-BE49-F238E27FC236}">
                <a16:creationId xmlns:a16="http://schemas.microsoft.com/office/drawing/2014/main" id="{08B257D8-3A38-AE47-A483-9E0C38DD986B}"/>
              </a:ext>
            </a:extLst>
          </p:cNvPr>
          <p:cNvGrpSpPr/>
          <p:nvPr/>
        </p:nvGrpSpPr>
        <p:grpSpPr>
          <a:xfrm>
            <a:off x="3479791" y="1408563"/>
            <a:ext cx="2318353" cy="3084736"/>
            <a:chOff x="3479791" y="1408563"/>
            <a:chExt cx="2318353" cy="3084736"/>
          </a:xfrm>
        </p:grpSpPr>
        <p:sp>
          <p:nvSpPr>
            <p:cNvPr id="5" name="Rectangle 4">
              <a:extLst>
                <a:ext uri="{FF2B5EF4-FFF2-40B4-BE49-F238E27FC236}">
                  <a16:creationId xmlns:a16="http://schemas.microsoft.com/office/drawing/2014/main" id="{4391ACBD-9BC2-BE44-B6A3-690EBFF36BAA}"/>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9" name="TextBox 28">
              <a:extLst>
                <a:ext uri="{FF2B5EF4-FFF2-40B4-BE49-F238E27FC236}">
                  <a16:creationId xmlns:a16="http://schemas.microsoft.com/office/drawing/2014/main" id="{70C3C80A-522C-6245-B5F2-84E970E415B9}"/>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43" name="Rectangle 42">
              <a:extLst>
                <a:ext uri="{FF2B5EF4-FFF2-40B4-BE49-F238E27FC236}">
                  <a16:creationId xmlns:a16="http://schemas.microsoft.com/office/drawing/2014/main" id="{A1E52A23-5694-9B48-9E5E-8DFF8F3F8DA3}"/>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4" name="Group 3">
            <a:extLst>
              <a:ext uri="{FF2B5EF4-FFF2-40B4-BE49-F238E27FC236}">
                <a16:creationId xmlns:a16="http://schemas.microsoft.com/office/drawing/2014/main" id="{D09E36B2-B571-4143-8D75-4445172447B2}"/>
              </a:ext>
            </a:extLst>
          </p:cNvPr>
          <p:cNvGrpSpPr/>
          <p:nvPr/>
        </p:nvGrpSpPr>
        <p:grpSpPr>
          <a:xfrm>
            <a:off x="8142680" y="1413338"/>
            <a:ext cx="2390026" cy="3130733"/>
            <a:chOff x="8142680" y="1413338"/>
            <a:chExt cx="2390026" cy="3130733"/>
          </a:xfrm>
        </p:grpSpPr>
        <p:sp>
          <p:nvSpPr>
            <p:cNvPr id="6" name="Rectangle 5">
              <a:extLst>
                <a:ext uri="{FF2B5EF4-FFF2-40B4-BE49-F238E27FC236}">
                  <a16:creationId xmlns:a16="http://schemas.microsoft.com/office/drawing/2014/main" id="{BBF1F8D9-5D2C-4648-AD15-6948D00CA222}"/>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extBox 29">
              <a:extLst>
                <a:ext uri="{FF2B5EF4-FFF2-40B4-BE49-F238E27FC236}">
                  <a16:creationId xmlns:a16="http://schemas.microsoft.com/office/drawing/2014/main" id="{EAB18179-A6CF-D343-91D6-084CAAECF07A}"/>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44" name="Rectangle 43">
              <a:extLst>
                <a:ext uri="{FF2B5EF4-FFF2-40B4-BE49-F238E27FC236}">
                  <a16:creationId xmlns:a16="http://schemas.microsoft.com/office/drawing/2014/main" id="{74080734-A4A9-874F-939E-AF76AB4641F4}"/>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57" name="TextBox 56">
            <a:extLst>
              <a:ext uri="{FF2B5EF4-FFF2-40B4-BE49-F238E27FC236}">
                <a16:creationId xmlns:a16="http://schemas.microsoft.com/office/drawing/2014/main" id="{1370EB90-AC37-1248-AD2F-958CC3282F0C}"/>
              </a:ext>
            </a:extLst>
          </p:cNvPr>
          <p:cNvSpPr txBox="1"/>
          <p:nvPr/>
        </p:nvSpPr>
        <p:spPr>
          <a:xfrm>
            <a:off x="3353614" y="3254499"/>
            <a:ext cx="2387868" cy="461664"/>
          </a:xfrm>
          <a:prstGeom prst="rect">
            <a:avLst/>
          </a:prstGeom>
          <a:noFill/>
        </p:spPr>
        <p:txBody>
          <a:bodyPr wrap="square" rtlCol="0">
            <a:spAutoFit/>
          </a:bodyPr>
          <a:lstStyle/>
          <a:p>
            <a:pPr algn="r"/>
            <a:r>
              <a:rPr lang="en-NL" sz="1200" dirty="0"/>
              <a:t>Uses:</a:t>
            </a:r>
            <a:br>
              <a:rPr lang="en-NL" sz="1200" dirty="0"/>
            </a:br>
            <a:r>
              <a:rPr lang="en-NL" sz="1200" dirty="0"/>
              <a:t>List of {code, name, price}</a:t>
            </a:r>
          </a:p>
        </p:txBody>
      </p:sp>
      <p:cxnSp>
        <p:nvCxnSpPr>
          <p:cNvPr id="58" name="Elbow Connector 57">
            <a:extLst>
              <a:ext uri="{FF2B5EF4-FFF2-40B4-BE49-F238E27FC236}">
                <a16:creationId xmlns:a16="http://schemas.microsoft.com/office/drawing/2014/main" id="{2679B193-E076-AD4F-8A92-9923CEEB0060}"/>
              </a:ext>
            </a:extLst>
          </p:cNvPr>
          <p:cNvCxnSpPr/>
          <p:nvPr/>
        </p:nvCxnSpPr>
        <p:spPr>
          <a:xfrm rot="16200000" flipH="1">
            <a:off x="2893873" y="3163751"/>
            <a:ext cx="1815641" cy="16839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7" name="Footer Placeholder 16">
            <a:extLst>
              <a:ext uri="{FF2B5EF4-FFF2-40B4-BE49-F238E27FC236}">
                <a16:creationId xmlns:a16="http://schemas.microsoft.com/office/drawing/2014/main" id="{F450ADA3-2B91-5644-80D1-01279506495A}"/>
              </a:ext>
            </a:extLst>
          </p:cNvPr>
          <p:cNvSpPr>
            <a:spLocks noGrp="1"/>
          </p:cNvSpPr>
          <p:nvPr>
            <p:ph type="ftr" sz="quarter" idx="11"/>
          </p:nvPr>
        </p:nvSpPr>
        <p:spPr/>
        <p:txBody>
          <a:bodyPr/>
          <a:lstStyle/>
          <a:p>
            <a:r>
              <a:rPr lang="en-GB"/>
              <a:t>https://github.com/OllyCrook/contract-test-demo </a:t>
            </a:r>
            <a:endParaRPr lang="en-NL"/>
          </a:p>
        </p:txBody>
      </p:sp>
      <p:sp>
        <p:nvSpPr>
          <p:cNvPr id="22" name="Rectangle 21">
            <a:extLst>
              <a:ext uri="{FF2B5EF4-FFF2-40B4-BE49-F238E27FC236}">
                <a16:creationId xmlns:a16="http://schemas.microsoft.com/office/drawing/2014/main" id="{1E8DA7CD-835B-D341-BC09-4D2B53455E19}"/>
              </a:ext>
            </a:extLst>
          </p:cNvPr>
          <p:cNvSpPr/>
          <p:nvPr/>
        </p:nvSpPr>
        <p:spPr>
          <a:xfrm>
            <a:off x="8117108" y="4615486"/>
            <a:ext cx="3686341" cy="1384995"/>
          </a:xfrm>
          <a:prstGeom prst="rect">
            <a:avLst/>
          </a:prstGeom>
        </p:spPr>
        <p:txBody>
          <a:bodyPr wrap="square">
            <a:spAutoFit/>
          </a:bodyPr>
          <a:lstStyle/>
          <a:p>
            <a:r>
              <a:rPr lang="en-NL" sz="1400" dirty="0"/>
              <a:t>Note: We no longer mock the productsService bean.  Now we access the in memory Flapdoodle MongoDB that gets set up in BaseClase</a:t>
            </a:r>
            <a:r>
              <a:rPr lang="en-GB" sz="1400" dirty="0"/>
              <a:t> in the provider</a:t>
            </a:r>
            <a:endParaRPr lang="en-NL" sz="1400" dirty="0"/>
          </a:p>
          <a:p>
            <a:endParaRPr lang="en-NL" sz="1400" dirty="0"/>
          </a:p>
          <a:p>
            <a:endParaRPr lang="en-NL" sz="1400" dirty="0"/>
          </a:p>
        </p:txBody>
      </p:sp>
    </p:spTree>
    <p:extLst>
      <p:ext uri="{BB962C8B-B14F-4D97-AF65-F5344CB8AC3E}">
        <p14:creationId xmlns:p14="http://schemas.microsoft.com/office/powerpoint/2010/main" val="55445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199" y="365125"/>
            <a:ext cx="10962373" cy="1325563"/>
          </a:xfrm>
        </p:spPr>
        <p:txBody>
          <a:bodyPr/>
          <a:lstStyle/>
          <a:p>
            <a:r>
              <a:rPr lang="en-NL" dirty="0"/>
              <a:t>Now increased contract test quality</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Down Arrow 14">
            <a:extLst>
              <a:ext uri="{FF2B5EF4-FFF2-40B4-BE49-F238E27FC236}">
                <a16:creationId xmlns:a16="http://schemas.microsoft.com/office/drawing/2014/main" id="{0DA21CD7-B961-1B43-A71E-FCB37B2EA4E4}"/>
              </a:ext>
            </a:extLst>
          </p:cNvPr>
          <p:cNvSpPr/>
          <p:nvPr/>
        </p:nvSpPr>
        <p:spPr>
          <a:xfrm rot="10800000">
            <a:off x="9634888" y="3967968"/>
            <a:ext cx="259882" cy="14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ooter Placeholder 16">
            <a:extLst>
              <a:ext uri="{FF2B5EF4-FFF2-40B4-BE49-F238E27FC236}">
                <a16:creationId xmlns:a16="http://schemas.microsoft.com/office/drawing/2014/main" id="{333D77E9-09BC-4D4E-835A-DD6B2BB9745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3617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E97-253A-D840-A769-446C5F4F6530}"/>
              </a:ext>
            </a:extLst>
          </p:cNvPr>
          <p:cNvSpPr>
            <a:spLocks noGrp="1"/>
          </p:cNvSpPr>
          <p:nvPr>
            <p:ph type="title"/>
          </p:nvPr>
        </p:nvSpPr>
        <p:spPr>
          <a:xfrm>
            <a:off x="838200" y="365125"/>
            <a:ext cx="11149584" cy="1325563"/>
          </a:xfrm>
        </p:spPr>
        <p:txBody>
          <a:bodyPr/>
          <a:lstStyle/>
          <a:p>
            <a:r>
              <a:rPr lang="en-NL" dirty="0"/>
              <a:t>Use Spring Cloud Contract to do Integration tests</a:t>
            </a:r>
          </a:p>
        </p:txBody>
      </p:sp>
      <p:sp>
        <p:nvSpPr>
          <p:cNvPr id="3" name="Content Placeholder 2">
            <a:extLst>
              <a:ext uri="{FF2B5EF4-FFF2-40B4-BE49-F238E27FC236}">
                <a16:creationId xmlns:a16="http://schemas.microsoft.com/office/drawing/2014/main" id="{1673FD93-1F8F-FE44-AFF0-A892E86084D7}"/>
              </a:ext>
            </a:extLst>
          </p:cNvPr>
          <p:cNvSpPr>
            <a:spLocks noGrp="1"/>
          </p:cNvSpPr>
          <p:nvPr>
            <p:ph idx="1"/>
          </p:nvPr>
        </p:nvSpPr>
        <p:spPr/>
        <p:txBody>
          <a:bodyPr>
            <a:normAutofit fontScale="92500" lnSpcReduction="10000"/>
          </a:bodyPr>
          <a:lstStyle/>
          <a:p>
            <a:r>
              <a:rPr lang="en-NL" dirty="0"/>
              <a:t>We can use Spring Cloud C</a:t>
            </a:r>
            <a:r>
              <a:rPr lang="en-GB" dirty="0"/>
              <a:t>o</a:t>
            </a:r>
            <a:r>
              <a:rPr lang="en-NL" dirty="0"/>
              <a:t>ntract to test different flows through a micro-service </a:t>
            </a:r>
          </a:p>
          <a:p>
            <a:r>
              <a:rPr lang="en-NL" dirty="0"/>
              <a:t>For these tests, everything will self-contained, using WireMock and Flapdoodle.  We will not retrieve contract test stubs from Nexus</a:t>
            </a:r>
          </a:p>
          <a:p>
            <a:r>
              <a:rPr lang="en-GB" dirty="0"/>
              <a:t>The</a:t>
            </a:r>
            <a:r>
              <a:rPr lang="en-NL" dirty="0"/>
              <a:t>se tests can supplement existing Junit tests</a:t>
            </a:r>
          </a:p>
          <a:p>
            <a:r>
              <a:rPr lang="en-NL" dirty="0"/>
              <a:t>Keep a good balance between Junit and Spring Cloud Contract tests</a:t>
            </a:r>
          </a:p>
          <a:p>
            <a:r>
              <a:rPr lang="en-NL" dirty="0"/>
              <a:t>Only you can decide what a good balance is</a:t>
            </a:r>
          </a:p>
          <a:p>
            <a:r>
              <a:rPr lang="en-NL" dirty="0"/>
              <a:t>You may even decide that Junit is enough</a:t>
            </a:r>
          </a:p>
          <a:p>
            <a:r>
              <a:rPr lang="en-NL" dirty="0"/>
              <a:t>Keep it simple!</a:t>
            </a:r>
          </a:p>
          <a:p>
            <a:r>
              <a:rPr lang="en-NL" dirty="0"/>
              <a:t>Use good naming conventions!</a:t>
            </a:r>
          </a:p>
        </p:txBody>
      </p:sp>
      <p:sp>
        <p:nvSpPr>
          <p:cNvPr id="4" name="Footer Placeholder 3">
            <a:extLst>
              <a:ext uri="{FF2B5EF4-FFF2-40B4-BE49-F238E27FC236}">
                <a16:creationId xmlns:a16="http://schemas.microsoft.com/office/drawing/2014/main" id="{F2A34B65-6581-FD42-A96B-08B2DE4272B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30299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200" y="365125"/>
            <a:ext cx="11158728" cy="1325563"/>
          </a:xfrm>
        </p:spPr>
        <p:txBody>
          <a:bodyPr/>
          <a:lstStyle/>
          <a:p>
            <a:r>
              <a:rPr lang="en-NL" dirty="0"/>
              <a:t>Integration tests can reduce manual testing</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3827"/>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07603"/>
            <a:ext cx="3157087" cy="3262963"/>
          </a:xfrm>
          <a:prstGeom prst="triangle">
            <a:avLst>
              <a:gd name="adj" fmla="val 48476"/>
            </a:avLst>
          </a:prstGeom>
          <a:gradFill>
            <a:gsLst>
              <a:gs pos="32000">
                <a:schemeClr val="accent1">
                  <a:lumMod val="5000"/>
                  <a:lumOff val="95000"/>
                </a:schemeClr>
              </a:gs>
              <a:gs pos="51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18407"/>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1341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18407"/>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18052"/>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51886" y="2635306"/>
            <a:ext cx="993606" cy="646331"/>
          </a:xfrm>
          <a:prstGeom prst="rect">
            <a:avLst/>
          </a:prstGeom>
          <a:noFill/>
        </p:spPr>
        <p:txBody>
          <a:bodyPr wrap="square" rtlCol="0">
            <a:spAutoFit/>
          </a:bodyPr>
          <a:lstStyle/>
          <a:p>
            <a:pPr algn="ctr"/>
            <a:r>
              <a:rPr lang="en-NL" dirty="0"/>
              <a:t>Manual testing</a:t>
            </a:r>
          </a:p>
        </p:txBody>
      </p:sp>
      <p:sp>
        <p:nvSpPr>
          <p:cNvPr id="13" name="TextBox 12">
            <a:extLst>
              <a:ext uri="{FF2B5EF4-FFF2-40B4-BE49-F238E27FC236}">
                <a16:creationId xmlns:a16="http://schemas.microsoft.com/office/drawing/2014/main" id="{84A5F800-AD1A-4741-8438-93150C1F93BD}"/>
              </a:ext>
            </a:extLst>
          </p:cNvPr>
          <p:cNvSpPr txBox="1"/>
          <p:nvPr/>
        </p:nvSpPr>
        <p:spPr>
          <a:xfrm>
            <a:off x="8776484" y="3333390"/>
            <a:ext cx="2010076" cy="646331"/>
          </a:xfrm>
          <a:prstGeom prst="rect">
            <a:avLst/>
          </a:prstGeom>
          <a:noFill/>
        </p:spPr>
        <p:txBody>
          <a:bodyPr wrap="square" rtlCol="0">
            <a:spAutoFit/>
          </a:bodyPr>
          <a:lstStyle/>
          <a:p>
            <a:pPr algn="ctr"/>
            <a:r>
              <a:rPr lang="en-NL" dirty="0"/>
              <a:t>Integration</a:t>
            </a:r>
          </a:p>
          <a:p>
            <a:pPr algn="ctr"/>
            <a:r>
              <a:rPr lang="en-NL" dirty="0"/>
              <a:t>tests</a:t>
            </a:r>
          </a:p>
        </p:txBody>
      </p:sp>
      <p:sp>
        <p:nvSpPr>
          <p:cNvPr id="14" name="Right Arrow 13">
            <a:extLst>
              <a:ext uri="{FF2B5EF4-FFF2-40B4-BE49-F238E27FC236}">
                <a16:creationId xmlns:a16="http://schemas.microsoft.com/office/drawing/2014/main" id="{E4E24B8E-91ED-E944-878F-CF6BD2895663}"/>
              </a:ext>
            </a:extLst>
          </p:cNvPr>
          <p:cNvSpPr/>
          <p:nvPr/>
        </p:nvSpPr>
        <p:spPr>
          <a:xfrm>
            <a:off x="4066372" y="3268521"/>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riangle 15">
            <a:extLst>
              <a:ext uri="{FF2B5EF4-FFF2-40B4-BE49-F238E27FC236}">
                <a16:creationId xmlns:a16="http://schemas.microsoft.com/office/drawing/2014/main" id="{14B4ECF4-1CD3-A844-B34C-ABB122CD3BDE}"/>
              </a:ext>
            </a:extLst>
          </p:cNvPr>
          <p:cNvSpPr/>
          <p:nvPr/>
        </p:nvSpPr>
        <p:spPr>
          <a:xfrm>
            <a:off x="4752873" y="2217229"/>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TextBox 16">
            <a:extLst>
              <a:ext uri="{FF2B5EF4-FFF2-40B4-BE49-F238E27FC236}">
                <a16:creationId xmlns:a16="http://schemas.microsoft.com/office/drawing/2014/main" id="{9B86E90D-74CF-244C-B010-8140EAC5EFF4}"/>
              </a:ext>
            </a:extLst>
          </p:cNvPr>
          <p:cNvSpPr txBox="1"/>
          <p:nvPr/>
        </p:nvSpPr>
        <p:spPr>
          <a:xfrm>
            <a:off x="5547760" y="4313411"/>
            <a:ext cx="1567312" cy="369332"/>
          </a:xfrm>
          <a:prstGeom prst="rect">
            <a:avLst/>
          </a:prstGeom>
          <a:noFill/>
        </p:spPr>
        <p:txBody>
          <a:bodyPr wrap="square" rtlCol="0">
            <a:spAutoFit/>
          </a:bodyPr>
          <a:lstStyle/>
          <a:p>
            <a:r>
              <a:rPr lang="en-NL" dirty="0"/>
              <a:t>Contract tests</a:t>
            </a:r>
          </a:p>
        </p:txBody>
      </p:sp>
      <p:sp>
        <p:nvSpPr>
          <p:cNvPr id="18" name="TextBox 17">
            <a:extLst>
              <a:ext uri="{FF2B5EF4-FFF2-40B4-BE49-F238E27FC236}">
                <a16:creationId xmlns:a16="http://schemas.microsoft.com/office/drawing/2014/main" id="{14C42584-59F0-2E40-94AC-5A6818853B48}"/>
              </a:ext>
            </a:extLst>
          </p:cNvPr>
          <p:cNvSpPr txBox="1"/>
          <p:nvPr/>
        </p:nvSpPr>
        <p:spPr>
          <a:xfrm>
            <a:off x="5691336" y="4828033"/>
            <a:ext cx="1280160" cy="369332"/>
          </a:xfrm>
          <a:prstGeom prst="rect">
            <a:avLst/>
          </a:prstGeom>
          <a:noFill/>
        </p:spPr>
        <p:txBody>
          <a:bodyPr wrap="square" rtlCol="0">
            <a:spAutoFit/>
          </a:bodyPr>
          <a:lstStyle/>
          <a:p>
            <a:r>
              <a:rPr lang="en-NL" dirty="0"/>
              <a:t>Junit tests</a:t>
            </a:r>
          </a:p>
        </p:txBody>
      </p:sp>
      <p:sp>
        <p:nvSpPr>
          <p:cNvPr id="19" name="TextBox 18">
            <a:extLst>
              <a:ext uri="{FF2B5EF4-FFF2-40B4-BE49-F238E27FC236}">
                <a16:creationId xmlns:a16="http://schemas.microsoft.com/office/drawing/2014/main" id="{34CC4DB0-5900-BA48-A599-0D3A79130F35}"/>
              </a:ext>
            </a:extLst>
          </p:cNvPr>
          <p:cNvSpPr txBox="1"/>
          <p:nvPr/>
        </p:nvSpPr>
        <p:spPr>
          <a:xfrm>
            <a:off x="5792909" y="3158672"/>
            <a:ext cx="993606" cy="646331"/>
          </a:xfrm>
          <a:prstGeom prst="rect">
            <a:avLst/>
          </a:prstGeom>
          <a:noFill/>
        </p:spPr>
        <p:txBody>
          <a:bodyPr wrap="square" rtlCol="0">
            <a:spAutoFit/>
          </a:bodyPr>
          <a:lstStyle/>
          <a:p>
            <a:pPr algn="ctr"/>
            <a:r>
              <a:rPr lang="en-NL" dirty="0"/>
              <a:t>Manual testing</a:t>
            </a:r>
          </a:p>
        </p:txBody>
      </p:sp>
      <p:sp>
        <p:nvSpPr>
          <p:cNvPr id="20" name="Right Arrow 19">
            <a:extLst>
              <a:ext uri="{FF2B5EF4-FFF2-40B4-BE49-F238E27FC236}">
                <a16:creationId xmlns:a16="http://schemas.microsoft.com/office/drawing/2014/main" id="{7F8CC3A2-1091-744C-AA1A-291F6D4A2D00}"/>
              </a:ext>
            </a:extLst>
          </p:cNvPr>
          <p:cNvSpPr/>
          <p:nvPr/>
        </p:nvSpPr>
        <p:spPr>
          <a:xfrm>
            <a:off x="7662111" y="3127884"/>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2" name="Straight Connector 21">
            <a:extLst>
              <a:ext uri="{FF2B5EF4-FFF2-40B4-BE49-F238E27FC236}">
                <a16:creationId xmlns:a16="http://schemas.microsoft.com/office/drawing/2014/main" id="{666BCEFB-CB05-F04D-B6DD-A99B5F7AF0AA}"/>
              </a:ext>
            </a:extLst>
          </p:cNvPr>
          <p:cNvCxnSpPr>
            <a:cxnSpLocks/>
          </p:cNvCxnSpPr>
          <p:nvPr/>
        </p:nvCxnSpPr>
        <p:spPr>
          <a:xfrm>
            <a:off x="1232034" y="4679408"/>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4708E-8B7C-AA4C-BADF-79F3E30E9B70}"/>
              </a:ext>
            </a:extLst>
          </p:cNvPr>
          <p:cNvCxnSpPr>
            <a:cxnSpLocks/>
          </p:cNvCxnSpPr>
          <p:nvPr/>
        </p:nvCxnSpPr>
        <p:spPr>
          <a:xfrm>
            <a:off x="5109108" y="4690921"/>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42916B-C9E7-3A41-A6EF-EB475CE60F37}"/>
              </a:ext>
            </a:extLst>
          </p:cNvPr>
          <p:cNvCxnSpPr>
            <a:cxnSpLocks/>
          </p:cNvCxnSpPr>
          <p:nvPr/>
        </p:nvCxnSpPr>
        <p:spPr>
          <a:xfrm>
            <a:off x="5438274" y="4089342"/>
            <a:ext cx="1761423"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524585-34C4-8847-9E9B-ACEC75253514}"/>
              </a:ext>
            </a:extLst>
          </p:cNvPr>
          <p:cNvCxnSpPr>
            <a:cxnSpLocks/>
          </p:cNvCxnSpPr>
          <p:nvPr/>
        </p:nvCxnSpPr>
        <p:spPr>
          <a:xfrm>
            <a:off x="8563775" y="4677805"/>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6F97C8-1715-6945-A221-91C7C14EA3C5}"/>
              </a:ext>
            </a:extLst>
          </p:cNvPr>
          <p:cNvCxnSpPr>
            <a:cxnSpLocks/>
          </p:cNvCxnSpPr>
          <p:nvPr/>
        </p:nvCxnSpPr>
        <p:spPr>
          <a:xfrm>
            <a:off x="9203354" y="3268521"/>
            <a:ext cx="104213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C69D4C-0708-4844-8AC5-4C9058700D67}"/>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BCEDD77B-D5C7-DD4D-A91C-0ABF569C417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22127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1300-5FDA-774A-BFB0-54FE978C3BFF}"/>
              </a:ext>
            </a:extLst>
          </p:cNvPr>
          <p:cNvSpPr>
            <a:spLocks noGrp="1"/>
          </p:cNvSpPr>
          <p:nvPr>
            <p:ph type="title"/>
          </p:nvPr>
        </p:nvSpPr>
        <p:spPr/>
        <p:txBody>
          <a:bodyPr/>
          <a:lstStyle/>
          <a:p>
            <a:r>
              <a:rPr lang="en-NL" dirty="0"/>
              <a:t>What will the contract tests not discover</a:t>
            </a:r>
          </a:p>
        </p:txBody>
      </p:sp>
      <p:sp>
        <p:nvSpPr>
          <p:cNvPr id="3" name="Content Placeholder 2">
            <a:extLst>
              <a:ext uri="{FF2B5EF4-FFF2-40B4-BE49-F238E27FC236}">
                <a16:creationId xmlns:a16="http://schemas.microsoft.com/office/drawing/2014/main" id="{31069C03-576C-444F-A9D2-48DA569FD9FA}"/>
              </a:ext>
            </a:extLst>
          </p:cNvPr>
          <p:cNvSpPr>
            <a:spLocks noGrp="1"/>
          </p:cNvSpPr>
          <p:nvPr>
            <p:ph idx="1"/>
          </p:nvPr>
        </p:nvSpPr>
        <p:spPr/>
        <p:txBody>
          <a:bodyPr/>
          <a:lstStyle/>
          <a:p>
            <a:r>
              <a:rPr lang="en-NL" dirty="0"/>
              <a:t>If the provider changes the functionality, by adding extra fields to the response, the tests will probably pass</a:t>
            </a:r>
          </a:p>
          <a:p>
            <a:r>
              <a:rPr lang="en-NL" dirty="0"/>
              <a:t>For example, if CurrencyCode is added to the response for </a:t>
            </a:r>
            <a:r>
              <a:rPr lang="en-NL" i="1" dirty="0"/>
              <a:t>getProducts</a:t>
            </a:r>
            <a:r>
              <a:rPr lang="en-NL" dirty="0"/>
              <a:t>, then the tests may still pass.  But now we do not know if the price is in Euros, dollars, Leu, etc</a:t>
            </a:r>
          </a:p>
          <a:p>
            <a:r>
              <a:rPr lang="en-NL" dirty="0"/>
              <a:t>This could have a BIG impact, especially when we go live!</a:t>
            </a:r>
          </a:p>
          <a:p>
            <a:r>
              <a:rPr lang="en-NL" dirty="0"/>
              <a:t>We need to make sure that functional changes to interfaces are clearly communicated.  Or make a new interface and remove the obsolete one.  This will cause contracts to break, which will be detected and fixed before we go live</a:t>
            </a:r>
          </a:p>
        </p:txBody>
      </p:sp>
      <p:sp>
        <p:nvSpPr>
          <p:cNvPr id="4" name="Footer Placeholder 3">
            <a:extLst>
              <a:ext uri="{FF2B5EF4-FFF2-40B4-BE49-F238E27FC236}">
                <a16:creationId xmlns:a16="http://schemas.microsoft.com/office/drawing/2014/main" id="{06F9F9AD-A78D-4B42-A0C7-1EFE4320400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41675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Create a stub app</a:t>
            </a:r>
          </a:p>
        </p:txBody>
      </p:sp>
      <p:sp>
        <p:nvSpPr>
          <p:cNvPr id="3" name="Content Placeholder 2">
            <a:extLst>
              <a:ext uri="{FF2B5EF4-FFF2-40B4-BE49-F238E27FC236}">
                <a16:creationId xmlns:a16="http://schemas.microsoft.com/office/drawing/2014/main" id="{1DD32509-31D6-1E43-B866-29F50F35F967}"/>
              </a:ext>
            </a:extLst>
          </p:cNvPr>
          <p:cNvSpPr>
            <a:spLocks noGrp="1"/>
          </p:cNvSpPr>
          <p:nvPr>
            <p:ph idx="1"/>
          </p:nvPr>
        </p:nvSpPr>
        <p:spPr/>
        <p:txBody>
          <a:bodyPr/>
          <a:lstStyle/>
          <a:p>
            <a:r>
              <a:rPr lang="en-NL" dirty="0"/>
              <a:t>This is not needed, but sometimes you need a stub app that you can deploy to the cloud, for use in performance testing etc</a:t>
            </a:r>
          </a:p>
          <a:p>
            <a:r>
              <a:rPr lang="en-NL" dirty="0"/>
              <a:t>TODO</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51845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4C2-8FFE-A24C-BB4D-31F3A17C2FCC}"/>
              </a:ext>
            </a:extLst>
          </p:cNvPr>
          <p:cNvSpPr>
            <a:spLocks noGrp="1"/>
          </p:cNvSpPr>
          <p:nvPr>
            <p:ph type="title"/>
          </p:nvPr>
        </p:nvSpPr>
        <p:spPr/>
        <p:txBody>
          <a:bodyPr/>
          <a:lstStyle/>
          <a:p>
            <a:r>
              <a:rPr lang="en-NL" dirty="0"/>
              <a:t>Tips and tricks</a:t>
            </a:r>
          </a:p>
        </p:txBody>
      </p:sp>
      <p:sp>
        <p:nvSpPr>
          <p:cNvPr id="3" name="Content Placeholder 2">
            <a:extLst>
              <a:ext uri="{FF2B5EF4-FFF2-40B4-BE49-F238E27FC236}">
                <a16:creationId xmlns:a16="http://schemas.microsoft.com/office/drawing/2014/main" id="{DB72C6C3-AD75-9645-BE21-2164D35DEDF8}"/>
              </a:ext>
            </a:extLst>
          </p:cNvPr>
          <p:cNvSpPr>
            <a:spLocks noGrp="1"/>
          </p:cNvSpPr>
          <p:nvPr>
            <p:ph idx="1"/>
          </p:nvPr>
        </p:nvSpPr>
        <p:spPr/>
        <p:txBody>
          <a:bodyPr>
            <a:normAutofit fontScale="92500" lnSpcReduction="10000"/>
          </a:bodyPr>
          <a:lstStyle/>
          <a:p>
            <a:r>
              <a:rPr lang="en-NL" dirty="0"/>
              <a:t>Keep it simple!</a:t>
            </a:r>
          </a:p>
          <a:p>
            <a:r>
              <a:rPr lang="en-NL" dirty="0"/>
              <a:t>Use good naming conventions</a:t>
            </a:r>
          </a:p>
          <a:p>
            <a:r>
              <a:rPr lang="en-NL" dirty="0"/>
              <a:t>Make the tests traceable.  Especially useful when if you ever need to analyse the log from a pipeline</a:t>
            </a:r>
          </a:p>
          <a:p>
            <a:r>
              <a:rPr lang="en-NL" dirty="0"/>
              <a:t>Keep a good balance between Junit and C</a:t>
            </a:r>
            <a:r>
              <a:rPr lang="en-GB" dirty="0"/>
              <a:t>o</a:t>
            </a:r>
            <a:r>
              <a:rPr lang="en-NL" dirty="0"/>
              <a:t>ntract tests.  Only you can decide what that balance is</a:t>
            </a:r>
          </a:p>
          <a:p>
            <a:r>
              <a:rPr lang="en-NL" dirty="0"/>
              <a:t>Run pipelines regularly in Jenkins, Azure, etc to regularly to detect issues. Or set up triggers so that if a provider is changed, the relevant consumer pipelines wil run</a:t>
            </a:r>
          </a:p>
          <a:p>
            <a:r>
              <a:rPr lang="en-NL" dirty="0"/>
              <a:t>Don’t trust the OpenApi definitions 100%.  They may not tell the complete story</a:t>
            </a:r>
          </a:p>
          <a:p>
            <a:endParaRPr lang="en-NL" dirty="0"/>
          </a:p>
          <a:p>
            <a:endParaRPr lang="en-NL" dirty="0"/>
          </a:p>
        </p:txBody>
      </p:sp>
      <p:sp>
        <p:nvSpPr>
          <p:cNvPr id="6" name="Footer Placeholder 5">
            <a:extLst>
              <a:ext uri="{FF2B5EF4-FFF2-40B4-BE49-F238E27FC236}">
                <a16:creationId xmlns:a16="http://schemas.microsoft.com/office/drawing/2014/main" id="{9C867099-0A29-CD41-92D7-B3EE0DA3A39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065822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Useful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7500" lnSpcReduction="20000"/>
          </a:bodyPr>
          <a:lstStyle/>
          <a:p>
            <a:endParaRPr lang="en-GB" dirty="0">
              <a:hlinkClick r:id="rId2"/>
            </a:endParaRPr>
          </a:p>
          <a:p>
            <a:r>
              <a:rPr lang="en-GB" dirty="0"/>
              <a:t>GitHub location containing the code for this demo (including the README file)</a:t>
            </a:r>
            <a:br>
              <a:rPr lang="en-GB" dirty="0">
                <a:hlinkClick r:id="rId2"/>
              </a:rPr>
            </a:br>
            <a:r>
              <a:rPr lang="en-GB" dirty="0">
                <a:hlinkClick r:id="rId2"/>
              </a:rPr>
              <a:t>https://github.com/OllyCrook/contract-test-demo </a:t>
            </a:r>
            <a:br>
              <a:rPr lang="en-GB" dirty="0">
                <a:hlinkClick r:id="rId2"/>
              </a:rPr>
            </a:br>
            <a:endParaRPr lang="en-GB" dirty="0">
              <a:hlinkClick r:id="rId2"/>
            </a:endParaRPr>
          </a:p>
          <a:p>
            <a:r>
              <a:rPr lang="en-GB" dirty="0"/>
              <a:t>Spring Cloud Contract documentation</a:t>
            </a:r>
            <a:br>
              <a:rPr lang="en-GB" b="1" dirty="0"/>
            </a:br>
            <a:r>
              <a:rPr lang="en-GB" dirty="0">
                <a:hlinkClick r:id="rId3"/>
              </a:rPr>
              <a:t>https://cloud.spring.io/spring-cloud-contract/reference/html/index.html</a:t>
            </a:r>
            <a:r>
              <a:rPr lang="en-GB" dirty="0"/>
              <a:t> </a:t>
            </a:r>
            <a:br>
              <a:rPr lang="en-GB" dirty="0"/>
            </a:br>
            <a:endParaRPr lang="en-GB" dirty="0">
              <a:hlinkClick r:id="rId2"/>
            </a:endParaRPr>
          </a:p>
          <a:p>
            <a:r>
              <a:rPr lang="en-GB" dirty="0"/>
              <a:t>Difference between consumer and producer driven tests</a:t>
            </a:r>
            <a:br>
              <a:rPr lang="en-GB" dirty="0"/>
            </a:br>
            <a:r>
              <a:rPr lang="en-GB" dirty="0">
                <a:hlinkClick r:id="rId4"/>
              </a:rPr>
              <a:t>https://dzone.com/articles/contract-testing-strategy-producer-driven-or-consu</a:t>
            </a:r>
            <a:r>
              <a:rPr lang="en-GB" dirty="0"/>
              <a:t> </a:t>
            </a:r>
            <a:br>
              <a:rPr lang="en-GB" dirty="0"/>
            </a:br>
            <a:endParaRPr lang="en-GB" dirty="0"/>
          </a:p>
          <a:p>
            <a:r>
              <a:rPr lang="en-GB" dirty="0"/>
              <a:t>Some examples using with Java, YAML, Groovy, Kotlin</a:t>
            </a:r>
            <a:br>
              <a:rPr lang="en-GB" dirty="0"/>
            </a:br>
            <a:r>
              <a:rPr lang="en-GB" dirty="0">
                <a:hlinkClick r:id="rId2"/>
              </a:rPr>
              <a:t>https://cloud.spring.io/spring-cloud-contract/reference/html/project-features.html</a:t>
            </a:r>
            <a:br>
              <a:rPr lang="en-GB" dirty="0"/>
            </a:br>
            <a:endParaRPr lang="en-GB" dirty="0"/>
          </a:p>
          <a:p>
            <a:r>
              <a:rPr lang="en-GB" dirty="0"/>
              <a:t>How Contract Tests Improve the Quality of Your Distributed Systems</a:t>
            </a:r>
            <a:br>
              <a:rPr lang="en-GB" u="sng" dirty="0">
                <a:hlinkClick r:id="rId5"/>
              </a:rPr>
            </a:br>
            <a:r>
              <a:rPr lang="en-GB" u="sng" dirty="0">
                <a:hlinkClick r:id="rId5"/>
              </a:rPr>
              <a:t>https://www.infoq.com/articles/contract-testing-spring-cloud-contract/</a:t>
            </a:r>
            <a:br>
              <a:rPr lang="en-GB" u="sng" dirty="0"/>
            </a:br>
            <a:endParaRPr lang="en-GB" dirty="0"/>
          </a:p>
          <a:p>
            <a:r>
              <a:rPr lang="en-GB" dirty="0"/>
              <a:t>Pact – an open-source alternative to Spring Boot Contract.  This can be used with a variety of technologies (Java, Angular, </a:t>
            </a:r>
            <a:r>
              <a:rPr lang="en-GB" dirty="0" err="1"/>
              <a:t>.Net</a:t>
            </a:r>
            <a:r>
              <a:rPr lang="en-GB" dirty="0"/>
              <a:t>, etc)</a:t>
            </a:r>
            <a:br>
              <a:rPr lang="en-GB" dirty="0"/>
            </a:br>
            <a:r>
              <a:rPr lang="en-GB" dirty="0">
                <a:hlinkClick r:id="rId6"/>
              </a:rPr>
              <a:t>https://docs.pact.io/</a:t>
            </a:r>
            <a:r>
              <a:rPr lang="en-GB" dirty="0"/>
              <a:t> </a:t>
            </a:r>
            <a:br>
              <a:rPr lang="en-GB" dirty="0"/>
            </a:br>
            <a:endParaRPr lang="en-GB" dirty="0"/>
          </a:p>
          <a:p>
            <a:r>
              <a:rPr lang="en-GB" dirty="0" err="1"/>
              <a:t>Pactflow</a:t>
            </a:r>
            <a:r>
              <a:rPr lang="en-GB" dirty="0"/>
              <a:t> – a commercial alternative to Spring Boot Contract.  This can be used with a variety of technologies (Java, Angular, </a:t>
            </a:r>
            <a:r>
              <a:rPr lang="en-GB" dirty="0" err="1"/>
              <a:t>.Net</a:t>
            </a:r>
            <a:r>
              <a:rPr lang="en-GB" dirty="0"/>
              <a:t>, etc)</a:t>
            </a:r>
            <a:br>
              <a:rPr lang="en-GB" dirty="0"/>
            </a:br>
            <a:r>
              <a:rPr lang="en-GB" dirty="0">
                <a:hlinkClick r:id="rId7"/>
              </a:rPr>
              <a:t>https://pactflow.io/</a:t>
            </a:r>
            <a:r>
              <a:rPr lang="en-GB" dirty="0"/>
              <a:t> </a:t>
            </a:r>
          </a:p>
          <a:p>
            <a:endParaRPr lang="en-NL" dirty="0"/>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87760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38-80E4-AE47-A65D-0C56BB75B4E2}"/>
              </a:ext>
            </a:extLst>
          </p:cNvPr>
          <p:cNvSpPr>
            <a:spLocks noGrp="1"/>
          </p:cNvSpPr>
          <p:nvPr>
            <p:ph type="title"/>
          </p:nvPr>
        </p:nvSpPr>
        <p:spPr/>
        <p:txBody>
          <a:bodyPr/>
          <a:lstStyle/>
          <a:p>
            <a:r>
              <a:rPr lang="en-NL" dirty="0"/>
              <a:t>About me</a:t>
            </a:r>
          </a:p>
        </p:txBody>
      </p:sp>
      <p:sp>
        <p:nvSpPr>
          <p:cNvPr id="3" name="Content Placeholder 2">
            <a:extLst>
              <a:ext uri="{FF2B5EF4-FFF2-40B4-BE49-F238E27FC236}">
                <a16:creationId xmlns:a16="http://schemas.microsoft.com/office/drawing/2014/main" id="{0FB16FB8-41D5-E24F-AFE7-D3882B26CB87}"/>
              </a:ext>
            </a:extLst>
          </p:cNvPr>
          <p:cNvSpPr>
            <a:spLocks noGrp="1"/>
          </p:cNvSpPr>
          <p:nvPr>
            <p:ph idx="1"/>
          </p:nvPr>
        </p:nvSpPr>
        <p:spPr/>
        <p:txBody>
          <a:bodyPr/>
          <a:lstStyle/>
          <a:p>
            <a:pPr marL="0" indent="0" algn="ctr">
              <a:buNone/>
            </a:pPr>
            <a:endParaRPr lang="en-NL" dirty="0"/>
          </a:p>
          <a:p>
            <a:pPr marL="0" indent="0" algn="ctr">
              <a:buNone/>
            </a:pPr>
            <a:endParaRPr lang="en-NL" dirty="0"/>
          </a:p>
          <a:p>
            <a:pPr marL="0" indent="0" algn="ctr">
              <a:buNone/>
            </a:pPr>
            <a:r>
              <a:rPr lang="en-NL" dirty="0"/>
              <a:t>I am who I am</a:t>
            </a:r>
          </a:p>
          <a:p>
            <a:pPr marL="0" indent="0" algn="ctr">
              <a:buNone/>
            </a:pPr>
            <a:r>
              <a:rPr lang="en-NL" dirty="0"/>
              <a:t>Pop-eye the sailor man</a:t>
            </a:r>
          </a:p>
          <a:p>
            <a:pPr marL="0" indent="0" algn="ctr">
              <a:buNone/>
            </a:pPr>
            <a:r>
              <a:rPr lang="en-NL"/>
              <a:t>Experience: Ask Olive Oil</a:t>
            </a:r>
            <a:endParaRPr lang="en-NL" dirty="0"/>
          </a:p>
          <a:p>
            <a:pPr marL="0" indent="0" algn="ctr">
              <a:buNone/>
            </a:pPr>
            <a:r>
              <a:rPr lang="en-NL" dirty="0"/>
              <a:t>C</a:t>
            </a:r>
            <a:r>
              <a:rPr lang="en-GB" dirty="0"/>
              <a:t>o</a:t>
            </a:r>
            <a:r>
              <a:rPr lang="en-NL" dirty="0"/>
              <a:t>ntact details: A ship</a:t>
            </a:r>
          </a:p>
        </p:txBody>
      </p:sp>
      <p:sp>
        <p:nvSpPr>
          <p:cNvPr id="4" name="Footer Placeholder 3">
            <a:extLst>
              <a:ext uri="{FF2B5EF4-FFF2-40B4-BE49-F238E27FC236}">
                <a16:creationId xmlns:a16="http://schemas.microsoft.com/office/drawing/2014/main" id="{0267EE8B-C5F7-C54B-9D42-9BF38663911D}"/>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12150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nd | Elektriciteit">
            <a:extLst>
              <a:ext uri="{FF2B5EF4-FFF2-40B4-BE49-F238E27FC236}">
                <a16:creationId xmlns:a16="http://schemas.microsoft.com/office/drawing/2014/main" id="{90093033-BA88-D943-8AED-AE462C38B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87" y="-557598"/>
            <a:ext cx="11198459" cy="783017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AFC8296-D028-4548-931E-AC83E38B2454}"/>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6718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F0C6-9827-A948-BA77-39B9537951DD}"/>
              </a:ext>
            </a:extLst>
          </p:cNvPr>
          <p:cNvSpPr>
            <a:spLocks noGrp="1"/>
          </p:cNvSpPr>
          <p:nvPr>
            <p:ph type="title"/>
          </p:nvPr>
        </p:nvSpPr>
        <p:spPr/>
        <p:txBody>
          <a:bodyPr/>
          <a:lstStyle/>
          <a:p>
            <a:r>
              <a:rPr lang="en-NL" dirty="0"/>
              <a:t>GitHub repo for this demo</a:t>
            </a:r>
          </a:p>
        </p:txBody>
      </p:sp>
      <p:sp>
        <p:nvSpPr>
          <p:cNvPr id="3" name="Content Placeholder 2">
            <a:extLst>
              <a:ext uri="{FF2B5EF4-FFF2-40B4-BE49-F238E27FC236}">
                <a16:creationId xmlns:a16="http://schemas.microsoft.com/office/drawing/2014/main" id="{750A1B98-F0CE-5141-BB08-8ED4DC2BF3DE}"/>
              </a:ext>
            </a:extLst>
          </p:cNvPr>
          <p:cNvSpPr>
            <a:spLocks noGrp="1"/>
          </p:cNvSpPr>
          <p:nvPr>
            <p:ph idx="1"/>
          </p:nvPr>
        </p:nvSpPr>
        <p:spPr/>
        <p:txBody>
          <a:bodyPr>
            <a:normAutofit/>
          </a:bodyPr>
          <a:lstStyle/>
          <a:p>
            <a:pPr marL="0" indent="0" algn="ctr">
              <a:buNone/>
            </a:pPr>
            <a:endParaRPr lang="en-NL" sz="3200" dirty="0">
              <a:hlinkClick r:id="rId2"/>
            </a:endParaRPr>
          </a:p>
          <a:p>
            <a:pPr marL="0" indent="0" algn="ctr">
              <a:buNone/>
            </a:pPr>
            <a:endParaRPr lang="en-NL" sz="3200" dirty="0">
              <a:hlinkClick r:id="rId2"/>
            </a:endParaRPr>
          </a:p>
          <a:p>
            <a:pPr marL="0" indent="0" algn="ctr">
              <a:buNone/>
            </a:pPr>
            <a:r>
              <a:rPr lang="en-GB" sz="3200" dirty="0">
                <a:hlinkClick r:id="rId2"/>
              </a:rPr>
              <a:t>https://github.com/OllyCrook/contract-test-demo</a:t>
            </a:r>
            <a:r>
              <a:rPr lang="en-GB" sz="3200" dirty="0"/>
              <a:t> </a:t>
            </a:r>
          </a:p>
          <a:p>
            <a:pPr marL="0" indent="0" algn="ctr">
              <a:buNone/>
            </a:pPr>
            <a:endParaRPr lang="en-GB" sz="3200" dirty="0"/>
          </a:p>
          <a:p>
            <a:pPr marL="0" indent="0" algn="ctr">
              <a:buNone/>
            </a:pPr>
            <a:r>
              <a:rPr lang="en-GB" sz="3200" dirty="0"/>
              <a:t>This also contains a README file with more details</a:t>
            </a:r>
          </a:p>
        </p:txBody>
      </p:sp>
      <p:sp>
        <p:nvSpPr>
          <p:cNvPr id="4" name="Footer Placeholder 3">
            <a:extLst>
              <a:ext uri="{FF2B5EF4-FFF2-40B4-BE49-F238E27FC236}">
                <a16:creationId xmlns:a16="http://schemas.microsoft.com/office/drawing/2014/main" id="{D8D892E8-14F8-5C47-8D9D-071D938A1A22}"/>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93145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p:txBody>
          <a:bodyPr/>
          <a:lstStyle/>
          <a:p>
            <a:r>
              <a:rPr lang="en-NL" dirty="0"/>
              <a:t>What is the problem? A simple example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791773" cy="835599"/>
            <a:chOff x="7485401" y="3253992"/>
            <a:chExt cx="1791773" cy="835599"/>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791773" cy="461665"/>
            </a:xfrm>
            <a:prstGeom prst="rect">
              <a:avLst/>
            </a:prstGeom>
            <a:noFill/>
          </p:spPr>
          <p:txBody>
            <a:bodyPr wrap="none" rtlCol="0">
              <a:spAutoFit/>
            </a:bodyPr>
            <a:lstStyle/>
            <a:p>
              <a:r>
                <a:rPr lang="en-NL" sz="1200" dirty="0"/>
                <a:t>Returns</a:t>
              </a:r>
            </a:p>
            <a:p>
              <a:r>
                <a:rPr lang="en-NL" sz="1200" dirty="0"/>
                <a:t>(name, price, description}</a:t>
              </a:r>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420073" y="2746837"/>
            <a:ext cx="1778949" cy="461665"/>
          </a:xfrm>
          <a:prstGeom prst="rect">
            <a:avLst/>
          </a:prstGeom>
          <a:noFill/>
        </p:spPr>
        <p:txBody>
          <a:bodyPr wrap="none" rtlCol="0">
            <a:spAutoFit/>
          </a:bodyPr>
          <a:lstStyle/>
          <a:p>
            <a:pPr algn="r"/>
            <a:r>
              <a:rPr lang="en-NL" sz="1200" dirty="0"/>
              <a:t>Uses</a:t>
            </a:r>
          </a:p>
          <a:p>
            <a:r>
              <a:rPr lang="en-NL" sz="1200" dirty="0"/>
              <a:t>{name, price, description}</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pic>
        <p:nvPicPr>
          <p:cNvPr id="63" name="Graphic 62" descr="Tick with solid fill">
            <a:extLst>
              <a:ext uri="{FF2B5EF4-FFF2-40B4-BE49-F238E27FC236}">
                <a16:creationId xmlns:a16="http://schemas.microsoft.com/office/drawing/2014/main" id="{D717A291-F6A5-E442-8AE1-3B2BA8E16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4400" y="3936467"/>
            <a:ext cx="512374" cy="512374"/>
          </a:xfrm>
          <a:prstGeom prst="rect">
            <a:avLst/>
          </a:prstGeom>
        </p:spPr>
      </p:pic>
      <p:pic>
        <p:nvPicPr>
          <p:cNvPr id="64" name="Graphic 63" descr="Tick with solid fill">
            <a:extLst>
              <a:ext uri="{FF2B5EF4-FFF2-40B4-BE49-F238E27FC236}">
                <a16:creationId xmlns:a16="http://schemas.microsoft.com/office/drawing/2014/main" id="{9EE1CD28-CBB3-F84D-8BCC-ACB27DF7E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2428" y="2347453"/>
            <a:ext cx="512374" cy="512374"/>
          </a:xfrm>
          <a:prstGeom prst="rect">
            <a:avLst/>
          </a:prstGeom>
        </p:spPr>
      </p:pic>
      <p:sp>
        <p:nvSpPr>
          <p:cNvPr id="65" name="Footer Placeholder 64">
            <a:extLst>
              <a:ext uri="{FF2B5EF4-FFF2-40B4-BE49-F238E27FC236}">
                <a16:creationId xmlns:a16="http://schemas.microsoft.com/office/drawing/2014/main" id="{32AA7481-72EC-0D44-A8B4-3303F9FB728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31899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a:xfrm>
            <a:off x="838199" y="365125"/>
            <a:ext cx="11145253" cy="1325563"/>
          </a:xfrm>
        </p:spPr>
        <p:txBody>
          <a:bodyPr/>
          <a:lstStyle/>
          <a:p>
            <a:r>
              <a:rPr lang="en-NL" dirty="0"/>
              <a:t>Remove Description from getStuff interface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689758" cy="1204931"/>
            <a:chOff x="7485401" y="3253992"/>
            <a:chExt cx="1689758" cy="1204931"/>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689758" cy="830997"/>
            </a:xfrm>
            <a:prstGeom prst="rect">
              <a:avLst/>
            </a:prstGeom>
            <a:noFill/>
          </p:spPr>
          <p:txBody>
            <a:bodyPr wrap="none" rtlCol="0">
              <a:spAutoFit/>
            </a:bodyPr>
            <a:lstStyle/>
            <a:p>
              <a:r>
                <a:rPr lang="en-NL" sz="1200" dirty="0"/>
                <a:t>Returns</a:t>
              </a:r>
            </a:p>
            <a:p>
              <a:r>
                <a:rPr lang="en-NL" sz="1200" dirty="0"/>
                <a:t>(name, price}</a:t>
              </a:r>
            </a:p>
            <a:p>
              <a:r>
                <a:rPr lang="en-NL" sz="1200" dirty="0">
                  <a:solidFill>
                    <a:srgbClr val="FF0000"/>
                  </a:solidFill>
                </a:rPr>
                <a:t>- </a:t>
              </a:r>
              <a:r>
                <a:rPr lang="en-GB" sz="1200" dirty="0">
                  <a:solidFill>
                    <a:srgbClr val="FF0000"/>
                  </a:solidFill>
                </a:rPr>
                <a:t>d</a:t>
              </a:r>
              <a:r>
                <a:rPr lang="en-NL" sz="1200" dirty="0">
                  <a:solidFill>
                    <a:srgbClr val="FF0000"/>
                  </a:solidFill>
                </a:rPr>
                <a:t>escription is removed</a:t>
              </a:r>
            </a:p>
            <a:p>
              <a:endParaRPr lang="en-NL" sz="1200" dirty="0"/>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386282" y="2746837"/>
            <a:ext cx="1812740" cy="461665"/>
          </a:xfrm>
          <a:prstGeom prst="rect">
            <a:avLst/>
          </a:prstGeom>
          <a:noFill/>
        </p:spPr>
        <p:txBody>
          <a:bodyPr wrap="none" rtlCol="0">
            <a:spAutoFit/>
          </a:bodyPr>
          <a:lstStyle/>
          <a:p>
            <a:pPr algn="r"/>
            <a:r>
              <a:rPr lang="en-NL" sz="1200" dirty="0"/>
              <a:t>Uses</a:t>
            </a:r>
          </a:p>
          <a:p>
            <a:r>
              <a:rPr lang="en-NL" sz="1200" dirty="0"/>
              <a:t>{name, price, </a:t>
            </a:r>
            <a:r>
              <a:rPr lang="en-NL" sz="1200" b="1" dirty="0">
                <a:solidFill>
                  <a:srgbClr val="FF0000"/>
                </a:solidFill>
              </a:rPr>
              <a:t>description</a:t>
            </a:r>
            <a:r>
              <a:rPr lang="en-NL" sz="1200" dirty="0"/>
              <a:t>}</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sp>
        <p:nvSpPr>
          <p:cNvPr id="5" name="TextBox 4">
            <a:extLst>
              <a:ext uri="{FF2B5EF4-FFF2-40B4-BE49-F238E27FC236}">
                <a16:creationId xmlns:a16="http://schemas.microsoft.com/office/drawing/2014/main" id="{628E32CB-55CC-524F-8D70-2AA6FBC333FB}"/>
              </a:ext>
            </a:extLst>
          </p:cNvPr>
          <p:cNvSpPr txBox="1"/>
          <p:nvPr/>
        </p:nvSpPr>
        <p:spPr>
          <a:xfrm>
            <a:off x="7486731" y="4609766"/>
            <a:ext cx="2818592" cy="954107"/>
          </a:xfrm>
          <a:prstGeom prst="rect">
            <a:avLst/>
          </a:prstGeom>
          <a:noFill/>
        </p:spPr>
        <p:txBody>
          <a:bodyPr wrap="none" rtlCol="0">
            <a:spAutoFit/>
          </a:bodyPr>
          <a:lstStyle/>
          <a:p>
            <a:r>
              <a:rPr lang="en-NL" sz="1400" dirty="0"/>
              <a:t>Description is no longer in the reply</a:t>
            </a:r>
          </a:p>
          <a:p>
            <a:pPr marL="285750" indent="-285750">
              <a:buFont typeface="Arial" panose="020B0604020202020204" pitchFamily="34" charset="0"/>
              <a:buChar char="•"/>
            </a:pPr>
            <a:r>
              <a:rPr lang="en-NL" sz="1400" dirty="0"/>
              <a:t>C</a:t>
            </a:r>
            <a:r>
              <a:rPr lang="en-GB" sz="1400" dirty="0"/>
              <a:t>o</a:t>
            </a:r>
            <a:r>
              <a:rPr lang="en-NL" sz="1400" dirty="0"/>
              <a:t>nsumer A no longer works </a:t>
            </a:r>
          </a:p>
          <a:p>
            <a:pPr marL="285750" indent="-285750">
              <a:buFont typeface="Arial" panose="020B0604020202020204" pitchFamily="34" charset="0"/>
              <a:buChar char="•"/>
            </a:pPr>
            <a:r>
              <a:rPr lang="en-NL" sz="1400" dirty="0"/>
              <a:t>Consumer B is OK</a:t>
            </a:r>
          </a:p>
          <a:p>
            <a:pPr marL="285750" indent="-285750">
              <a:buFont typeface="Arial" panose="020B0604020202020204" pitchFamily="34" charset="0"/>
              <a:buChar char="•"/>
            </a:pPr>
            <a:endParaRPr lang="en-NL" sz="1400" dirty="0"/>
          </a:p>
        </p:txBody>
      </p:sp>
      <p:pic>
        <p:nvPicPr>
          <p:cNvPr id="7" name="Graphic 6" descr="Close with solid fill">
            <a:extLst>
              <a:ext uri="{FF2B5EF4-FFF2-40B4-BE49-F238E27FC236}">
                <a16:creationId xmlns:a16="http://schemas.microsoft.com/office/drawing/2014/main" id="{062F83B2-3BA8-C14C-B987-700B54222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948" y="2385718"/>
            <a:ext cx="540854" cy="540854"/>
          </a:xfrm>
          <a:prstGeom prst="rect">
            <a:avLst/>
          </a:prstGeom>
        </p:spPr>
      </p:pic>
      <p:pic>
        <p:nvPicPr>
          <p:cNvPr id="9" name="Graphic 8" descr="Tick with solid fill">
            <a:extLst>
              <a:ext uri="{FF2B5EF4-FFF2-40B4-BE49-F238E27FC236}">
                <a16:creationId xmlns:a16="http://schemas.microsoft.com/office/drawing/2014/main" id="{13533DF0-576E-CC4E-B7CB-5D62176E60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4400" y="3936467"/>
            <a:ext cx="512374" cy="512374"/>
          </a:xfrm>
          <a:prstGeom prst="rect">
            <a:avLst/>
          </a:prstGeom>
        </p:spPr>
      </p:pic>
      <p:sp>
        <p:nvSpPr>
          <p:cNvPr id="11" name="Footer Placeholder 10">
            <a:extLst>
              <a:ext uri="{FF2B5EF4-FFF2-40B4-BE49-F238E27FC236}">
                <a16:creationId xmlns:a16="http://schemas.microsoft.com/office/drawing/2014/main" id="{27D0C80C-82D7-C545-9764-60083BD5B11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62855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Contract testing to the rescue</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p:txBody>
          <a:bodyPr>
            <a:normAutofit fontScale="92500" lnSpcReduction="20000"/>
          </a:bodyPr>
          <a:lstStyle/>
          <a:p>
            <a:r>
              <a:rPr lang="en-GB" dirty="0"/>
              <a:t>Purpose of contract testing is to test the interface between applications</a:t>
            </a:r>
          </a:p>
          <a:p>
            <a:r>
              <a:rPr lang="en-GB" dirty="0"/>
              <a:t>Preferably test the contracts when building the code locally (or in pipelines)</a:t>
            </a:r>
          </a:p>
          <a:p>
            <a:r>
              <a:rPr lang="en-GB" dirty="0"/>
              <a:t>We will use </a:t>
            </a:r>
            <a:r>
              <a:rPr lang="en-GB" b="1" dirty="0"/>
              <a:t>Spring Cloud Contract Verifier </a:t>
            </a:r>
            <a:r>
              <a:rPr lang="en-GB" dirty="0"/>
              <a:t>and</a:t>
            </a:r>
            <a:r>
              <a:rPr lang="en-GB" b="1" dirty="0"/>
              <a:t> Spring Cloud Contract </a:t>
            </a:r>
            <a:r>
              <a:rPr lang="en-GB" b="1" dirty="0" err="1"/>
              <a:t>Stubrunner</a:t>
            </a:r>
            <a:endParaRPr lang="en-GB" b="1" dirty="0"/>
          </a:p>
          <a:p>
            <a:r>
              <a:rPr lang="en-GB" dirty="0"/>
              <a:t>An alternative tool is Pact, which we will not discuss here </a:t>
            </a:r>
          </a:p>
          <a:p>
            <a:r>
              <a:rPr lang="en-GB" dirty="0"/>
              <a:t>We will use consumer-driven testing</a:t>
            </a:r>
          </a:p>
          <a:p>
            <a:r>
              <a:rPr lang="en-GB" dirty="0"/>
              <a:t>The </a:t>
            </a:r>
            <a:r>
              <a:rPr lang="en-GB" i="1" dirty="0"/>
              <a:t>consumer</a:t>
            </a:r>
            <a:r>
              <a:rPr lang="en-GB" dirty="0"/>
              <a:t> establishes which agreements must be complied with, while the </a:t>
            </a:r>
            <a:r>
              <a:rPr lang="en-GB" i="1" dirty="0"/>
              <a:t>producer is </a:t>
            </a:r>
            <a:r>
              <a:rPr lang="en-GB" dirty="0"/>
              <a:t>responsible for satisfying the requirements set by the </a:t>
            </a:r>
            <a:r>
              <a:rPr lang="en-GB" i="1" dirty="0"/>
              <a:t>consumer</a:t>
            </a:r>
          </a:p>
          <a:p>
            <a:r>
              <a:rPr lang="en-GB" dirty="0"/>
              <a:t>A good overview of consumer-driven testing can be found here: </a:t>
            </a:r>
            <a:r>
              <a:rPr lang="en-GB" dirty="0">
                <a:hlinkClick r:id="rId2"/>
              </a:rPr>
              <a:t>https://dzone.com/articles/contract-testing-strategy-producer-driven-or-consu</a:t>
            </a:r>
            <a:endParaRPr lang="en-GB" dirty="0"/>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86307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p:txBody>
          <a:bodyPr/>
          <a:lstStyle/>
          <a:p>
            <a:r>
              <a:rPr lang="en-NL" dirty="0"/>
              <a:t>Our goal with the contract tests</a:t>
            </a:r>
          </a:p>
        </p:txBody>
      </p:sp>
      <p:sp>
        <p:nvSpPr>
          <p:cNvPr id="3" name="Content Placeholder 2">
            <a:extLst>
              <a:ext uri="{FF2B5EF4-FFF2-40B4-BE49-F238E27FC236}">
                <a16:creationId xmlns:a16="http://schemas.microsoft.com/office/drawing/2014/main" id="{7487FD8F-40CB-FB45-8AEE-2C97B7C64D53}"/>
              </a:ext>
            </a:extLst>
          </p:cNvPr>
          <p:cNvSpPr>
            <a:spLocks noGrp="1"/>
          </p:cNvSpPr>
          <p:nvPr>
            <p:ph idx="1"/>
          </p:nvPr>
        </p:nvSpPr>
        <p:spPr>
          <a:xfrm>
            <a:off x="838200" y="1368027"/>
            <a:ext cx="10515600" cy="4808936"/>
          </a:xfrm>
        </p:spPr>
        <p:txBody>
          <a:bodyPr/>
          <a:lstStyle/>
          <a:p>
            <a:r>
              <a:rPr lang="en-NL" dirty="0"/>
              <a:t>Reduce amount of manual testing</a:t>
            </a:r>
          </a:p>
          <a:p>
            <a:endParaRPr lang="en-NL" dirty="0"/>
          </a:p>
          <a:p>
            <a:endParaRPr lang="en-NL" dirty="0"/>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35992" y="4111775"/>
            <a:ext cx="185767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849C048-7FE6-BE48-B0BE-D9A6C4260D0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85143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91251" y="2917363"/>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3589" y="1845319"/>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11155" y="3014149"/>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p:cNvCxnSpPr>
          <p:nvPr/>
        </p:nvCxnSpPr>
        <p:spPr>
          <a:xfrm flipV="1">
            <a:off x="5785957" y="3140678"/>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1426" y="2600916"/>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569786" y="3165047"/>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569786" y="2998738"/>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8892" y="2823913"/>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168065" y="2920258"/>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8127870" y="3245586"/>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8124001" y="1823599"/>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8137133" y="2148234"/>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6067675" y="2796506"/>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9791" y="1974873"/>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369274" y="2084436"/>
            <a:ext cx="2103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a:endCxn id="48" idx="1"/>
          </p:cNvCxnSpPr>
          <p:nvPr/>
        </p:nvCxnSpPr>
        <p:spPr>
          <a:xfrm>
            <a:off x="1358537" y="2159539"/>
            <a:ext cx="2121254"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302829" y="1845319"/>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sp>
        <p:nvSpPr>
          <p:cNvPr id="63" name="TextBox 62">
            <a:extLst>
              <a:ext uri="{FF2B5EF4-FFF2-40B4-BE49-F238E27FC236}">
                <a16:creationId xmlns:a16="http://schemas.microsoft.com/office/drawing/2014/main" id="{A9A65938-B466-8545-8B58-CCE05A913377}"/>
              </a:ext>
            </a:extLst>
          </p:cNvPr>
          <p:cNvSpPr txBox="1"/>
          <p:nvPr/>
        </p:nvSpPr>
        <p:spPr>
          <a:xfrm>
            <a:off x="3885890" y="3986492"/>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cxnSp>
        <p:nvCxnSpPr>
          <p:cNvPr id="80" name="Straight Arrow Connector 79">
            <a:extLst>
              <a:ext uri="{FF2B5EF4-FFF2-40B4-BE49-F238E27FC236}">
                <a16:creationId xmlns:a16="http://schemas.microsoft.com/office/drawing/2014/main" id="{09AC2C96-A776-8C4B-BC84-06ED50AA3B06}"/>
              </a:ext>
            </a:extLst>
          </p:cNvPr>
          <p:cNvCxnSpPr>
            <a:cxnSpLocks/>
          </p:cNvCxnSpPr>
          <p:nvPr/>
        </p:nvCxnSpPr>
        <p:spPr>
          <a:xfrm>
            <a:off x="4711630" y="4289179"/>
            <a:ext cx="0" cy="9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CBE6323-28F8-A44C-9981-DE3782657FA2}"/>
              </a:ext>
            </a:extLst>
          </p:cNvPr>
          <p:cNvCxnSpPr>
            <a:cxnSpLocks/>
            <a:stCxn id="63" idx="2"/>
          </p:cNvCxnSpPr>
          <p:nvPr/>
        </p:nvCxnSpPr>
        <p:spPr>
          <a:xfrm flipH="1">
            <a:off x="4841195" y="4325046"/>
            <a:ext cx="2624" cy="8951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8FC67A-E652-F145-A010-B1DA48C67931}"/>
              </a:ext>
            </a:extLst>
          </p:cNvPr>
          <p:cNvSpPr txBox="1"/>
          <p:nvPr/>
        </p:nvSpPr>
        <p:spPr>
          <a:xfrm>
            <a:off x="4880518" y="4767292"/>
            <a:ext cx="2125903" cy="261610"/>
          </a:xfrm>
          <a:prstGeom prst="rect">
            <a:avLst/>
          </a:prstGeom>
          <a:noFill/>
        </p:spPr>
        <p:txBody>
          <a:bodyPr wrap="square" rtlCol="0">
            <a:spAutoFit/>
          </a:bodyPr>
          <a:lstStyle/>
          <a:p>
            <a:r>
              <a:rPr lang="en-GB" sz="1100" dirty="0">
                <a:solidFill>
                  <a:srgbClr val="1822C0"/>
                </a:solidFill>
              </a:rPr>
              <a:t>/marketing/promotion/{category}</a:t>
            </a:r>
            <a:endParaRPr lang="en-NL" sz="1100" dirty="0">
              <a:solidFill>
                <a:srgbClr val="1822C0"/>
              </a:solidFill>
            </a:endParaRPr>
          </a:p>
        </p:txBody>
      </p:sp>
      <p:sp>
        <p:nvSpPr>
          <p:cNvPr id="83" name="TextBox 82">
            <a:extLst>
              <a:ext uri="{FF2B5EF4-FFF2-40B4-BE49-F238E27FC236}">
                <a16:creationId xmlns:a16="http://schemas.microsoft.com/office/drawing/2014/main" id="{454B6D87-786C-1443-B69E-DFDF43A71CBE}"/>
              </a:ext>
            </a:extLst>
          </p:cNvPr>
          <p:cNvSpPr txBox="1"/>
          <p:nvPr/>
        </p:nvSpPr>
        <p:spPr>
          <a:xfrm>
            <a:off x="1355047" y="5265181"/>
            <a:ext cx="1913282"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sp>
        <p:nvSpPr>
          <p:cNvPr id="86" name="TextBox 85">
            <a:extLst>
              <a:ext uri="{FF2B5EF4-FFF2-40B4-BE49-F238E27FC236}">
                <a16:creationId xmlns:a16="http://schemas.microsoft.com/office/drawing/2014/main" id="{B2B18855-147A-E143-AC9F-60B40012BCB6}"/>
              </a:ext>
            </a:extLst>
          </p:cNvPr>
          <p:cNvSpPr txBox="1"/>
          <p:nvPr/>
        </p:nvSpPr>
        <p:spPr>
          <a:xfrm>
            <a:off x="1345990" y="5572868"/>
            <a:ext cx="1949580" cy="461665"/>
          </a:xfrm>
          <a:prstGeom prst="rect">
            <a:avLst/>
          </a:prstGeom>
          <a:noFill/>
        </p:spPr>
        <p:txBody>
          <a:bodyPr wrap="square" rtlCol="0">
            <a:spAutoFit/>
          </a:bodyPr>
          <a:lstStyle/>
          <a:p>
            <a:pPr algn="r"/>
            <a:r>
              <a:rPr lang="en-NL" sz="1200" dirty="0"/>
              <a:t>Returns:</a:t>
            </a:r>
            <a:br>
              <a:rPr lang="en-NL" sz="1200" dirty="0"/>
            </a:br>
            <a:r>
              <a:rPr lang="en-NL" sz="1200" dirty="0"/>
              <a:t>{name, description}</a:t>
            </a: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41195" y="2340128"/>
            <a:ext cx="0" cy="608469"/>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Graphic 97" descr="Cloud outline">
            <a:extLst>
              <a:ext uri="{FF2B5EF4-FFF2-40B4-BE49-F238E27FC236}">
                <a16:creationId xmlns:a16="http://schemas.microsoft.com/office/drawing/2014/main" id="{EC79EFB5-FB7E-E447-BD49-4C02D2B65B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7697" y="748099"/>
            <a:ext cx="914400" cy="914400"/>
          </a:xfrm>
          <a:prstGeom prst="rect">
            <a:avLst/>
          </a:prstGeom>
        </p:spPr>
      </p:pic>
      <p:cxnSp>
        <p:nvCxnSpPr>
          <p:cNvPr id="100" name="Straight Arrow Connector 99">
            <a:extLst>
              <a:ext uri="{FF2B5EF4-FFF2-40B4-BE49-F238E27FC236}">
                <a16:creationId xmlns:a16="http://schemas.microsoft.com/office/drawing/2014/main" id="{8A080B7B-B449-2448-830D-278F338832B9}"/>
              </a:ext>
            </a:extLst>
          </p:cNvPr>
          <p:cNvCxnSpPr>
            <a:cxnSpLocks/>
          </p:cNvCxnSpPr>
          <p:nvPr/>
        </p:nvCxnSpPr>
        <p:spPr>
          <a:xfrm>
            <a:off x="7122856" y="1438959"/>
            <a:ext cx="1018440" cy="5026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B0D77F4-5F52-A741-8006-90B93578E060}"/>
              </a:ext>
            </a:extLst>
          </p:cNvPr>
          <p:cNvCxnSpPr>
            <a:cxnSpLocks/>
          </p:cNvCxnSpPr>
          <p:nvPr/>
        </p:nvCxnSpPr>
        <p:spPr>
          <a:xfrm>
            <a:off x="7258757" y="1413338"/>
            <a:ext cx="905670" cy="44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376365B-8395-2545-9BBE-5933C013883E}"/>
              </a:ext>
            </a:extLst>
          </p:cNvPr>
          <p:cNvSpPr txBox="1"/>
          <p:nvPr/>
        </p:nvSpPr>
        <p:spPr>
          <a:xfrm>
            <a:off x="6317470" y="703410"/>
            <a:ext cx="1920910" cy="338554"/>
          </a:xfrm>
          <a:prstGeom prst="rect">
            <a:avLst/>
          </a:prstGeom>
          <a:noFill/>
        </p:spPr>
        <p:txBody>
          <a:bodyPr wrap="square" rtlCol="0">
            <a:spAutoFit/>
          </a:bodyPr>
          <a:lstStyle/>
          <a:p>
            <a:r>
              <a:rPr lang="en-NL" sz="1600" dirty="0"/>
              <a:t>Other micro-services</a:t>
            </a:r>
          </a:p>
        </p:txBody>
      </p: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327259" y="1549667"/>
            <a:ext cx="184731" cy="369332"/>
          </a:xfrm>
          <a:prstGeom prst="rect">
            <a:avLst/>
          </a:prstGeom>
          <a:noFill/>
        </p:spPr>
        <p:txBody>
          <a:bodyPr wrap="square" rtlCol="0">
            <a:spAutoFit/>
          </a:bodyPr>
          <a:lstStyle/>
          <a:p>
            <a:endParaRPr lang="en-NL" dirty="0"/>
          </a:p>
        </p:txBody>
      </p:sp>
      <p:sp>
        <p:nvSpPr>
          <p:cNvPr id="62" name="TextBox 61">
            <a:extLst>
              <a:ext uri="{FF2B5EF4-FFF2-40B4-BE49-F238E27FC236}">
                <a16:creationId xmlns:a16="http://schemas.microsoft.com/office/drawing/2014/main" id="{37F36376-C41E-5846-ACED-5E73EF6FB412}"/>
              </a:ext>
            </a:extLst>
          </p:cNvPr>
          <p:cNvSpPr txBox="1"/>
          <p:nvPr/>
        </p:nvSpPr>
        <p:spPr>
          <a:xfrm>
            <a:off x="1272784" y="2156012"/>
            <a:ext cx="2387868" cy="646331"/>
          </a:xfrm>
          <a:prstGeom prst="rect">
            <a:avLst/>
          </a:prstGeom>
          <a:noFill/>
        </p:spPr>
        <p:txBody>
          <a:bodyPr wrap="square" rtlCol="0">
            <a:spAutoFit/>
          </a:bodyPr>
          <a:lstStyle/>
          <a:p>
            <a:r>
              <a:rPr lang="en-NL" sz="1200" dirty="0"/>
              <a:t>Returns:</a:t>
            </a:r>
            <a:br>
              <a:rPr lang="en-NL" sz="1200" dirty="0"/>
            </a:br>
            <a:r>
              <a:rPr lang="en-NL" sz="1200" dirty="0"/>
              <a:t>List of {code, name, price) </a:t>
            </a:r>
          </a:p>
          <a:p>
            <a:r>
              <a:rPr lang="en-NL" sz="1200" dirty="0"/>
              <a:t>+ Promotion info</a:t>
            </a:r>
          </a:p>
        </p:txBody>
      </p:sp>
      <p:sp>
        <p:nvSpPr>
          <p:cNvPr id="41" name="TextBox 40">
            <a:extLst>
              <a:ext uri="{FF2B5EF4-FFF2-40B4-BE49-F238E27FC236}">
                <a16:creationId xmlns:a16="http://schemas.microsoft.com/office/drawing/2014/main" id="{6C0FDBBE-7FF5-7848-BAF2-406FE928E5EA}"/>
              </a:ext>
            </a:extLst>
          </p:cNvPr>
          <p:cNvSpPr txBox="1"/>
          <p:nvPr/>
        </p:nvSpPr>
        <p:spPr>
          <a:xfrm>
            <a:off x="10862469" y="3384275"/>
            <a:ext cx="1247393" cy="461665"/>
          </a:xfrm>
          <a:prstGeom prst="rect">
            <a:avLst/>
          </a:prstGeom>
          <a:noFill/>
        </p:spPr>
        <p:txBody>
          <a:bodyPr wrap="square" rtlCol="0">
            <a:spAutoFit/>
          </a:bodyPr>
          <a:lstStyle/>
          <a:p>
            <a:r>
              <a:rPr lang="en-NL" sz="1200" dirty="0"/>
              <a:t>MongoDB</a:t>
            </a:r>
          </a:p>
          <a:p>
            <a:r>
              <a:rPr lang="en-NL" sz="1200" dirty="0"/>
              <a:t>(NoSql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9791" y="1408563"/>
            <a:ext cx="2318353" cy="308473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8142680" y="1413338"/>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6288" y="3228637"/>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cxnSp>
        <p:nvCxnSpPr>
          <p:cNvPr id="76" name="Elbow Connector 75">
            <a:extLst>
              <a:ext uri="{FF2B5EF4-FFF2-40B4-BE49-F238E27FC236}">
                <a16:creationId xmlns:a16="http://schemas.microsoft.com/office/drawing/2014/main" id="{1405DDF3-4164-5945-9A1A-1895C3743C7A}"/>
              </a:ext>
            </a:extLst>
          </p:cNvPr>
          <p:cNvCxnSpPr>
            <a:endCxn id="63" idx="1"/>
          </p:cNvCxnSpPr>
          <p:nvPr/>
        </p:nvCxnSpPr>
        <p:spPr>
          <a:xfrm rot="16200000" flipH="1">
            <a:off x="2893873" y="3163751"/>
            <a:ext cx="1815641" cy="16839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99" name="Group 98">
            <a:extLst>
              <a:ext uri="{FF2B5EF4-FFF2-40B4-BE49-F238E27FC236}">
                <a16:creationId xmlns:a16="http://schemas.microsoft.com/office/drawing/2014/main" id="{5C5BA3D7-AADA-D744-9027-9571FD1FFC77}"/>
              </a:ext>
            </a:extLst>
          </p:cNvPr>
          <p:cNvGrpSpPr/>
          <p:nvPr/>
        </p:nvGrpSpPr>
        <p:grpSpPr>
          <a:xfrm>
            <a:off x="977217" y="4803398"/>
            <a:ext cx="2318353" cy="1469456"/>
            <a:chOff x="495972" y="4082684"/>
            <a:chExt cx="2318353" cy="1469456"/>
          </a:xfrm>
        </p:grpSpPr>
        <p:sp>
          <p:nvSpPr>
            <p:cNvPr id="114" name="Rectangle 113">
              <a:extLst>
                <a:ext uri="{FF2B5EF4-FFF2-40B4-BE49-F238E27FC236}">
                  <a16:creationId xmlns:a16="http://schemas.microsoft.com/office/drawing/2014/main" id="{5922EC60-5F08-9D4D-979E-A3CE2A792F3E}"/>
                </a:ext>
              </a:extLst>
            </p:cNvPr>
            <p:cNvSpPr/>
            <p:nvPr/>
          </p:nvSpPr>
          <p:spPr>
            <a:xfrm>
              <a:off x="495972" y="4397690"/>
              <a:ext cx="2310062" cy="115445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15" name="TextBox 114">
              <a:extLst>
                <a:ext uri="{FF2B5EF4-FFF2-40B4-BE49-F238E27FC236}">
                  <a16:creationId xmlns:a16="http://schemas.microsoft.com/office/drawing/2014/main" id="{0CF81047-71A1-FD4F-96F0-6017E62E12D3}"/>
                </a:ext>
              </a:extLst>
            </p:cNvPr>
            <p:cNvSpPr txBox="1"/>
            <p:nvPr/>
          </p:nvSpPr>
          <p:spPr>
            <a:xfrm>
              <a:off x="517050" y="4082684"/>
              <a:ext cx="2007922" cy="338554"/>
            </a:xfrm>
            <a:prstGeom prst="rect">
              <a:avLst/>
            </a:prstGeom>
            <a:noFill/>
          </p:spPr>
          <p:txBody>
            <a:bodyPr wrap="none" rtlCol="0">
              <a:spAutoFit/>
            </a:bodyPr>
            <a:lstStyle/>
            <a:p>
              <a:r>
                <a:rPr lang="en-NL" sz="1600" b="1" dirty="0"/>
                <a:t>Marketing legacy app</a:t>
              </a:r>
            </a:p>
          </p:txBody>
        </p:sp>
        <p:sp>
          <p:nvSpPr>
            <p:cNvPr id="116" name="Rectangle 115">
              <a:extLst>
                <a:ext uri="{FF2B5EF4-FFF2-40B4-BE49-F238E27FC236}">
                  <a16:creationId xmlns:a16="http://schemas.microsoft.com/office/drawing/2014/main" id="{02FCC74F-6FAD-EC4B-B8DB-91D7C5A5CC0E}"/>
                </a:ext>
              </a:extLst>
            </p:cNvPr>
            <p:cNvSpPr/>
            <p:nvPr/>
          </p:nvSpPr>
          <p:spPr>
            <a:xfrm>
              <a:off x="504263" y="4097663"/>
              <a:ext cx="2310062" cy="30002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Tree>
    <p:extLst>
      <p:ext uri="{BB962C8B-B14F-4D97-AF65-F5344CB8AC3E}">
        <p14:creationId xmlns:p14="http://schemas.microsoft.com/office/powerpoint/2010/main" val="222814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sp>
        <p:nvSpPr>
          <p:cNvPr id="31" name="TextBox 30">
            <a:extLst>
              <a:ext uri="{FF2B5EF4-FFF2-40B4-BE49-F238E27FC236}">
                <a16:creationId xmlns:a16="http://schemas.microsoft.com/office/drawing/2014/main" id="{AFE306C4-29EC-6146-A0F1-7F8030CCB40A}"/>
              </a:ext>
            </a:extLst>
          </p:cNvPr>
          <p:cNvSpPr txBox="1"/>
          <p:nvPr/>
        </p:nvSpPr>
        <p:spPr>
          <a:xfrm>
            <a:off x="-8892" y="2823913"/>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10" name="TextBox 9">
            <a:extLst>
              <a:ext uri="{FF2B5EF4-FFF2-40B4-BE49-F238E27FC236}">
                <a16:creationId xmlns:a16="http://schemas.microsoft.com/office/drawing/2014/main" id="{26FD9FCB-511C-F14D-B05F-B89859AB0F6D}"/>
              </a:ext>
            </a:extLst>
          </p:cNvPr>
          <p:cNvSpPr txBox="1"/>
          <p:nvPr/>
        </p:nvSpPr>
        <p:spPr>
          <a:xfrm>
            <a:off x="4591251" y="2917363"/>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3589" y="1845319"/>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11155" y="3014149"/>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p:cNvCxnSpPr>
          <p:nvPr/>
        </p:nvCxnSpPr>
        <p:spPr>
          <a:xfrm flipV="1">
            <a:off x="5785957" y="3140678"/>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1426" y="2600916"/>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569786" y="3165047"/>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569786" y="2998738"/>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4DE0EAA-2F33-0648-AB27-4836237731B7}"/>
              </a:ext>
            </a:extLst>
          </p:cNvPr>
          <p:cNvSpPr txBox="1"/>
          <p:nvPr/>
        </p:nvSpPr>
        <p:spPr>
          <a:xfrm>
            <a:off x="8168065" y="2920258"/>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8127870" y="3245586"/>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8124001" y="1823599"/>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8137133" y="2148234"/>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6067675" y="2796506"/>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9791" y="1974873"/>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369274" y="2084436"/>
            <a:ext cx="2103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a:endCxn id="48" idx="1"/>
          </p:cNvCxnSpPr>
          <p:nvPr/>
        </p:nvCxnSpPr>
        <p:spPr>
          <a:xfrm>
            <a:off x="1358537" y="2159539"/>
            <a:ext cx="2121254"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302829" y="1845319"/>
            <a:ext cx="2007281" cy="261610"/>
          </a:xfrm>
          <a:prstGeom prst="rect">
            <a:avLst/>
          </a:prstGeom>
          <a:noFill/>
        </p:spPr>
        <p:txBody>
          <a:bodyPr wrap="none" rtlCol="0">
            <a:spAutoFit/>
          </a:bodyPr>
          <a:lstStyle/>
          <a:p>
            <a:r>
              <a:rPr lang="en-GB" sz="1100" dirty="0">
                <a:solidFill>
                  <a:srgbClr val="1822C0"/>
                </a:solidFill>
              </a:rPr>
              <a:t>/consumer/products/{category}</a:t>
            </a:r>
            <a:endParaRPr lang="en-NL" sz="1100" dirty="0">
              <a:solidFill>
                <a:srgbClr val="1822C0"/>
              </a:solidFill>
            </a:endParaRPr>
          </a:p>
        </p:txBody>
      </p:sp>
      <p:sp>
        <p:nvSpPr>
          <p:cNvPr id="63" name="TextBox 62">
            <a:extLst>
              <a:ext uri="{FF2B5EF4-FFF2-40B4-BE49-F238E27FC236}">
                <a16:creationId xmlns:a16="http://schemas.microsoft.com/office/drawing/2014/main" id="{A9A65938-B466-8545-8B58-CCE05A913377}"/>
              </a:ext>
            </a:extLst>
          </p:cNvPr>
          <p:cNvSpPr txBox="1"/>
          <p:nvPr/>
        </p:nvSpPr>
        <p:spPr>
          <a:xfrm>
            <a:off x="3885890" y="3986492"/>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sp>
        <p:nvSpPr>
          <p:cNvPr id="67" name="TextBox 66">
            <a:extLst>
              <a:ext uri="{FF2B5EF4-FFF2-40B4-BE49-F238E27FC236}">
                <a16:creationId xmlns:a16="http://schemas.microsoft.com/office/drawing/2014/main" id="{29CAC865-0CF7-1B40-897F-FDCC7B2E5A56}"/>
              </a:ext>
            </a:extLst>
          </p:cNvPr>
          <p:cNvSpPr txBox="1"/>
          <p:nvPr/>
        </p:nvSpPr>
        <p:spPr>
          <a:xfrm>
            <a:off x="3572528" y="5412012"/>
            <a:ext cx="2761397" cy="338554"/>
          </a:xfrm>
          <a:prstGeom prst="rect">
            <a:avLst/>
          </a:prstGeom>
          <a:noFill/>
        </p:spPr>
        <p:txBody>
          <a:bodyPr wrap="none" rtlCol="0">
            <a:spAutoFit/>
          </a:bodyPr>
          <a:lstStyle/>
          <a:p>
            <a:r>
              <a:rPr lang="en-NL" sz="1600" b="1" dirty="0"/>
              <a:t>Marketing (legacy application)</a:t>
            </a:r>
          </a:p>
        </p:txBody>
      </p:sp>
      <p:cxnSp>
        <p:nvCxnSpPr>
          <p:cNvPr id="80" name="Straight Arrow Connector 79">
            <a:extLst>
              <a:ext uri="{FF2B5EF4-FFF2-40B4-BE49-F238E27FC236}">
                <a16:creationId xmlns:a16="http://schemas.microsoft.com/office/drawing/2014/main" id="{09AC2C96-A776-8C4B-BC84-06ED50AA3B06}"/>
              </a:ext>
            </a:extLst>
          </p:cNvPr>
          <p:cNvCxnSpPr>
            <a:cxnSpLocks/>
          </p:cNvCxnSpPr>
          <p:nvPr/>
        </p:nvCxnSpPr>
        <p:spPr>
          <a:xfrm>
            <a:off x="4711630" y="4289179"/>
            <a:ext cx="0" cy="9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CBE6323-28F8-A44C-9981-DE3782657FA2}"/>
              </a:ext>
            </a:extLst>
          </p:cNvPr>
          <p:cNvCxnSpPr>
            <a:cxnSpLocks/>
            <a:stCxn id="63" idx="2"/>
            <a:endCxn id="13" idx="0"/>
          </p:cNvCxnSpPr>
          <p:nvPr/>
        </p:nvCxnSpPr>
        <p:spPr>
          <a:xfrm flipH="1">
            <a:off x="4841195" y="4325046"/>
            <a:ext cx="2624" cy="8951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8FC67A-E652-F145-A010-B1DA48C67931}"/>
              </a:ext>
            </a:extLst>
          </p:cNvPr>
          <p:cNvSpPr txBox="1"/>
          <p:nvPr/>
        </p:nvSpPr>
        <p:spPr>
          <a:xfrm>
            <a:off x="4880518" y="4767292"/>
            <a:ext cx="2125903" cy="261610"/>
          </a:xfrm>
          <a:prstGeom prst="rect">
            <a:avLst/>
          </a:prstGeom>
          <a:noFill/>
        </p:spPr>
        <p:txBody>
          <a:bodyPr wrap="none" rtlCol="0">
            <a:spAutoFit/>
          </a:bodyPr>
          <a:lstStyle/>
          <a:p>
            <a:r>
              <a:rPr lang="en-GB" sz="1100" dirty="0">
                <a:solidFill>
                  <a:srgbClr val="1822C0"/>
                </a:solidFill>
              </a:rPr>
              <a:t>/marketing/promotion/{category}</a:t>
            </a:r>
            <a:endParaRPr lang="en-NL" sz="1100" dirty="0">
              <a:solidFill>
                <a:srgbClr val="1822C0"/>
              </a:solidFill>
            </a:endParaRPr>
          </a:p>
        </p:txBody>
      </p:sp>
      <p:sp>
        <p:nvSpPr>
          <p:cNvPr id="83" name="TextBox 82">
            <a:extLst>
              <a:ext uri="{FF2B5EF4-FFF2-40B4-BE49-F238E27FC236}">
                <a16:creationId xmlns:a16="http://schemas.microsoft.com/office/drawing/2014/main" id="{454B6D87-786C-1443-B69E-DFDF43A71CBE}"/>
              </a:ext>
            </a:extLst>
          </p:cNvPr>
          <p:cNvSpPr txBox="1"/>
          <p:nvPr/>
        </p:nvSpPr>
        <p:spPr>
          <a:xfrm>
            <a:off x="3717497" y="5734335"/>
            <a:ext cx="2272366"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sp>
        <p:nvSpPr>
          <p:cNvPr id="86" name="TextBox 85">
            <a:extLst>
              <a:ext uri="{FF2B5EF4-FFF2-40B4-BE49-F238E27FC236}">
                <a16:creationId xmlns:a16="http://schemas.microsoft.com/office/drawing/2014/main" id="{B2B18855-147A-E143-AC9F-60B40012BCB6}"/>
              </a:ext>
            </a:extLst>
          </p:cNvPr>
          <p:cNvSpPr txBox="1"/>
          <p:nvPr/>
        </p:nvSpPr>
        <p:spPr>
          <a:xfrm>
            <a:off x="3708440" y="6042022"/>
            <a:ext cx="2480298" cy="461665"/>
          </a:xfrm>
          <a:prstGeom prst="rect">
            <a:avLst/>
          </a:prstGeom>
          <a:noFill/>
        </p:spPr>
        <p:txBody>
          <a:bodyPr wrap="square" rtlCol="0">
            <a:spAutoFit/>
          </a:bodyPr>
          <a:lstStyle/>
          <a:p>
            <a:r>
              <a:rPr lang="en-NL" sz="1200" dirty="0"/>
              <a:t>Returns:</a:t>
            </a:r>
            <a:br>
              <a:rPr lang="en-NL" sz="1200" dirty="0"/>
            </a:br>
            <a:r>
              <a:rPr lang="en-NL" sz="1200" dirty="0"/>
              <a:t>{name, description}</a:t>
            </a: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41195" y="2340128"/>
            <a:ext cx="0" cy="608469"/>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Graphic 97" descr="Cloud outline">
            <a:extLst>
              <a:ext uri="{FF2B5EF4-FFF2-40B4-BE49-F238E27FC236}">
                <a16:creationId xmlns:a16="http://schemas.microsoft.com/office/drawing/2014/main" id="{EC79EFB5-FB7E-E447-BD49-4C02D2B65B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7697" y="748099"/>
            <a:ext cx="914400" cy="914400"/>
          </a:xfrm>
          <a:prstGeom prst="rect">
            <a:avLst/>
          </a:prstGeom>
        </p:spPr>
      </p:pic>
      <p:cxnSp>
        <p:nvCxnSpPr>
          <p:cNvPr id="100" name="Straight Arrow Connector 99">
            <a:extLst>
              <a:ext uri="{FF2B5EF4-FFF2-40B4-BE49-F238E27FC236}">
                <a16:creationId xmlns:a16="http://schemas.microsoft.com/office/drawing/2014/main" id="{8A080B7B-B449-2448-830D-278F338832B9}"/>
              </a:ext>
            </a:extLst>
          </p:cNvPr>
          <p:cNvCxnSpPr>
            <a:cxnSpLocks/>
          </p:cNvCxnSpPr>
          <p:nvPr/>
        </p:nvCxnSpPr>
        <p:spPr>
          <a:xfrm>
            <a:off x="7122856" y="1438959"/>
            <a:ext cx="1018440" cy="5026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B0D77F4-5F52-A741-8006-90B93578E060}"/>
              </a:ext>
            </a:extLst>
          </p:cNvPr>
          <p:cNvCxnSpPr>
            <a:cxnSpLocks/>
          </p:cNvCxnSpPr>
          <p:nvPr/>
        </p:nvCxnSpPr>
        <p:spPr>
          <a:xfrm>
            <a:off x="7258757" y="1413338"/>
            <a:ext cx="905670" cy="44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376365B-8395-2545-9BBE-5933C013883E}"/>
              </a:ext>
            </a:extLst>
          </p:cNvPr>
          <p:cNvSpPr txBox="1"/>
          <p:nvPr/>
        </p:nvSpPr>
        <p:spPr>
          <a:xfrm>
            <a:off x="6317470" y="703410"/>
            <a:ext cx="1920910" cy="338554"/>
          </a:xfrm>
          <a:prstGeom prst="rect">
            <a:avLst/>
          </a:prstGeom>
          <a:noFill/>
        </p:spPr>
        <p:txBody>
          <a:bodyPr wrap="none" rtlCol="0">
            <a:spAutoFit/>
          </a:bodyPr>
          <a:lstStyle/>
          <a:p>
            <a:r>
              <a:rPr lang="en-NL" sz="1600" dirty="0"/>
              <a:t>Other micro-services</a:t>
            </a:r>
          </a:p>
        </p:txBody>
      </p:sp>
      <p:sp>
        <p:nvSpPr>
          <p:cNvPr id="108" name="Rounded Rectangle 107">
            <a:extLst>
              <a:ext uri="{FF2B5EF4-FFF2-40B4-BE49-F238E27FC236}">
                <a16:creationId xmlns:a16="http://schemas.microsoft.com/office/drawing/2014/main" id="{20DC5ECC-906E-1041-A845-C06285325AF5}"/>
              </a:ext>
            </a:extLst>
          </p:cNvPr>
          <p:cNvSpPr/>
          <p:nvPr/>
        </p:nvSpPr>
        <p:spPr>
          <a:xfrm>
            <a:off x="3937709" y="2633851"/>
            <a:ext cx="6295371" cy="1231211"/>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327259" y="1549667"/>
            <a:ext cx="184731" cy="369332"/>
          </a:xfrm>
          <a:prstGeom prst="rect">
            <a:avLst/>
          </a:prstGeom>
          <a:noFill/>
        </p:spPr>
        <p:txBody>
          <a:bodyPr wrap="none" rtlCol="0">
            <a:spAutoFit/>
          </a:bodyPr>
          <a:lstStyle/>
          <a:p>
            <a:endParaRPr lang="en-NL" dirty="0"/>
          </a:p>
        </p:txBody>
      </p:sp>
      <p:sp>
        <p:nvSpPr>
          <p:cNvPr id="13" name="Oval 12">
            <a:extLst>
              <a:ext uri="{FF2B5EF4-FFF2-40B4-BE49-F238E27FC236}">
                <a16:creationId xmlns:a16="http://schemas.microsoft.com/office/drawing/2014/main" id="{2F308103-7932-8A4B-BED0-DFA22C0E6FFB}"/>
              </a:ext>
            </a:extLst>
          </p:cNvPr>
          <p:cNvSpPr/>
          <p:nvPr/>
        </p:nvSpPr>
        <p:spPr>
          <a:xfrm>
            <a:off x="3135487" y="5220201"/>
            <a:ext cx="3411416" cy="14147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37F36376-C41E-5846-ACED-5E73EF6FB412}"/>
              </a:ext>
            </a:extLst>
          </p:cNvPr>
          <p:cNvSpPr txBox="1"/>
          <p:nvPr/>
        </p:nvSpPr>
        <p:spPr>
          <a:xfrm>
            <a:off x="1272784" y="2156012"/>
            <a:ext cx="2387868" cy="646331"/>
          </a:xfrm>
          <a:prstGeom prst="rect">
            <a:avLst/>
          </a:prstGeom>
          <a:noFill/>
        </p:spPr>
        <p:txBody>
          <a:bodyPr wrap="square" rtlCol="0">
            <a:spAutoFit/>
          </a:bodyPr>
          <a:lstStyle/>
          <a:p>
            <a:r>
              <a:rPr lang="en-NL" sz="1200" dirty="0"/>
              <a:t>Returns:</a:t>
            </a:r>
            <a:br>
              <a:rPr lang="en-NL" sz="1200" dirty="0"/>
            </a:br>
            <a:r>
              <a:rPr lang="en-NL" sz="1200" dirty="0"/>
              <a:t>List of {code, name, price) </a:t>
            </a:r>
          </a:p>
          <a:p>
            <a:r>
              <a:rPr lang="en-NL" sz="1200" dirty="0"/>
              <a:t>+ Promotion info</a:t>
            </a:r>
          </a:p>
        </p:txBody>
      </p:sp>
      <p:sp>
        <p:nvSpPr>
          <p:cNvPr id="41" name="TextBox 40">
            <a:extLst>
              <a:ext uri="{FF2B5EF4-FFF2-40B4-BE49-F238E27FC236}">
                <a16:creationId xmlns:a16="http://schemas.microsoft.com/office/drawing/2014/main" id="{6C0FDBBE-7FF5-7848-BAF2-406FE928E5EA}"/>
              </a:ext>
            </a:extLst>
          </p:cNvPr>
          <p:cNvSpPr txBox="1"/>
          <p:nvPr/>
        </p:nvSpPr>
        <p:spPr>
          <a:xfrm>
            <a:off x="10862469" y="3384275"/>
            <a:ext cx="1247393" cy="461665"/>
          </a:xfrm>
          <a:prstGeom prst="rect">
            <a:avLst/>
          </a:prstGeom>
          <a:noFill/>
        </p:spPr>
        <p:txBody>
          <a:bodyPr wrap="none" rtlCol="0">
            <a:spAutoFit/>
          </a:bodyPr>
          <a:lstStyle/>
          <a:p>
            <a:r>
              <a:rPr lang="en-NL" sz="1200" dirty="0"/>
              <a:t>MongoDB</a:t>
            </a:r>
          </a:p>
          <a:p>
            <a:r>
              <a:rPr lang="en-NL" sz="1200" dirty="0"/>
              <a:t>(NoSql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9791" y="1408563"/>
            <a:ext cx="2318353" cy="308473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8142680" y="1413338"/>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6288" y="3228637"/>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cxnSp>
        <p:nvCxnSpPr>
          <p:cNvPr id="76" name="Elbow Connector 75">
            <a:extLst>
              <a:ext uri="{FF2B5EF4-FFF2-40B4-BE49-F238E27FC236}">
                <a16:creationId xmlns:a16="http://schemas.microsoft.com/office/drawing/2014/main" id="{1405DDF3-4164-5945-9A1A-1895C3743C7A}"/>
              </a:ext>
            </a:extLst>
          </p:cNvPr>
          <p:cNvCxnSpPr>
            <a:endCxn id="63" idx="1"/>
          </p:cNvCxnSpPr>
          <p:nvPr/>
        </p:nvCxnSpPr>
        <p:spPr>
          <a:xfrm rot="16200000" flipH="1">
            <a:off x="2893873" y="3163751"/>
            <a:ext cx="1815641" cy="16839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6077FCE-56EF-4A4C-9617-A0F9EC4217FC}"/>
              </a:ext>
            </a:extLst>
          </p:cNvPr>
          <p:cNvSpPr txBox="1"/>
          <p:nvPr/>
        </p:nvSpPr>
        <p:spPr>
          <a:xfrm>
            <a:off x="8134097" y="4687620"/>
            <a:ext cx="3211200" cy="1508105"/>
          </a:xfrm>
          <a:prstGeom prst="rect">
            <a:avLst/>
          </a:prstGeom>
          <a:noFill/>
        </p:spPr>
        <p:txBody>
          <a:bodyPr wrap="none" rtlCol="0">
            <a:spAutoFit/>
          </a:bodyPr>
          <a:lstStyle/>
          <a:p>
            <a:r>
              <a:rPr lang="en-NL" sz="1400" dirty="0"/>
              <a:t>Note: we will not access the MongoDB in </a:t>
            </a:r>
            <a:br>
              <a:rPr lang="en-NL" sz="1400" dirty="0"/>
            </a:br>
            <a:r>
              <a:rPr lang="en-NL" sz="1400" dirty="0"/>
              <a:t>this contract test.  Instead, we will mock</a:t>
            </a:r>
            <a:br>
              <a:rPr lang="en-NL" sz="1400" dirty="0"/>
            </a:br>
            <a:r>
              <a:rPr lang="en-NL" sz="1400" dirty="0"/>
              <a:t>the </a:t>
            </a:r>
            <a:r>
              <a:rPr lang="en-GB" sz="1400" dirty="0" err="1"/>
              <a:t>productsService</a:t>
            </a:r>
            <a:r>
              <a:rPr lang="en-GB" sz="1400" dirty="0"/>
              <a:t> bean used by the </a:t>
            </a:r>
            <a:br>
              <a:rPr lang="en-GB" sz="1400" dirty="0"/>
            </a:br>
            <a:r>
              <a:rPr lang="en-GB" sz="1400" dirty="0"/>
              <a:t>controller in the provider</a:t>
            </a:r>
            <a:endParaRPr lang="en-NL" sz="1400" dirty="0"/>
          </a:p>
          <a:p>
            <a:endParaRPr lang="en-NL" dirty="0"/>
          </a:p>
          <a:p>
            <a:endParaRPr lang="en-NL" dirty="0"/>
          </a:p>
        </p:txBody>
      </p:sp>
    </p:spTree>
    <p:extLst>
      <p:ext uri="{BB962C8B-B14F-4D97-AF65-F5344CB8AC3E}">
        <p14:creationId xmlns:p14="http://schemas.microsoft.com/office/powerpoint/2010/main" val="1897826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18368</TotalTime>
  <Words>1719</Words>
  <Application>Microsoft Macintosh PowerPoint</Application>
  <PresentationFormat>Widescreen</PresentationFormat>
  <Paragraphs>219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Contract Testing: why and how?  </vt:lpstr>
      <vt:lpstr>About me</vt:lpstr>
      <vt:lpstr>GitHub repo for this demo</vt:lpstr>
      <vt:lpstr>What is the problem? A simple example</vt:lpstr>
      <vt:lpstr>Remove Description from getStuff interface</vt:lpstr>
      <vt:lpstr>Contract testing to the rescue</vt:lpstr>
      <vt:lpstr>Our goal with the contract tests</vt:lpstr>
      <vt:lpstr>PowerPoint Presentation</vt:lpstr>
      <vt:lpstr>PowerPoint Presentation</vt:lpstr>
      <vt:lpstr>What can go wrong?</vt:lpstr>
      <vt:lpstr>Can we improve the contract tests?</vt:lpstr>
      <vt:lpstr>PowerPoint Presentation</vt:lpstr>
      <vt:lpstr>Now increased contract test quality</vt:lpstr>
      <vt:lpstr>Use Spring Cloud Contract to do Integration tests</vt:lpstr>
      <vt:lpstr>Integration tests can reduce manual testing</vt:lpstr>
      <vt:lpstr>What will the contract tests not discover</vt:lpstr>
      <vt:lpstr>Create a stub app</vt:lpstr>
      <vt:lpstr>Tips and tricks</vt:lpstr>
      <vt:lpstr>Useful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 why and how?  </dc:title>
  <dc:creator>Crook, Oliver</dc:creator>
  <cp:lastModifiedBy>Crook, Oliver</cp:lastModifiedBy>
  <cp:revision>98</cp:revision>
  <dcterms:created xsi:type="dcterms:W3CDTF">2021-05-26T15:12:04Z</dcterms:created>
  <dcterms:modified xsi:type="dcterms:W3CDTF">2021-06-09T13:54:23Z</dcterms:modified>
</cp:coreProperties>
</file>