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62" r:id="rId10"/>
    <p:sldId id="263" r:id="rId11"/>
    <p:sldId id="270" r:id="rId12"/>
    <p:sldId id="264" r:id="rId13"/>
    <p:sldId id="272" r:id="rId14"/>
    <p:sldId id="265" r:id="rId15"/>
    <p:sldId id="273" r:id="rId16"/>
    <p:sldId id="271" r:id="rId17"/>
    <p:sldId id="266" r:id="rId18"/>
    <p:sldId id="274" r:id="rId19"/>
    <p:sldId id="26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Economica" panose="020B0604020202020204" charset="0"/>
      <p:regular r:id="rId26"/>
      <p:bold r:id="rId27"/>
      <p:italic r:id="rId28"/>
      <p:boldItalic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8" autoAdjust="0"/>
  </p:normalViewPr>
  <p:slideViewPr>
    <p:cSldViewPr snapToGrid="0">
      <p:cViewPr>
        <p:scale>
          <a:sx n="114" d="100"/>
          <a:sy n="114" d="100"/>
        </p:scale>
        <p:origin x="490" y="-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74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370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603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982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428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61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8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612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/>
              <a:t>Дослідження ефективності різних підходів до розробки форм у React</a:t>
            </a:r>
            <a:r>
              <a:rPr lang="uk" sz="2400"/>
              <a:t> 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Дудник О. О., </a:t>
            </a:r>
            <a:r>
              <a:rPr lang="ru-RU"/>
              <a:t>ІПЗм-23-2</a:t>
            </a:r>
            <a:r>
              <a:rPr lang="uk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</a:t>
            </a:r>
            <a:r>
              <a:rPr lang="uk"/>
              <a:t>: </a:t>
            </a:r>
            <a:r>
              <a:rPr lang="ru-RU"/>
              <a:t>доц. каф. ПІ</a:t>
            </a:r>
            <a:r>
              <a:rPr lang="uk"/>
              <a:t>, </a:t>
            </a:r>
            <a:r>
              <a:rPr lang="ru-RU"/>
              <a:t>Каук В. І.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20 </a:t>
            </a:r>
            <a:r>
              <a:rPr lang="uk" dirty="0"/>
              <a:t>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063853"/>
            <a:ext cx="8520600" cy="3319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buNone/>
              <a:tabLst>
                <a:tab pos="268288" algn="l"/>
              </a:tabLst>
            </a:pPr>
            <a:r>
              <a:rPr lang="uk"/>
              <a:t>Методи </a:t>
            </a:r>
            <a:r>
              <a:rPr lang="ru-RU"/>
              <a:t>та послідовність</a:t>
            </a:r>
            <a:r>
              <a:rPr lang="uk"/>
              <a:t>:</a:t>
            </a:r>
            <a:br>
              <a:rPr lang="uk"/>
            </a:br>
            <a:r>
              <a:rPr lang="uk"/>
              <a:t>–	</a:t>
            </a:r>
            <a:r>
              <a:rPr lang="ru-RU"/>
              <a:t>розробка тестових застосунків;</a:t>
            </a:r>
            <a:br>
              <a:rPr lang="ru-RU"/>
            </a:br>
            <a:r>
              <a:rPr lang="ru-RU"/>
              <a:t>–	вимірювання ключових показників ефективності;</a:t>
            </a:r>
            <a:br>
              <a:rPr lang="ru-RU"/>
            </a:br>
            <a:r>
              <a:rPr lang="ru-RU"/>
              <a:t>–	застосування методу лінійної адитивної згортки для багатокритеріального аналізу;</a:t>
            </a:r>
            <a:br>
              <a:rPr lang="ru-RU"/>
            </a:br>
            <a:r>
              <a:rPr lang="ru-RU"/>
              <a:t>–	визначення оптимального підходу на основі інтегрального показника ефективності.</a:t>
            </a:r>
            <a:endParaRPr dirty="0">
              <a:latin typeface="Economica" panose="020B0604020202020204" charset="0"/>
            </a:endParaRPr>
          </a:p>
          <a:p>
            <a:pPr marL="0" lvl="0" indent="0">
              <a:spcBef>
                <a:spcPts val="1200"/>
              </a:spcBef>
              <a:buNone/>
              <a:tabLst>
                <a:tab pos="268288" algn="l"/>
              </a:tabLst>
            </a:pPr>
            <a:r>
              <a:rPr lang="uk"/>
              <a:t>Вхідні дані:</a:t>
            </a:r>
            <a:br>
              <a:rPr lang="uk"/>
            </a:br>
            <a:r>
              <a:rPr lang="uk"/>
              <a:t>–	</a:t>
            </a:r>
            <a:r>
              <a:rPr lang="ru-RU"/>
              <a:t>досліджувані технології: </a:t>
            </a:r>
            <a:r>
              <a:rPr lang="en-US"/>
              <a:t>React, Formik, React Hook Form, Final Form, Redux Form</a:t>
            </a:r>
            <a:r>
              <a:rPr lang="uk-UA"/>
              <a:t>;</a:t>
            </a:r>
            <a:br>
              <a:rPr lang="uk-UA"/>
            </a:br>
            <a:r>
              <a:rPr lang="uk-UA"/>
              <a:t>–	</a:t>
            </a:r>
            <a:r>
              <a:rPr lang="ru-RU"/>
              <a:t>функціональні вимоги до форми;</a:t>
            </a:r>
            <a:br>
              <a:rPr lang="ru-RU"/>
            </a:br>
            <a:r>
              <a:rPr lang="ru-RU"/>
              <a:t>–	критерії порівняння ефективності.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03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Bef>
                <a:spcPts val="1200"/>
              </a:spcBef>
              <a:buNone/>
              <a:tabLst>
                <a:tab pos="268288" algn="l"/>
              </a:tabLst>
            </a:pPr>
            <a:r>
              <a:rPr lang="uk"/>
              <a:t>Критерії </a:t>
            </a:r>
            <a:r>
              <a:rPr lang="ru-RU"/>
              <a:t>та методи їх вимірювання</a:t>
            </a:r>
            <a:r>
              <a:rPr lang="uk"/>
              <a:t>:</a:t>
            </a:r>
          </a:p>
          <a:p>
            <a:pPr marL="0" lvl="0" indent="0">
              <a:spcBef>
                <a:spcPts val="1200"/>
              </a:spcBef>
              <a:buNone/>
              <a:tabLst>
                <a:tab pos="268288" algn="l"/>
              </a:tabLst>
            </a:pPr>
            <a:r>
              <a:rPr lang="ru-RU"/>
              <a:t>–	кількість рядків коду – підрахунок у редакторі після форматування </a:t>
            </a:r>
            <a:r>
              <a:rPr lang="en-US"/>
              <a:t>Prettier</a:t>
            </a:r>
            <a:r>
              <a:rPr lang="ru-RU"/>
              <a:t>;</a:t>
            </a:r>
            <a:br>
              <a:rPr lang="ru-RU"/>
            </a:br>
            <a:r>
              <a:rPr lang="ru-RU"/>
              <a:t>–	час першого рендерингу (мс) – </a:t>
            </a:r>
            <a:r>
              <a:rPr lang="en-US"/>
              <a:t>React Profiler API</a:t>
            </a:r>
            <a:r>
              <a:rPr lang="ru-RU"/>
              <a:t>;</a:t>
            </a:r>
            <a:br>
              <a:rPr lang="ru-RU"/>
            </a:br>
            <a:r>
              <a:rPr lang="ru-RU"/>
              <a:t>–	кількість ререндерів – </a:t>
            </a:r>
            <a:r>
              <a:rPr lang="en-US"/>
              <a:t>React Profiler API + useEffect</a:t>
            </a:r>
            <a:r>
              <a:rPr lang="ru-RU"/>
              <a:t>;</a:t>
            </a:r>
            <a:br>
              <a:rPr lang="ru-RU"/>
            </a:br>
            <a:r>
              <a:rPr lang="ru-RU"/>
              <a:t>–	мінімальний об’єм споживання пам’яті (Мб) – </a:t>
            </a:r>
            <a:r>
              <a:rPr lang="en-US"/>
              <a:t>Chrome DevTools Memory Profiler</a:t>
            </a:r>
            <a:r>
              <a:rPr lang="ru-RU"/>
              <a:t>;</a:t>
            </a:r>
            <a:br>
              <a:rPr lang="ru-RU"/>
            </a:br>
            <a:r>
              <a:rPr lang="ru-RU"/>
              <a:t>–	максимальний об’єм споживання пам’яті (Мб) – </a:t>
            </a:r>
            <a:r>
              <a:rPr lang="en-US"/>
              <a:t>Chrome DevTools Memory Profiler</a:t>
            </a:r>
            <a:r>
              <a:rPr lang="ru-RU"/>
              <a:t>;</a:t>
            </a:r>
            <a:br>
              <a:rPr lang="ru-RU"/>
            </a:br>
            <a:r>
              <a:rPr lang="ru-RU"/>
              <a:t>–	час відгуку </a:t>
            </a:r>
            <a:r>
              <a:rPr lang="en-US"/>
              <a:t>INP (interaction to next paint) (</a:t>
            </a:r>
            <a:r>
              <a:rPr lang="ru-RU"/>
              <a:t>мс) – </a:t>
            </a:r>
            <a:r>
              <a:rPr lang="en-US"/>
              <a:t>Chrome DevTools</a:t>
            </a:r>
            <a:r>
              <a:rPr lang="uk-UA"/>
              <a:t>, панель </a:t>
            </a:r>
            <a:r>
              <a:rPr lang="en-US"/>
              <a:t>Performance</a:t>
            </a:r>
            <a:r>
              <a:rPr lang="ru-RU"/>
              <a:t>;</a:t>
            </a:r>
            <a:br>
              <a:rPr lang="ru-RU"/>
            </a:br>
            <a:r>
              <a:rPr lang="ru-RU"/>
              <a:t>–	розмір бібліотеки та залежностей у бандлі (Кб) – </a:t>
            </a:r>
            <a:r>
              <a:rPr lang="en-US"/>
              <a:t>BundlePhobia.com</a:t>
            </a:r>
            <a:r>
              <a:rPr lang="ru-RU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076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5CB4A91-3FAA-4943-BAD5-7BF85B485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54334"/>
              </p:ext>
            </p:extLst>
          </p:nvPr>
        </p:nvGraphicFramePr>
        <p:xfrm>
          <a:off x="1482143" y="853595"/>
          <a:ext cx="6653327" cy="3796780"/>
        </p:xfrm>
        <a:graphic>
          <a:graphicData uri="http://schemas.openxmlformats.org/drawingml/2006/table">
            <a:tbl>
              <a:tblPr firstRow="1" firstCol="1" bandRow="1"/>
              <a:tblGrid>
                <a:gridCol w="2767128">
                  <a:extLst>
                    <a:ext uri="{9D8B030D-6E8A-4147-A177-3AD203B41FA5}">
                      <a16:colId xmlns:a16="http://schemas.microsoft.com/office/drawing/2014/main" val="1987791427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788570425"/>
                    </a:ext>
                  </a:extLst>
                </a:gridCol>
                <a:gridCol w="739588">
                  <a:extLst>
                    <a:ext uri="{9D8B030D-6E8A-4147-A177-3AD203B41FA5}">
                      <a16:colId xmlns:a16="http://schemas.microsoft.com/office/drawing/2014/main" val="457219099"/>
                    </a:ext>
                  </a:extLst>
                </a:gridCol>
                <a:gridCol w="739588">
                  <a:extLst>
                    <a:ext uri="{9D8B030D-6E8A-4147-A177-3AD203B41FA5}">
                      <a16:colId xmlns:a16="http://schemas.microsoft.com/office/drawing/2014/main" val="3500529071"/>
                    </a:ext>
                  </a:extLst>
                </a:gridCol>
                <a:gridCol w="739588">
                  <a:extLst>
                    <a:ext uri="{9D8B030D-6E8A-4147-A177-3AD203B41FA5}">
                      <a16:colId xmlns:a16="http://schemas.microsoft.com/office/drawing/2014/main" val="269578848"/>
                    </a:ext>
                  </a:extLst>
                </a:gridCol>
                <a:gridCol w="739588">
                  <a:extLst>
                    <a:ext uri="{9D8B030D-6E8A-4147-A177-3AD203B41FA5}">
                      <a16:colId xmlns:a16="http://schemas.microsoft.com/office/drawing/2014/main" val="948338209"/>
                    </a:ext>
                  </a:extLst>
                </a:gridCol>
              </a:tblGrid>
              <a:tr h="938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1063" algn="l"/>
                        </a:tabLs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Метрики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«Чистий» </a:t>
                      </a: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React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Formik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React Hook Form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Form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Redux Form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837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Кількість рядків коду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401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358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351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418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312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6607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 першого рендерингу (мс)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7,6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12,4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8,9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14,8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16,5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2056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Кількість ререндерів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03748"/>
                  </a:ext>
                </a:extLst>
              </a:tr>
              <a:tr h="5110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Мінімальний об’єм споживання пам’яті (Мб)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3,7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4,2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4,1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4,2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4830"/>
                  </a:ext>
                </a:extLst>
              </a:tr>
              <a:tr h="5110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Максимальний об’єм споживання пам’яті (Мб)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11,3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12,3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9,4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21,9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13,3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8619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 відгуку INP (мс)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803245"/>
                  </a:ext>
                </a:extLst>
              </a:tr>
              <a:tr h="5110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Розмір бібліотеки (та залежностей) у бандлі (Кб)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1,3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</a:t>
                      </a: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46990" marB="469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83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54475" y="687680"/>
            <a:ext cx="8325601" cy="738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Інтерпретація результатів: 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значення нормалізовані та приведені за ваговими коефіцієнтами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760BF03-413C-4F01-B1CC-615EE75B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09853"/>
              </p:ext>
            </p:extLst>
          </p:nvPr>
        </p:nvGraphicFramePr>
        <p:xfrm>
          <a:off x="1493283" y="1442055"/>
          <a:ext cx="6534613" cy="3208320"/>
        </p:xfrm>
        <a:graphic>
          <a:graphicData uri="http://schemas.openxmlformats.org/drawingml/2006/table">
            <a:tbl>
              <a:tblPr firstRow="1" firstCol="1" bandRow="1"/>
              <a:tblGrid>
                <a:gridCol w="2123976">
                  <a:extLst>
                    <a:ext uri="{9D8B030D-6E8A-4147-A177-3AD203B41FA5}">
                      <a16:colId xmlns:a16="http://schemas.microsoft.com/office/drawing/2014/main" val="1425295489"/>
                    </a:ext>
                  </a:extLst>
                </a:gridCol>
                <a:gridCol w="853889">
                  <a:extLst>
                    <a:ext uri="{9D8B030D-6E8A-4147-A177-3AD203B41FA5}">
                      <a16:colId xmlns:a16="http://schemas.microsoft.com/office/drawing/2014/main" val="3363676334"/>
                    </a:ext>
                  </a:extLst>
                </a:gridCol>
                <a:gridCol w="652183">
                  <a:extLst>
                    <a:ext uri="{9D8B030D-6E8A-4147-A177-3AD203B41FA5}">
                      <a16:colId xmlns:a16="http://schemas.microsoft.com/office/drawing/2014/main" val="316368476"/>
                    </a:ext>
                  </a:extLst>
                </a:gridCol>
                <a:gridCol w="961464">
                  <a:extLst>
                    <a:ext uri="{9D8B030D-6E8A-4147-A177-3AD203B41FA5}">
                      <a16:colId xmlns:a16="http://schemas.microsoft.com/office/drawing/2014/main" val="3541449199"/>
                    </a:ext>
                  </a:extLst>
                </a:gridCol>
                <a:gridCol w="611842">
                  <a:extLst>
                    <a:ext uri="{9D8B030D-6E8A-4147-A177-3AD203B41FA5}">
                      <a16:colId xmlns:a16="http://schemas.microsoft.com/office/drawing/2014/main" val="1085746170"/>
                    </a:ext>
                  </a:extLst>
                </a:gridCol>
                <a:gridCol w="679076">
                  <a:extLst>
                    <a:ext uri="{9D8B030D-6E8A-4147-A177-3AD203B41FA5}">
                      <a16:colId xmlns:a16="http://schemas.microsoft.com/office/drawing/2014/main" val="4141180106"/>
                    </a:ext>
                  </a:extLst>
                </a:gridCol>
                <a:gridCol w="652183">
                  <a:extLst>
                    <a:ext uri="{9D8B030D-6E8A-4147-A177-3AD203B41FA5}">
                      <a16:colId xmlns:a16="http://schemas.microsoft.com/office/drawing/2014/main" val="657996000"/>
                    </a:ext>
                  </a:extLst>
                </a:gridCol>
              </a:tblGrid>
              <a:tr h="3244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«Чистий» React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Formik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React Hook Form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 Form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Redux Form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Вага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1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 рядків коду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 першого рендерингу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66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 ререндерів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166254"/>
                  </a:ext>
                </a:extLst>
              </a:tr>
              <a:tr h="16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Мінімальний об’єм споживання пам’яті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6496"/>
                  </a:ext>
                </a:extLst>
              </a:tr>
              <a:tr h="2752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Максимальний об’єм споживання пам’яті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90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 відгуку INP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05935"/>
                  </a:ext>
                </a:extLst>
              </a:tr>
              <a:tr h="17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Розмір бібліотеки у бандлі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35333"/>
                  </a:ext>
                </a:extLst>
              </a:tr>
              <a:tr h="231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Оцінка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959" marR="51959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36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14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Висновки </a:t>
            </a: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з 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отриманих даних: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en-US">
                <a:solidFill>
                  <a:srgbClr val="0D0D0D"/>
                </a:solidFill>
              </a:rPr>
              <a:t>React Hook Form </a:t>
            </a:r>
            <a:r>
              <a:rPr lang="ru-RU">
                <a:solidFill>
                  <a:srgbClr val="0D0D0D"/>
                </a:solidFill>
              </a:rPr>
              <a:t>демонструє найкращу загальну ефективність з оцінкою 0,88, що робить цю бібліотеку оптимальним вибором для більшості проєктів.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</a:rPr>
              <a:t>«Чистий» </a:t>
            </a:r>
            <a:r>
              <a:rPr lang="en-US">
                <a:solidFill>
                  <a:srgbClr val="0D0D0D"/>
                </a:solidFill>
              </a:rPr>
              <a:t>React </a:t>
            </a:r>
            <a:r>
              <a:rPr lang="ru-RU">
                <a:solidFill>
                  <a:srgbClr val="0D0D0D"/>
                </a:solidFill>
              </a:rPr>
              <a:t>посідає друге місце з оцінкою 0,74, що підтверджує його життєздатність для простих форм.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en-US">
                <a:solidFill>
                  <a:srgbClr val="0D0D0D"/>
                </a:solidFill>
              </a:rPr>
              <a:t>Formik </a:t>
            </a:r>
            <a:r>
              <a:rPr lang="ru-RU">
                <a:solidFill>
                  <a:srgbClr val="0D0D0D"/>
                </a:solidFill>
              </a:rPr>
              <a:t>займає третє місце з оцінкою 0,40, демонструючи середні показники серед досліджуваних бібліотек.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en-US">
                <a:solidFill>
                  <a:srgbClr val="0D0D0D"/>
                </a:solidFill>
              </a:rPr>
              <a:t>Final Form </a:t>
            </a:r>
            <a:r>
              <a:rPr lang="ru-RU">
                <a:solidFill>
                  <a:srgbClr val="0D0D0D"/>
                </a:solidFill>
              </a:rPr>
              <a:t>посідає четверте місце з оцінкою 0,38, маючи суттєві проблеми з ефективністю.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en-US">
                <a:solidFill>
                  <a:srgbClr val="0D0D0D"/>
                </a:solidFill>
              </a:rPr>
              <a:t>Redux Form </a:t>
            </a:r>
            <a:r>
              <a:rPr lang="ru-RU">
                <a:solidFill>
                  <a:srgbClr val="0D0D0D"/>
                </a:solidFill>
              </a:rPr>
              <a:t>демонструє найнижчі показники з оцінкою 0,35, що робить його найменш ефективним рішенням серед досліджуваних.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97001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Співставлення з 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цілями дослідження:</a:t>
            </a:r>
            <a:endParaRPr lang="ru-RU">
              <a:solidFill>
                <a:srgbClr val="0D0D0D"/>
              </a:solidFill>
            </a:endParaRP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успішно проведено комплексне порівняння п'яти підходів до розробки форм у </a:t>
            </a:r>
            <a:r>
              <a:rPr lang="en-US">
                <a:solidFill>
                  <a:srgbClr val="0D0D0D"/>
                </a:solidFill>
              </a:rPr>
              <a:t>React</a:t>
            </a:r>
            <a:r>
              <a:rPr lang="uk-UA">
                <a:solidFill>
                  <a:srgbClr val="0D0D0D"/>
                </a:solidFill>
              </a:rPr>
              <a:t>;</a:t>
            </a:r>
            <a:endParaRPr lang="en-US">
              <a:solidFill>
                <a:srgbClr val="0D0D0D"/>
              </a:solidFill>
            </a:endParaRP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отримано об'єктивні дані про ефективність кожного підходу за встановленими критеріями;</a:t>
            </a: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визначено переваги та недоліки </a:t>
            </a:r>
            <a:r>
              <a:rPr lang="uk-UA">
                <a:solidFill>
                  <a:srgbClr val="0D0D0D"/>
                </a:solidFill>
              </a:rPr>
              <a:t>кожного підходу;</a:t>
            </a:r>
            <a:endParaRPr lang="en-US">
              <a:solidFill>
                <a:srgbClr val="0D0D0D"/>
              </a:solidFill>
            </a:endParaRP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надано рекомендації щодо вибору підходу залежно від специфіки проекту.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125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99666" y="894750"/>
            <a:ext cx="757444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</a:rPr>
              <a:t>Вплив результатів на існуючі теорії та практики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lvl="0" indent="-285750">
              <a:spcBef>
                <a:spcPts val="1500"/>
              </a:spcBef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доповнено існуючі дослідження з порівняння бібліотек користувацького інтерфейсу в </a:t>
            </a:r>
            <a:r>
              <a:rPr lang="en-US">
                <a:solidFill>
                  <a:srgbClr val="0D0D0D"/>
                </a:solidFill>
              </a:rPr>
              <a:t>React-</a:t>
            </a:r>
            <a:r>
              <a:rPr lang="ru-RU">
                <a:solidFill>
                  <a:srgbClr val="0D0D0D"/>
                </a:solidFill>
              </a:rPr>
              <a:t>екосистемі специфічним аналізом засобів роботи з формами;</a:t>
            </a:r>
          </a:p>
          <a:p>
            <a:pPr marL="285750" lvl="0" indent="-285750">
              <a:spcBef>
                <a:spcPts val="1500"/>
              </a:spcBef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створено практичну основу для прийняття обґрунтованих рішень розробниками при виборі засобів роботи з формами в </a:t>
            </a:r>
            <a:r>
              <a:rPr lang="en-US">
                <a:solidFill>
                  <a:srgbClr val="0D0D0D"/>
                </a:solidFill>
              </a:rPr>
              <a:t>React-</a:t>
            </a:r>
            <a:r>
              <a:rPr lang="ru-RU">
                <a:solidFill>
                  <a:srgbClr val="0D0D0D"/>
                </a:solidFill>
              </a:rPr>
              <a:t>проектах;</a:t>
            </a:r>
          </a:p>
          <a:p>
            <a:pPr marL="285750" lvl="0" indent="-285750">
              <a:spcBef>
                <a:spcPts val="1500"/>
              </a:spcBef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продемонстровано застосовність методів багатокритеріального аналізу для порівняння програмних інструментів у веб-розробці.</a:t>
            </a:r>
            <a:endParaRPr lang="uk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305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435096" y="824686"/>
            <a:ext cx="4260300" cy="1111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>
              <a:lnSpc>
                <a:spcPct val="170000"/>
              </a:lnSpc>
              <a:buNone/>
            </a:pPr>
            <a:r>
              <a:rPr lang="ru-RU"/>
              <a:t>1 Міжнародна науково-практична конференція «СУЧАСНІ ІНФОРМАЦІЙНІ ТЕХНОЛОГІЇ ТА СИСТЕМИ ШТУЧНОГО ІНТЕЛЕКТУ MIT@AIS-2025»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AEFE8-C8CB-41ED-BA3A-5C9A88585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706" y="824687"/>
            <a:ext cx="2696948" cy="38256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81D243-7721-4A32-8A56-75E495FE1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235" y="2198596"/>
            <a:ext cx="2017059" cy="20170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87C3DA-F288-461A-B949-9060B0E13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592" y="691750"/>
            <a:ext cx="2989527" cy="4222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F74174-7ABE-4881-8D0D-514718C5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010" y="691749"/>
            <a:ext cx="2993278" cy="4222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612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/>
              <a:t>Отримані результати можуть бути використані розробниками та архітекторами програмного забезпечення при виборі оптимального підходу до реалізації форм у </a:t>
            </a:r>
            <a:r>
              <a:rPr lang="en-US"/>
              <a:t>React-</a:t>
            </a:r>
            <a:r>
              <a:rPr lang="ru-RU"/>
              <a:t>застосунках.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/>
              <a:t>Подальші дослідження можуть бути спрямовані на розширення набору критеріїв оцінки, включення інших популярних бібліотек для роботи з формами, а також на дослідження впливу різних факторів на ефективність різних підходів.</a:t>
            </a:r>
            <a:endParaRPr lang="uk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03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>
              <a:buNone/>
              <a:tabLst>
                <a:tab pos="268288" algn="l"/>
              </a:tabLst>
            </a:pPr>
            <a:r>
              <a:rPr lang="uk" dirty="0"/>
              <a:t>Актуальність та стан </a:t>
            </a:r>
            <a:r>
              <a:rPr lang="uk"/>
              <a:t>розвитку галузі:</a:t>
            </a:r>
            <a:br>
              <a:rPr lang="uk"/>
            </a:br>
            <a:r>
              <a:rPr lang="uk"/>
              <a:t>–</a:t>
            </a:r>
            <a:r>
              <a:rPr lang="en-US"/>
              <a:t>	React </a:t>
            </a:r>
            <a:r>
              <a:rPr lang="ru-RU"/>
              <a:t>займає провідне положення серед </a:t>
            </a:r>
            <a:r>
              <a:rPr lang="en-US"/>
              <a:t>JavaScript-</a:t>
            </a:r>
            <a:r>
              <a:rPr lang="ru-RU"/>
              <a:t>фреймворків у сфері веб-розробки;</a:t>
            </a:r>
            <a:br>
              <a:rPr lang="ru-RU"/>
            </a:br>
            <a:r>
              <a:rPr lang="ru-RU"/>
              <a:t>–</a:t>
            </a:r>
            <a:r>
              <a:rPr lang="en-US"/>
              <a:t>	</a:t>
            </a:r>
            <a:r>
              <a:rPr lang="ru-RU"/>
              <a:t>є стійка тенденція до зростання популярності </a:t>
            </a:r>
            <a:r>
              <a:rPr lang="en-US"/>
              <a:t>React</a:t>
            </a:r>
            <a:r>
              <a:rPr lang="uk-UA"/>
              <a:t> </a:t>
            </a:r>
            <a:r>
              <a:rPr lang="ru-RU"/>
              <a:t>в професійному середовищі;</a:t>
            </a:r>
            <a:br>
              <a:rPr lang="ru-RU"/>
            </a:br>
            <a:r>
              <a:rPr lang="ru-RU"/>
              <a:t>–</a:t>
            </a:r>
            <a:r>
              <a:rPr lang="en-US"/>
              <a:t>	</a:t>
            </a:r>
            <a:r>
              <a:rPr lang="uk-UA"/>
              <a:t>існує </a:t>
            </a:r>
            <a:r>
              <a:rPr lang="ru-RU"/>
              <a:t>значна кількість бібліотек для управління формами, що актуалізує проблему</a:t>
            </a:r>
            <a:br>
              <a:rPr lang="en-US"/>
            </a:br>
            <a:r>
              <a:rPr lang="en-US"/>
              <a:t>	</a:t>
            </a:r>
            <a:r>
              <a:rPr lang="ru-RU"/>
              <a:t>вибору найбільш ефективного рішення;</a:t>
            </a:r>
            <a:br>
              <a:rPr lang="ru-RU"/>
            </a:br>
            <a:r>
              <a:rPr lang="ru-RU"/>
              <a:t>–</a:t>
            </a:r>
            <a:r>
              <a:rPr lang="en-US"/>
              <a:t>	</a:t>
            </a:r>
            <a:r>
              <a:rPr lang="ru-RU"/>
              <a:t>відсутні систематичні емпіричні дослідження продуктивності та ефективності різних</a:t>
            </a:r>
            <a:br>
              <a:rPr lang="en-US"/>
            </a:br>
            <a:r>
              <a:rPr lang="en-US"/>
              <a:t>	</a:t>
            </a:r>
            <a:r>
              <a:rPr lang="uk-UA"/>
              <a:t>підходів до</a:t>
            </a:r>
            <a:r>
              <a:rPr lang="ru-RU"/>
              <a:t> роботи з формами.</a:t>
            </a:r>
            <a:endParaRPr dirty="0">
              <a:latin typeface="Economica" panose="020B0604020202020204" charset="0"/>
            </a:endParaRPr>
          </a:p>
          <a:p>
            <a:pPr marL="0" lvl="0" indent="0">
              <a:spcBef>
                <a:spcPts val="1200"/>
              </a:spcBef>
              <a:buNone/>
              <a:tabLst>
                <a:tab pos="268288" algn="l"/>
              </a:tabLst>
            </a:pPr>
            <a:r>
              <a:rPr lang="ru-RU"/>
              <a:t>В</a:t>
            </a:r>
            <a:r>
              <a:rPr lang="uk"/>
              <a:t>изначення напряму дослідження:</a:t>
            </a:r>
            <a:br>
              <a:rPr lang="uk"/>
            </a:br>
            <a:r>
              <a:rPr lang="uk"/>
              <a:t>–</a:t>
            </a:r>
            <a:r>
              <a:rPr lang="en-US"/>
              <a:t>	</a:t>
            </a:r>
            <a:r>
              <a:rPr lang="ru-RU"/>
              <a:t>п</a:t>
            </a:r>
            <a:r>
              <a:rPr lang="uk"/>
              <a:t>орівняльний аналіз ефективності різних підходів до створення форм у </a:t>
            </a:r>
            <a:r>
              <a:rPr lang="en-US"/>
              <a:t>React</a:t>
            </a:r>
            <a:r>
              <a:rPr lang="uk-UA"/>
              <a:t>;</a:t>
            </a:r>
            <a:br>
              <a:rPr lang="uk"/>
            </a:br>
            <a:r>
              <a:rPr lang="uk"/>
              <a:t>–</a:t>
            </a:r>
            <a:r>
              <a:rPr lang="en-US"/>
              <a:t>	</a:t>
            </a:r>
            <a:r>
              <a:rPr lang="uk-UA"/>
              <a:t>в</a:t>
            </a:r>
            <a:r>
              <a:rPr lang="ru-RU"/>
              <a:t>иявлення найбільш ефективного підходу до створення форм у React;</a:t>
            </a:r>
            <a:br>
              <a:rPr lang="ru-RU"/>
            </a:br>
            <a:r>
              <a:rPr lang="ru-RU"/>
              <a:t>–</a:t>
            </a:r>
            <a:r>
              <a:rPr lang="en-US"/>
              <a:t>	</a:t>
            </a:r>
            <a:r>
              <a:rPr lang="ru-RU"/>
              <a:t>надання чітких рекомендацій щодо вибору підходу до розробки форм у React.</a:t>
            </a:r>
            <a:endParaRPr dirty="0">
              <a:latin typeface="Economica" panose="020B0604020202020204" charset="0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uk"/>
              <a:t>Об’єкт дослідження:</a:t>
            </a:r>
            <a:br>
              <a:rPr lang="uk"/>
            </a:br>
            <a:r>
              <a:rPr lang="ru-RU"/>
              <a:t>Розробка форм у React, інструменти та підходи до їх створення.</a:t>
            </a:r>
            <a:endParaRPr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082488"/>
            <a:ext cx="8520600" cy="3496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Перелік 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основних джерел</a:t>
            </a:r>
            <a:r>
              <a:rPr lang="uk-UA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en-US"/>
              <a:t>Kainu I. Optimization in React.js: methods, tools, and techniques to improve performance of modern web applications : </a:t>
            </a:r>
            <a:r>
              <a:rPr lang="ru-RU"/>
              <a:t>Бакалаврська робота. 2022. </a:t>
            </a:r>
            <a:r>
              <a:rPr lang="en-US"/>
              <a:t>URL: https://trepo.tuni.fi/handle/10024/140258</a:t>
            </a:r>
            <a:r>
              <a:rPr lang="ru-RU"/>
              <a:t>.</a:t>
            </a: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en-US"/>
              <a:t>de la Mora F. L., Nadi S. Which library should I use? ICSE '18: 40th International Conference on Software Engineering, </a:t>
            </a:r>
            <a:r>
              <a:rPr lang="ru-RU"/>
              <a:t>м. </a:t>
            </a:r>
            <a:r>
              <a:rPr lang="en-US"/>
              <a:t>Gothenburg Sweden. New York, NY, USA, 2018. URL: https://doi.org/10.1145/3183399.3183418</a:t>
            </a:r>
            <a:r>
              <a:rPr lang="uk-UA"/>
              <a:t>.</a:t>
            </a:r>
            <a:endParaRPr lang="ru-RU"/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en-US"/>
              <a:t>Kaur G., Tiwari R. G. Comparison and Analysis of Popular Frontend Frameworks and Libraries: An Evaluation of Parameters for Frontend Web Development. 2023 4th International Conference on Electronics and Sustainable Communication Systems (ICESC), </a:t>
            </a:r>
            <a:r>
              <a:rPr lang="ru-RU"/>
              <a:t>м. </a:t>
            </a:r>
            <a:r>
              <a:rPr lang="en-US"/>
              <a:t>Coimbatore, India, 6–8 </a:t>
            </a:r>
            <a:r>
              <a:rPr lang="ru-RU"/>
              <a:t>лип. 2023 р. 2023. </a:t>
            </a:r>
            <a:r>
              <a:rPr lang="en-US"/>
              <a:t>URL: https://doi.org/10.1109/icesc57686.2023.10192987</a:t>
            </a:r>
            <a:r>
              <a:rPr lang="ru-RU"/>
              <a:t>.</a:t>
            </a: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en-US"/>
              <a:t>Sekhar Emmanni P. Comparative Analysis of Angular, React, and Vue.js in Single Page Application Development. International Journal of Science and Research (IJSR). 2023. </a:t>
            </a:r>
            <a:r>
              <a:rPr lang="ru-RU"/>
              <a:t>Т. 12, № 6. С. 2971–2974. </a:t>
            </a:r>
            <a:r>
              <a:rPr lang="en-US"/>
              <a:t>URL: https://doi.org/10.21275/sr24401230015</a:t>
            </a:r>
            <a:r>
              <a:rPr lang="ru-RU"/>
              <a:t>.</a:t>
            </a: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en-US"/>
              <a:t>Pronina D., Kyrychenko I. Comparison of Redux and React Hooks methods in terms of performance. International Conference on Computational Linguistics and Intelligent Systems. 2022. URL: https://api.semanticscholar.org/CorpusID:250625540</a:t>
            </a:r>
            <a:r>
              <a:rPr lang="ru-RU"/>
              <a:t>.</a:t>
            </a:r>
          </a:p>
          <a:p>
            <a:pPr marL="0" lvl="0" indent="0">
              <a:spcBef>
                <a:spcPts val="1500"/>
              </a:spcBef>
              <a:buNone/>
            </a:pPr>
            <a:endParaRPr lang="ru-RU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96619"/>
            <a:ext cx="8520600" cy="3313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Актуальність джерел для дослідження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b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ru-RU">
                <a:solidFill>
                  <a:srgbClr val="0D0D0D"/>
                </a:solidFill>
              </a:rPr>
              <a:t>Проаналізовані джерела охоплюють широкий спектр аспектів розробки сучасних веб-застосунків та методології їх оцінювання. Їх актуальність підтверджується такими ключовими факторами, як часова релевантність, технологічна відповідність та методологічна цінність.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П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рогалин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и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у 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наявних дослідженнях:</a:t>
            </a:r>
            <a:b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ru-RU">
                <a:solidFill>
                  <a:srgbClr val="0D0D0D"/>
                </a:solidFill>
              </a:rPr>
              <a:t>Відсутні комплексні дослідження, присвячені безпосередньо порівнянню різних підходів та бібліотек для розробки форм у </a:t>
            </a:r>
            <a:r>
              <a:rPr lang="en-US">
                <a:solidFill>
                  <a:srgbClr val="0D0D0D"/>
                </a:solidFill>
              </a:rPr>
              <a:t>React. </a:t>
            </a:r>
            <a:r>
              <a:rPr lang="ru-RU">
                <a:solidFill>
                  <a:srgbClr val="0D0D0D"/>
                </a:solidFill>
              </a:rPr>
              <a:t>Наявні роботи зосереджені на загальному порівнянні фреймворків або окремих аспектах розробки.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861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Ф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ормулювання проблеми:</a:t>
            </a:r>
            <a:b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ru-RU">
                <a:solidFill>
                  <a:srgbClr val="0D0D0D"/>
                </a:solidFill>
              </a:rPr>
              <a:t>Головна мета цього дослідження полягає у виявленні найбільш ефективного підходу до розробки форм у React.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О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чікуван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і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 результат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и:</a:t>
            </a:r>
            <a:b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ru-RU">
                <a:solidFill>
                  <a:srgbClr val="0D0D0D"/>
                </a:solidFill>
              </a:rPr>
              <a:t>Результатом дослідження стане визначення найбільш ефективного підходу до розробки форм у React на основі багатокритеріального аналізу. Комплексна оцінка дозволить відобразити переваги та недоліки кожного з розглянутих підходів.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1006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В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икористан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і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 метод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и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 дослідження, </a:t>
            </a:r>
            <a:r>
              <a:rPr lang="ru-RU">
                <a:solidFill>
                  <a:srgbClr val="0D0D0D"/>
                </a:solidFill>
              </a:rPr>
              <a:t>інструментарій та технології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теоретичний аналіз: аналіз предметної галузі, аналіз наукових публікацій та технічних статей, вивчення технічної документації </a:t>
            </a:r>
            <a:r>
              <a:rPr lang="en-US">
                <a:solidFill>
                  <a:srgbClr val="0D0D0D"/>
                </a:solidFill>
              </a:rPr>
              <a:t>React </a:t>
            </a:r>
            <a:r>
              <a:rPr lang="ru-RU">
                <a:solidFill>
                  <a:srgbClr val="0D0D0D"/>
                </a:solidFill>
              </a:rPr>
              <a:t>та досліджуваних бібліотек для розробки форм;</a:t>
            </a: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експериментальне дослідження: створення тестових форм з використанням різних підходів, збір метрик продуктивності (таких як час рендерингу, обсяг пам'яті, що використовується тощо);</a:t>
            </a:r>
          </a:p>
          <a:p>
            <a:pPr marL="285750" lvl="0" indent="-285750">
              <a:spcBef>
                <a:spcPts val="1500"/>
              </a:spcBef>
              <a:buSzPct val="100000"/>
              <a:buFont typeface="Open Sans" panose="020B0604020202020204" charset="0"/>
              <a:buChar char="–"/>
            </a:pPr>
            <a:r>
              <a:rPr lang="ru-RU">
                <a:solidFill>
                  <a:srgbClr val="0D0D0D"/>
                </a:solidFill>
              </a:rPr>
              <a:t>багатокритеріальний аналіз: формування критеріїв для оцінки підходів, порівняння підходів за визначеними критеріями шляхом вирішення багатокритеріальної задачі прийняття рішень.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Архітектура систем</a:t>
            </a:r>
            <a:r>
              <a:rPr lang="ru-RU" sz="3200"/>
              <a:t>и</a:t>
            </a:r>
            <a:r>
              <a:rPr lang="uk" sz="3200"/>
              <a:t> </a:t>
            </a:r>
            <a:r>
              <a:rPr lang="uk" sz="3200" dirty="0"/>
              <a:t>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3937571" cy="2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</a:rPr>
              <a:t>П’ять окремих тестових програм з однаковою архітектурою, кожна з яких реалізує ідентичний функціонал, але з використанням різних підходів: «чистого» </a:t>
            </a:r>
            <a:r>
              <a:rPr lang="en-US">
                <a:solidFill>
                  <a:srgbClr val="0D0D0D"/>
                </a:solidFill>
              </a:rPr>
              <a:t>React, </a:t>
            </a:r>
            <a:r>
              <a:rPr lang="ru-RU">
                <a:solidFill>
                  <a:srgbClr val="0D0D0D"/>
                </a:solidFill>
              </a:rPr>
              <a:t>бібліотеки </a:t>
            </a:r>
            <a:r>
              <a:rPr lang="en-US">
                <a:solidFill>
                  <a:srgbClr val="0D0D0D"/>
                </a:solidFill>
              </a:rPr>
              <a:t>Formik, </a:t>
            </a:r>
            <a:r>
              <a:rPr lang="ru-RU">
                <a:solidFill>
                  <a:srgbClr val="0D0D0D"/>
                </a:solidFill>
              </a:rPr>
              <a:t>бібліотеки </a:t>
            </a:r>
            <a:r>
              <a:rPr lang="en-US">
                <a:solidFill>
                  <a:srgbClr val="0D0D0D"/>
                </a:solidFill>
              </a:rPr>
              <a:t>React Hook Form, </a:t>
            </a:r>
            <a:r>
              <a:rPr lang="ru-RU">
                <a:solidFill>
                  <a:srgbClr val="0D0D0D"/>
                </a:solidFill>
              </a:rPr>
              <a:t>бібліотеки </a:t>
            </a:r>
            <a:r>
              <a:rPr lang="en-US">
                <a:solidFill>
                  <a:srgbClr val="0D0D0D"/>
                </a:solidFill>
              </a:rPr>
              <a:t>Final Form </a:t>
            </a:r>
            <a:r>
              <a:rPr lang="ru-RU">
                <a:solidFill>
                  <a:srgbClr val="0D0D0D"/>
                </a:solidFill>
              </a:rPr>
              <a:t>та бібліотеки </a:t>
            </a:r>
            <a:r>
              <a:rPr lang="en-US">
                <a:solidFill>
                  <a:srgbClr val="0D0D0D"/>
                </a:solidFill>
              </a:rPr>
              <a:t>Redux Form.</a:t>
            </a:r>
            <a:endParaRPr lang="uk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ru-RU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87FBE8-24EC-4DBF-BDF5-AEA7DD3B2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225" y="1694329"/>
            <a:ext cx="4090676" cy="2790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Google Shape;100;p18">
            <a:extLst>
              <a:ext uri="{FF2B5EF4-FFF2-40B4-BE49-F238E27FC236}">
                <a16:creationId xmlns:a16="http://schemas.microsoft.com/office/drawing/2014/main" id="{1600E87C-EFBB-436F-8A79-4155E7752A35}"/>
              </a:ext>
            </a:extLst>
          </p:cNvPr>
          <p:cNvSpPr txBox="1">
            <a:spLocks/>
          </p:cNvSpPr>
          <p:nvPr/>
        </p:nvSpPr>
        <p:spPr>
          <a:xfrm>
            <a:off x="4572000" y="1061693"/>
            <a:ext cx="4065318" cy="632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</a:rPr>
              <a:t>Діаграма компонентів</a:t>
            </a:r>
            <a:endParaRPr lang="uk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indent="0" algn="ctr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ru-RU"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2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Архітектура систем</a:t>
            </a:r>
            <a:r>
              <a:rPr lang="ru-RU" sz="3200"/>
              <a:t>и</a:t>
            </a:r>
            <a:r>
              <a:rPr lang="uk" sz="3200"/>
              <a:t> </a:t>
            </a:r>
            <a:r>
              <a:rPr lang="uk" sz="3200" dirty="0"/>
              <a:t>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064583" y="951707"/>
            <a:ext cx="3581224" cy="77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spcBef>
                <a:spcPts val="1500"/>
              </a:spcBef>
              <a:buNone/>
            </a:pPr>
            <a:r>
              <a:rPr lang="ru-RU">
                <a:solidFill>
                  <a:srgbClr val="0D0D0D"/>
                </a:solidFill>
              </a:rPr>
              <a:t>Діаграма активностей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065022-D872-4CD3-8D50-C251EC29B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1" b="2214"/>
          <a:stretch/>
        </p:blipFill>
        <p:spPr>
          <a:xfrm>
            <a:off x="4427465" y="1621799"/>
            <a:ext cx="2780795" cy="3282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CC91CF-3DCA-45B4-AD68-29C2978093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8" t="4446" r="7423" b="1176"/>
          <a:stretch/>
        </p:blipFill>
        <p:spPr>
          <a:xfrm>
            <a:off x="1485894" y="1682302"/>
            <a:ext cx="2474259" cy="3169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Google Shape;100;p18">
            <a:extLst>
              <a:ext uri="{FF2B5EF4-FFF2-40B4-BE49-F238E27FC236}">
                <a16:creationId xmlns:a16="http://schemas.microsoft.com/office/drawing/2014/main" id="{F1751549-1341-4810-BE36-020C3D3A52B6}"/>
              </a:ext>
            </a:extLst>
          </p:cNvPr>
          <p:cNvSpPr txBox="1">
            <a:spLocks/>
          </p:cNvSpPr>
          <p:nvPr/>
        </p:nvSpPr>
        <p:spPr>
          <a:xfrm>
            <a:off x="962279" y="1042475"/>
            <a:ext cx="3581224" cy="7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1500"/>
              </a:spcBef>
              <a:buNone/>
            </a:pPr>
            <a:r>
              <a:rPr lang="en-US">
                <a:solidFill>
                  <a:srgbClr val="0D0D0D"/>
                </a:solidFill>
              </a:rPr>
              <a:t>Wireframe-</a:t>
            </a:r>
            <a:r>
              <a:rPr lang="ru-RU">
                <a:solidFill>
                  <a:srgbClr val="0D0D0D"/>
                </a:solidFill>
              </a:rPr>
              <a:t>макет</a:t>
            </a:r>
            <a:endParaRPr lang="ru-RU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362796"/>
            <a:ext cx="8520600" cy="2996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  <a:tabLst>
                <a:tab pos="268288" algn="l"/>
              </a:tabLst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Опис процесу розробки:</a:t>
            </a:r>
          </a:p>
          <a:p>
            <a:pPr marL="0" lvl="0" indent="0">
              <a:spcBef>
                <a:spcPts val="1500"/>
              </a:spcBef>
              <a:buNone/>
              <a:tabLst>
                <a:tab pos="268288" algn="l"/>
              </a:tabLst>
            </a:pPr>
            <a:r>
              <a:rPr lang="ru-RU">
                <a:solidFill>
                  <a:srgbClr val="0D0D0D"/>
                </a:solidFill>
              </a:rPr>
              <a:t>–	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проєктування архітектури </a:t>
            </a:r>
            <a:r>
              <a:rPr lang="ru-RU">
                <a:solidFill>
                  <a:srgbClr val="0D0D0D"/>
                </a:solidFill>
              </a:rPr>
              <a:t>програмного забезпечення;</a:t>
            </a:r>
            <a:br>
              <a:rPr lang="ru-RU">
                <a:solidFill>
                  <a:srgbClr val="0D0D0D"/>
                </a:solidFill>
              </a:rPr>
            </a:br>
            <a:r>
              <a:rPr lang="ru-RU">
                <a:solidFill>
                  <a:srgbClr val="0D0D0D"/>
                </a:solidFill>
              </a:rPr>
              <a:t>–	налаштування середовища розробки та конфігурація проєктів;</a:t>
            </a:r>
            <a:br>
              <a:rPr lang="ru-RU">
                <a:solidFill>
                  <a:srgbClr val="0D0D0D"/>
                </a:solidFill>
              </a:rPr>
            </a:br>
            <a:r>
              <a:rPr lang="ru-RU">
                <a:solidFill>
                  <a:srgbClr val="0D0D0D"/>
                </a:solidFill>
              </a:rPr>
              <a:t>–	програмна реалізація тестових застосунків з різними підходами.</a:t>
            </a:r>
          </a:p>
          <a:p>
            <a:pPr marL="0" lvl="0" indent="0">
              <a:spcBef>
                <a:spcPts val="1500"/>
              </a:spcBef>
              <a:buNone/>
              <a:tabLst>
                <a:tab pos="268288" algn="l"/>
              </a:tabLst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Вибрані мови програмування та фреймворки:</a:t>
            </a:r>
            <a:endParaRPr lang="en-US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1500"/>
              </a:spcBef>
              <a:buNone/>
              <a:tabLst>
                <a:tab pos="268288" algn="l"/>
              </a:tabLst>
            </a:pPr>
            <a:r>
              <a:rPr lang="ru-RU">
                <a:solidFill>
                  <a:srgbClr val="0D0D0D"/>
                </a:solidFill>
              </a:rPr>
              <a:t>–	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фреймворк - 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</a:rPr>
              <a:t>React</a:t>
            </a:r>
            <a:r>
              <a:rPr lang="uk-UA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br>
              <a:rPr lang="uk-UA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uk-UA">
                <a:solidFill>
                  <a:srgbClr val="0D0D0D"/>
                </a:solidFill>
              </a:rPr>
              <a:t>–	</a:t>
            </a:r>
            <a:r>
              <a:rPr lang="ru-RU">
                <a:solidFill>
                  <a:srgbClr val="0D0D0D"/>
                </a:solidFill>
                <a:highlight>
                  <a:srgbClr val="FFFFFF"/>
                </a:highlight>
              </a:rPr>
              <a:t>мова програмування - </a:t>
            </a:r>
            <a:r>
              <a:rPr lang="en-US">
                <a:solidFill>
                  <a:srgbClr val="0D0D0D"/>
                </a:solidFill>
              </a:rPr>
              <a:t>JavaScript</a:t>
            </a:r>
            <a:r>
              <a:rPr lang="ru-RU">
                <a:solidFill>
                  <a:srgbClr val="0D0D0D"/>
                </a:solidFill>
              </a:rPr>
              <a:t> </a:t>
            </a:r>
            <a:r>
              <a:rPr lang="en-US">
                <a:solidFill>
                  <a:srgbClr val="0D0D0D"/>
                </a:solidFill>
              </a:rPr>
              <a:t>(</a:t>
            </a:r>
            <a:r>
              <a:rPr lang="en-US">
                <a:solidFill>
                  <a:srgbClr val="0D0D0D"/>
                </a:solidFill>
                <a:highlight>
                  <a:srgbClr val="FFFFFF"/>
                </a:highlight>
              </a:rPr>
              <a:t>JSX)</a:t>
            </a:r>
            <a:r>
              <a:rPr lang="uk-UA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br>
              <a:rPr lang="uk-UA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uk-UA">
                <a:solidFill>
                  <a:srgbClr val="0D0D0D"/>
                </a:solidFill>
              </a:rPr>
              <a:t>–	</a:t>
            </a:r>
            <a:r>
              <a:rPr lang="uk-UA">
                <a:solidFill>
                  <a:srgbClr val="0D0D0D"/>
                </a:solidFill>
                <a:highlight>
                  <a:srgbClr val="FFFFFF"/>
                </a:highlight>
              </a:rPr>
              <a:t>бібліотеки: </a:t>
            </a:r>
            <a:r>
              <a:rPr lang="en-US">
                <a:solidFill>
                  <a:srgbClr val="0D0D0D"/>
                </a:solidFill>
              </a:rPr>
              <a:t>Formik, React Hook Form, Final Form</a:t>
            </a:r>
            <a:r>
              <a:rPr lang="uk-UA">
                <a:solidFill>
                  <a:srgbClr val="0D0D0D"/>
                </a:solidFill>
              </a:rPr>
              <a:t>, </a:t>
            </a:r>
            <a:r>
              <a:rPr lang="en-US">
                <a:solidFill>
                  <a:srgbClr val="0D0D0D"/>
                </a:solidFill>
              </a:rPr>
              <a:t>Redux Form</a:t>
            </a:r>
            <a:r>
              <a:rPr lang="uk-UA">
                <a:solidFill>
                  <a:srgbClr val="0D0D0D"/>
                </a:solidFill>
              </a:rPr>
              <a:t>, </a:t>
            </a:r>
            <a:r>
              <a:rPr lang="en-US">
                <a:solidFill>
                  <a:srgbClr val="0D0D0D"/>
                </a:solidFill>
              </a:rPr>
              <a:t>Yup.</a:t>
            </a:r>
            <a:endParaRPr lang="uk-UA">
              <a:solidFill>
                <a:srgbClr val="0D0D0D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Шаблон_презентації_квал_роб_маг</Template>
  <TotalTime>257</TotalTime>
  <Words>988</Words>
  <Application>Microsoft Office PowerPoint</Application>
  <PresentationFormat>Экран (16:9)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Economica</vt:lpstr>
      <vt:lpstr>Open Sans</vt:lpstr>
      <vt:lpstr>Arial</vt:lpstr>
      <vt:lpstr>Times New Roman</vt:lpstr>
      <vt:lpstr>Calibri</vt:lpstr>
      <vt:lpstr>Luxe</vt:lpstr>
      <vt:lpstr>Дослідження ефективності різних підходів до розробки форм у React </vt:lpstr>
      <vt:lpstr>Дослідження</vt:lpstr>
      <vt:lpstr>Огляд літератури (аналогів) </vt:lpstr>
      <vt:lpstr>Огляд літератури (аналогів) </vt:lpstr>
      <vt:lpstr>Постановка задачі</vt:lpstr>
      <vt:lpstr>Методологія </vt:lpstr>
      <vt:lpstr>Архітектура системи для проведення експериментального дослідження</vt:lpstr>
      <vt:lpstr>Архітектура системи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Зміст проведеного експерименту</vt:lpstr>
      <vt:lpstr>Результати експерименту </vt:lpstr>
      <vt:lpstr>Аналіз отриманих результатів </vt:lpstr>
      <vt:lpstr>Аналіз отриманих результатів </vt:lpstr>
      <vt:lpstr>Аналіз отриманих результатів </vt:lpstr>
      <vt:lpstr>Аналіз отриманих результатів </vt:lpstr>
      <vt:lpstr>Публікація результатів </vt:lpstr>
      <vt:lpstr>Публікація результатів </vt:lpstr>
      <vt:lpstr>Підсумки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ефективності різних підходів до розробки форм у React</dc:title>
  <dc:creator>Sasha Dudnik</dc:creator>
  <cp:lastModifiedBy>Sasha Dudnik</cp:lastModifiedBy>
  <cp:revision>26</cp:revision>
  <dcterms:created xsi:type="dcterms:W3CDTF">2025-06-11T18:45:58Z</dcterms:created>
  <dcterms:modified xsi:type="dcterms:W3CDTF">2025-06-11T23:03:27Z</dcterms:modified>
</cp:coreProperties>
</file>