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79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74" r:id="rId6"/>
    <p:sldId id="266" r:id="rId7"/>
    <p:sldId id="267" r:id="rId8"/>
    <p:sldId id="268" r:id="rId9"/>
    <p:sldId id="276" r:id="rId10"/>
    <p:sldId id="269" r:id="rId11"/>
    <p:sldId id="277" r:id="rId12"/>
    <p:sldId id="270" r:id="rId13"/>
    <p:sldId id="278" r:id="rId14"/>
    <p:sldId id="271" r:id="rId15"/>
    <p:sldId id="279" r:id="rId16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10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23313-80DC-3880-2136-ACD8CE82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6FBBC-B38E-AB7E-1EDE-A8EB36703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AE48E-4C15-B657-B8C0-E2AE3B03A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04B3-1604-3E70-C0B1-5EED3988B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2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E70F-00A1-3F28-9BDB-5A06C549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DE04B-9CF5-D4E3-5B49-1893EEF60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721BE-B0F6-ED7C-0887-73E3F6471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C1ED6-9D5B-67BE-9E12-47062F9C0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732BD-319C-CD33-6137-0653D0D1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A9E05-6F8F-D9FE-1436-07C4EAD33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26B63-FB32-F271-05BA-8E31E4C70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8C3AA-93E6-697A-73CE-0A5322121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2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2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2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1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44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0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516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28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3430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1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91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68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30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62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74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367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26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821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B227-A851-4216-B327-A4654EF31F86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CCAF39D4-2653-42FB-B91A-BFE12AD3B3A1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096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ap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face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100361" y="263842"/>
            <a:ext cx="14630400" cy="8229600"/>
          </a:xfrm>
          <a:prstGeom prst="rect">
            <a:avLst/>
          </a:prstGeom>
          <a:noFill/>
          <a:ln w="13811">
            <a:noFill/>
            <a:prstDash val="solid"/>
          </a:ln>
          <a:effectLst>
            <a:outerShdw blurRad="50800" dist="12700" dir="5400000" algn="ctr" rotWithShape="0">
              <a:srgbClr val="000000">
                <a:alpha val="43137"/>
              </a:srgbClr>
            </a:outerShdw>
          </a:effectLst>
        </p:spPr>
        <p:txBody>
          <a:bodyPr/>
          <a:lstStyle/>
          <a:p>
            <a:pPr algn="ctr"/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МІНІСТЕРСТВО ОСВІТИ І НАУКИ УКРАЇНИ</a:t>
            </a:r>
            <a:endParaRPr lang="ru-RU" sz="2400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ЧЕРНІВЕЦЬКИЙ НАЦІОНАЛЬНИЙ УНІВЕРСИТЕТ</a:t>
            </a:r>
            <a:endParaRPr lang="ru-RU" sz="2400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ІМЕНІ ЮРІЯ ФЕДЬКОВИЧА</a:t>
            </a:r>
          </a:p>
          <a:p>
            <a:pPr algn="ctr"/>
            <a:endParaRPr lang="ru-RU" sz="2400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Навчально-науковий інститут фізико-технічних та комп’ютерних наук</a:t>
            </a:r>
            <a:endParaRPr lang="ru-RU" sz="2400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 комп’ютерних наук</a:t>
            </a:r>
            <a:endParaRPr lang="ru-RU" sz="2400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uk-UA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Веб-сервіс розпізнавання обличчя з Face-API.JS</a:t>
            </a:r>
            <a:r>
              <a:rPr lang="uk-UA" sz="2400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400" b="1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Курсова робота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Рівень вищої освіти – перший (бакалаврський)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uk-UA" i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0" algn="just">
              <a:lnSpc>
                <a:spcPct val="115000"/>
              </a:lnSpc>
            </a:pPr>
            <a:r>
              <a:rPr lang="uk-UA" b="1" i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Виконав: 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0" algn="just">
              <a:lnSpc>
                <a:spcPct val="115000"/>
              </a:lnSpc>
            </a:pPr>
            <a:r>
              <a:rPr lang="uk-UA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 </a:t>
            </a:r>
            <a:r>
              <a:rPr lang="en-US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uk-UA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курсу, </a:t>
            </a:r>
            <a:r>
              <a:rPr lang="en-US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uk-UA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44б групи 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0" algn="just">
              <a:lnSpc>
                <a:spcPct val="115000"/>
              </a:lnSpc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Горбан О.Ю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0" algn="just">
              <a:lnSpc>
                <a:spcPct val="115000"/>
              </a:lnSpc>
            </a:pPr>
            <a:r>
              <a:rPr lang="uk-UA" b="1" i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Керівник</a:t>
            </a:r>
            <a:r>
              <a:rPr lang="uk-UA" i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i="1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0" algn="just">
              <a:lnSpc>
                <a:spcPct val="115000"/>
              </a:lnSpc>
            </a:pPr>
            <a:r>
              <a:rPr lang="ru-RU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кандидат </a:t>
            </a:r>
            <a:r>
              <a:rPr lang="ru-RU" dirty="0" err="1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фізико-математичних</a:t>
            </a:r>
            <a:r>
              <a:rPr lang="ru-RU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наук,</a:t>
            </a:r>
          </a:p>
          <a:p>
            <a:pPr marL="9144000" algn="just">
              <a:lnSpc>
                <a:spcPct val="115000"/>
              </a:lnSpc>
            </a:pPr>
            <a:r>
              <a:rPr lang="uk-UA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асистент </a:t>
            </a:r>
            <a:r>
              <a:rPr lang="uk-UA" b="1" dirty="0" err="1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Карачевцев</a:t>
            </a: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А.О.</a:t>
            </a:r>
            <a:endParaRPr lang="ru-RU" b="1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Чернівці – 2024</a:t>
            </a:r>
            <a:r>
              <a:rPr lang="uk-UA" dirty="0">
                <a:effectLst>
                  <a:outerShdw dist="50800" algn="ctr" rotWithShape="0">
                    <a:schemeClr val="tx1">
                      <a:alpha val="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effectLst>
                <a:outerShdw dist="50800" algn="ctr" rotWithShape="0">
                  <a:schemeClr val="tx1">
                    <a:alpha val="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 2"/>
          <p:cNvSpPr/>
          <p:nvPr/>
        </p:nvSpPr>
        <p:spPr>
          <a:xfrm>
            <a:off x="833199" y="36678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356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U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268440F0-5FDB-427F-9C52-0DBA7D6E5B9D}"/>
              </a:ext>
            </a:extLst>
          </p:cNvPr>
          <p:cNvSpPr/>
          <p:nvPr/>
        </p:nvSpPr>
        <p:spPr>
          <a:xfrm>
            <a:off x="2323938" y="240721"/>
            <a:ext cx="9143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РОЗРОБКА ПРОГРАМНОГО ПРОДУКТУ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D1E51A69-A721-4417-B8C6-721647C7E583}"/>
              </a:ext>
            </a:extLst>
          </p:cNvPr>
          <p:cNvSpPr>
            <a:spLocks/>
          </p:cNvSpPr>
          <p:nvPr/>
        </p:nvSpPr>
        <p:spPr>
          <a:xfrm>
            <a:off x="2648324" y="1223706"/>
            <a:ext cx="3361575" cy="52322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3389475-D6C4-4C4C-A33F-E5C4FF60B27B}"/>
              </a:ext>
            </a:extLst>
          </p:cNvPr>
          <p:cNvSpPr>
            <a:spLocks/>
          </p:cNvSpPr>
          <p:nvPr/>
        </p:nvSpPr>
        <p:spPr>
          <a:xfrm>
            <a:off x="9666207" y="1232195"/>
            <a:ext cx="2796138" cy="52322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D66D8929-84FC-4E55-920A-8D45C51E7ECB}"/>
              </a:ext>
            </a:extLst>
          </p:cNvPr>
          <p:cNvSpPr>
            <a:spLocks/>
          </p:cNvSpPr>
          <p:nvPr/>
        </p:nvSpPr>
        <p:spPr>
          <a:xfrm>
            <a:off x="1772491" y="5313055"/>
            <a:ext cx="791127" cy="328461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65DF5AEA-8708-4BF9-8306-09C37F8E08FE}"/>
              </a:ext>
            </a:extLst>
          </p:cNvPr>
          <p:cNvSpPr>
            <a:spLocks/>
          </p:cNvSpPr>
          <p:nvPr/>
        </p:nvSpPr>
        <p:spPr>
          <a:xfrm>
            <a:off x="9666207" y="4828907"/>
            <a:ext cx="224925" cy="133386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2B5163D1-0D0F-4894-A937-7B30D5B3FC7B}"/>
              </a:ext>
            </a:extLst>
          </p:cNvPr>
          <p:cNvSpPr>
            <a:spLocks/>
          </p:cNvSpPr>
          <p:nvPr/>
        </p:nvSpPr>
        <p:spPr>
          <a:xfrm>
            <a:off x="9329865" y="1543512"/>
            <a:ext cx="4275975" cy="52322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87313-627F-E607-BD00-77BD6C70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000" y="1485316"/>
            <a:ext cx="3029373" cy="6039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BBBF27-35FE-9144-EF94-0CF8FC317D67}"/>
              </a:ext>
            </a:extLst>
          </p:cNvPr>
          <p:cNvSpPr txBox="1"/>
          <p:nvPr/>
        </p:nvSpPr>
        <p:spPr>
          <a:xfrm>
            <a:off x="1235595" y="1556867"/>
            <a:ext cx="100484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labeled_images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Папка, що містить підкаталоги для кожного одногрупника, в яких зберігаються п'ять зображень для тренування моделі. Під час роботи веб-сервісу зображення завантажуються не з локальної папки, а з копії цієї папки на </a:t>
            </a:r>
            <a:r>
              <a:rPr lang="uk-UA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Папка, що містить моделі</a:t>
            </a:r>
          </a:p>
          <a:p>
            <a:endParaRPr lang="uk-UA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index.html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Головна HTML сторінка, на якій користувач взаємодіє з інтерфейсом.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script.js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Скрипт, що містить логіку для завантаження зображень, обробки їх та порівняння з відомими зображеннями.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kern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" name="Рисунок 15" descr="Зображення, що містить символ, знімок екрана, логотип, Шрифт&#10;&#10;Автоматично згенерований опис">
            <a:extLst>
              <a:ext uri="{FF2B5EF4-FFF2-40B4-BE49-F238E27FC236}">
                <a16:creationId xmlns:a16="http://schemas.microsoft.com/office/drawing/2014/main" id="{101D9D36-1D46-39D3-E8B6-D8EDA0E04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869" y="2862094"/>
            <a:ext cx="6299858" cy="307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9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ABDB-6356-2042-396E-3BE44553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63AA790B-9C3A-9C84-0B49-71FEC5D13BA2}"/>
              </a:ext>
            </a:extLst>
          </p:cNvPr>
          <p:cNvSpPr/>
          <p:nvPr/>
        </p:nvSpPr>
        <p:spPr>
          <a:xfrm>
            <a:off x="3213668" y="296379"/>
            <a:ext cx="82030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ПОКРОКОВА РЕАЛІЗАЦІЯ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2FBD51F-AADF-015D-A34B-9B068F282E31}"/>
              </a:ext>
            </a:extLst>
          </p:cNvPr>
          <p:cNvSpPr>
            <a:spLocks/>
          </p:cNvSpPr>
          <p:nvPr/>
        </p:nvSpPr>
        <p:spPr>
          <a:xfrm>
            <a:off x="829425" y="1485316"/>
            <a:ext cx="1435310" cy="52322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44BA39F3-907C-10A7-E671-32CF9670898F}"/>
              </a:ext>
            </a:extLst>
          </p:cNvPr>
          <p:cNvSpPr>
            <a:spLocks/>
          </p:cNvSpPr>
          <p:nvPr/>
        </p:nvSpPr>
        <p:spPr>
          <a:xfrm>
            <a:off x="1044669" y="6445405"/>
            <a:ext cx="237722" cy="19738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CD035B85-BA44-CE02-39DA-5C4B1A23C9FD}"/>
              </a:ext>
            </a:extLst>
          </p:cNvPr>
          <p:cNvSpPr>
            <a:spLocks/>
          </p:cNvSpPr>
          <p:nvPr/>
        </p:nvSpPr>
        <p:spPr>
          <a:xfrm flipH="1">
            <a:off x="7271778" y="1006703"/>
            <a:ext cx="45719" cy="45719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8CB27F0E-F1A5-B731-CDD8-AB465289A466}"/>
              </a:ext>
            </a:extLst>
          </p:cNvPr>
          <p:cNvSpPr>
            <a:spLocks/>
          </p:cNvSpPr>
          <p:nvPr/>
        </p:nvSpPr>
        <p:spPr>
          <a:xfrm>
            <a:off x="446610" y="4917687"/>
            <a:ext cx="45719" cy="309699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F95C5074-2839-6FD1-21AD-B5A9D5EEEBDF}"/>
              </a:ext>
            </a:extLst>
          </p:cNvPr>
          <p:cNvSpPr>
            <a:spLocks/>
          </p:cNvSpPr>
          <p:nvPr/>
        </p:nvSpPr>
        <p:spPr>
          <a:xfrm>
            <a:off x="7392774" y="5062653"/>
            <a:ext cx="335021" cy="164733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F6773-A35A-EEA9-279D-58B75CD618F1}"/>
              </a:ext>
            </a:extLst>
          </p:cNvPr>
          <p:cNvSpPr txBox="1"/>
          <p:nvPr/>
        </p:nvSpPr>
        <p:spPr>
          <a:xfrm>
            <a:off x="1282391" y="1289076"/>
            <a:ext cx="11073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Зображення для кожного користувача знаходяться в папці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labeled_images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репозиторії на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кожного імені в списку (наприклад,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Daniel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Hodoba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Banar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і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т.д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 завантажуються п’ять зображень. Ці зображення обробляються для отримання дескрипторів </a:t>
            </a:r>
            <a:r>
              <a:rPr lang="uk-UA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облич</a:t>
            </a:r>
            <a:r>
              <a:rPr lang="uk-UA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які зберігаються для подальшого порівняння:</a:t>
            </a:r>
            <a:endParaRPr lang="en-US" dirty="0"/>
          </a:p>
        </p:txBody>
      </p:sp>
      <p:pic>
        <p:nvPicPr>
          <p:cNvPr id="3" name="Рисунок 2" descr="Зображення, що містить текст, знімок екрана, Шрифт&#10;&#10;Автоматично згенерований опис">
            <a:extLst>
              <a:ext uri="{FF2B5EF4-FFF2-40B4-BE49-F238E27FC236}">
                <a16:creationId xmlns:a16="http://schemas.microsoft.com/office/drawing/2014/main" id="{905AEE0A-0809-5D9D-80EB-6C6B5C5C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549" y="2212406"/>
            <a:ext cx="6949368" cy="2143867"/>
          </a:xfrm>
          <a:prstGeom prst="rect">
            <a:avLst/>
          </a:prstGeom>
        </p:spPr>
      </p:pic>
      <p:pic>
        <p:nvPicPr>
          <p:cNvPr id="4" name="Рисунок 3" descr="Зображення, що містить текст, знімок екрана, програмне забезпечення, Операційна система&#10;&#10;Автоматично згенерований опис">
            <a:extLst>
              <a:ext uri="{FF2B5EF4-FFF2-40B4-BE49-F238E27FC236}">
                <a16:creationId xmlns:a16="http://schemas.microsoft.com/office/drawing/2014/main" id="{EA3DF4E6-2540-8799-EA46-36CA55C7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4" y="2510730"/>
            <a:ext cx="5940425" cy="46050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47365-06D7-1B44-2A15-F393D794321C}"/>
              </a:ext>
            </a:extLst>
          </p:cNvPr>
          <p:cNvSpPr txBox="1"/>
          <p:nvPr/>
        </p:nvSpPr>
        <p:spPr>
          <a:xfrm>
            <a:off x="6919467" y="4356273"/>
            <a:ext cx="6961278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Після завантаження моделей і зображень для тренування користувач може завантажити зображення для перевірки розпізнавання. Це зображення обробляється наступним чином: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Користувач завантажує зображення через форму HTML.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Це зображення перетворюється в зображення, яке може обробити </a:t>
            </a:r>
            <a:r>
              <a:rPr lang="uk-UA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Далі проводиться виявлення обличчя на зображенні і порівняння з дескрипторами, отриманими для тренування.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2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E8F42627-4222-43CF-B80C-87BDAB991E9B}"/>
              </a:ext>
            </a:extLst>
          </p:cNvPr>
          <p:cNvSpPr/>
          <p:nvPr/>
        </p:nvSpPr>
        <p:spPr>
          <a:xfrm>
            <a:off x="2049311" y="124879"/>
            <a:ext cx="105366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 РОБОТИ ПРОГРАМИ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43368E-8759-49A7-A88B-3CB1CAE49CC7}"/>
              </a:ext>
            </a:extLst>
          </p:cNvPr>
          <p:cNvSpPr>
            <a:spLocks/>
          </p:cNvSpPr>
          <p:nvPr/>
        </p:nvSpPr>
        <p:spPr>
          <a:xfrm>
            <a:off x="829425" y="1485316"/>
            <a:ext cx="1435310" cy="52322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F20F161A-5570-4FC2-BCAD-03C804DC624D}"/>
              </a:ext>
            </a:extLst>
          </p:cNvPr>
          <p:cNvSpPr>
            <a:spLocks/>
          </p:cNvSpPr>
          <p:nvPr/>
        </p:nvSpPr>
        <p:spPr>
          <a:xfrm>
            <a:off x="1116671" y="6119565"/>
            <a:ext cx="4337999" cy="52322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07C4AC06-EAD3-4B65-A364-1AC69CB0501B}"/>
              </a:ext>
            </a:extLst>
          </p:cNvPr>
          <p:cNvSpPr>
            <a:spLocks/>
          </p:cNvSpPr>
          <p:nvPr/>
        </p:nvSpPr>
        <p:spPr>
          <a:xfrm>
            <a:off x="7317497" y="1314917"/>
            <a:ext cx="75277" cy="215005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D7F28D25-37ED-4816-BF66-D80B08D4288F}"/>
              </a:ext>
            </a:extLst>
          </p:cNvPr>
          <p:cNvSpPr>
            <a:spLocks/>
          </p:cNvSpPr>
          <p:nvPr/>
        </p:nvSpPr>
        <p:spPr>
          <a:xfrm>
            <a:off x="446611" y="5074911"/>
            <a:ext cx="113460" cy="152475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1D970C4-C314-C131-9750-5EEE668D5A61}"/>
              </a:ext>
            </a:extLst>
          </p:cNvPr>
          <p:cNvSpPr>
            <a:spLocks/>
          </p:cNvSpPr>
          <p:nvPr/>
        </p:nvSpPr>
        <p:spPr>
          <a:xfrm flipV="1">
            <a:off x="7392775" y="5227386"/>
            <a:ext cx="265326" cy="45719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 descr="Зображення, що містить текст, знімок екрана, Шрифт&#10;&#10;Автоматично згенерований опис">
            <a:extLst>
              <a:ext uri="{FF2B5EF4-FFF2-40B4-BE49-F238E27FC236}">
                <a16:creationId xmlns:a16="http://schemas.microsoft.com/office/drawing/2014/main" id="{10506A1F-4F09-B674-7597-5300755A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71" y="1422419"/>
            <a:ext cx="5913755" cy="1729740"/>
          </a:xfrm>
          <a:prstGeom prst="rect">
            <a:avLst/>
          </a:prstGeom>
        </p:spPr>
      </p:pic>
      <p:pic>
        <p:nvPicPr>
          <p:cNvPr id="3" name="Рисунок 2" descr="Зображення, що містить текст, знімок екрана, Шрифт&#10;&#10;Автоматично згенерований опис">
            <a:extLst>
              <a:ext uri="{FF2B5EF4-FFF2-40B4-BE49-F238E27FC236}">
                <a16:creationId xmlns:a16="http://schemas.microsoft.com/office/drawing/2014/main" id="{26B7546E-B241-361C-D370-B68B4B8A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01" y="4896650"/>
            <a:ext cx="5940425" cy="1788711"/>
          </a:xfrm>
          <a:prstGeom prst="rect">
            <a:avLst/>
          </a:prstGeom>
        </p:spPr>
      </p:pic>
      <p:pic>
        <p:nvPicPr>
          <p:cNvPr id="4" name="Рисунок 3" descr="Зображення, що містить текст, знімок екрана, меню, Шрифт&#10;&#10;Автоматично згенерований опис">
            <a:extLst>
              <a:ext uri="{FF2B5EF4-FFF2-40B4-BE49-F238E27FC236}">
                <a16:creationId xmlns:a16="http://schemas.microsoft.com/office/drawing/2014/main" id="{075B67ED-A8AC-A556-0EF9-7A0C57D59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860" y="967739"/>
            <a:ext cx="5746115" cy="70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2347D-B700-7E69-046E-68CC83B3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F0563C03-D1DE-07ED-6129-6680D37122E3}"/>
              </a:ext>
            </a:extLst>
          </p:cNvPr>
          <p:cNvSpPr/>
          <p:nvPr/>
        </p:nvSpPr>
        <p:spPr>
          <a:xfrm>
            <a:off x="2049311" y="124879"/>
            <a:ext cx="105366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ДЕМОНСТРАЦІЯ РОБОТИ ПРОГРАМИ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B0FC3A0-102C-8299-3F2F-E811AC162676}"/>
              </a:ext>
            </a:extLst>
          </p:cNvPr>
          <p:cNvSpPr>
            <a:spLocks/>
          </p:cNvSpPr>
          <p:nvPr/>
        </p:nvSpPr>
        <p:spPr>
          <a:xfrm>
            <a:off x="829425" y="1485316"/>
            <a:ext cx="1435310" cy="52322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B5E31EA-9A2E-0847-7287-93C00F103B82}"/>
              </a:ext>
            </a:extLst>
          </p:cNvPr>
          <p:cNvSpPr>
            <a:spLocks/>
          </p:cNvSpPr>
          <p:nvPr/>
        </p:nvSpPr>
        <p:spPr>
          <a:xfrm>
            <a:off x="1116671" y="6119565"/>
            <a:ext cx="4337999" cy="523220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2EDC216-99B0-149A-97A5-72F73CFA5072}"/>
              </a:ext>
            </a:extLst>
          </p:cNvPr>
          <p:cNvSpPr>
            <a:spLocks/>
          </p:cNvSpPr>
          <p:nvPr/>
        </p:nvSpPr>
        <p:spPr>
          <a:xfrm>
            <a:off x="7317497" y="1314917"/>
            <a:ext cx="75277" cy="215005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E3F7D3E4-9A96-644F-8A7B-0DFB30E1B121}"/>
              </a:ext>
            </a:extLst>
          </p:cNvPr>
          <p:cNvSpPr>
            <a:spLocks/>
          </p:cNvSpPr>
          <p:nvPr/>
        </p:nvSpPr>
        <p:spPr>
          <a:xfrm>
            <a:off x="446611" y="5074911"/>
            <a:ext cx="113460" cy="152475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6B99F566-9B65-B1F1-ED40-D1BE4BEEEE24}"/>
              </a:ext>
            </a:extLst>
          </p:cNvPr>
          <p:cNvSpPr>
            <a:spLocks/>
          </p:cNvSpPr>
          <p:nvPr/>
        </p:nvSpPr>
        <p:spPr>
          <a:xfrm flipV="1">
            <a:off x="7392775" y="5227386"/>
            <a:ext cx="265326" cy="45719"/>
          </a:xfrm>
          <a:prstGeom prst="rect">
            <a:avLst/>
          </a:prstGeom>
          <a:noFill/>
          <a:ln/>
        </p:spPr>
        <p:txBody>
          <a:bodyPr wrap="square" rtlCol="0" anchor="t">
            <a:noAutofit/>
          </a:bodyPr>
          <a:lstStyle/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Зображення, що містить одежа, чоловік, особа, взуття&#10;&#10;Автоматично згенерований опис">
            <a:extLst>
              <a:ext uri="{FF2B5EF4-FFF2-40B4-BE49-F238E27FC236}">
                <a16:creationId xmlns:a16="http://schemas.microsoft.com/office/drawing/2014/main" id="{147DAE22-8FD4-EE58-22BD-87653F68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52" y="1142133"/>
            <a:ext cx="11000295" cy="681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6E2414B4-972B-49C3-8649-67BF9889E093}"/>
              </a:ext>
            </a:extLst>
          </p:cNvPr>
          <p:cNvSpPr/>
          <p:nvPr/>
        </p:nvSpPr>
        <p:spPr>
          <a:xfrm>
            <a:off x="5516395" y="309944"/>
            <a:ext cx="35976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ВИСНОВКИ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0853AAB3-4E31-4882-BB38-20072EE55EA6}"/>
              </a:ext>
            </a:extLst>
          </p:cNvPr>
          <p:cNvSpPr>
            <a:spLocks/>
          </p:cNvSpPr>
          <p:nvPr/>
        </p:nvSpPr>
        <p:spPr>
          <a:xfrm>
            <a:off x="1007844" y="1485316"/>
            <a:ext cx="252244" cy="16506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E00BE973-6291-479B-A882-4338CC3F0D4F}"/>
              </a:ext>
            </a:extLst>
          </p:cNvPr>
          <p:cNvSpPr>
            <a:spLocks/>
          </p:cNvSpPr>
          <p:nvPr/>
        </p:nvSpPr>
        <p:spPr>
          <a:xfrm>
            <a:off x="1353533" y="2008536"/>
            <a:ext cx="1445423" cy="45719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9450C-8049-32AA-DE60-84C5C8300C7B}"/>
              </a:ext>
            </a:extLst>
          </p:cNvPr>
          <p:cNvSpPr txBox="1"/>
          <p:nvPr/>
        </p:nvSpPr>
        <p:spPr>
          <a:xfrm>
            <a:off x="1628695" y="1338148"/>
            <a:ext cx="11853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мета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моєї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полягала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реалізації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додатку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здатний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здійснювати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розпізнавання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облич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студентів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завантажених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зображеннях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використав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бібліотеку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інтеграції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алгоритмів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розпізнавання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облич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і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обробки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зображень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дозволило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створити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інтуїтивно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зрозумілий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інтерфейс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користувачів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Рисунок 6" descr="Зображення, що містить коло, Графіка, графічний дизайн, знімок екрана&#10;&#10;Автоматично згенерований опис">
            <a:extLst>
              <a:ext uri="{FF2B5EF4-FFF2-40B4-BE49-F238E27FC236}">
                <a16:creationId xmlns:a16="http://schemas.microsoft.com/office/drawing/2014/main" id="{76998D9E-9CEC-D344-C247-4DE753BF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906" y="2248546"/>
            <a:ext cx="4962525" cy="586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EA87C-5989-61C9-11AF-B3B76CA0679B}"/>
              </a:ext>
            </a:extLst>
          </p:cNvPr>
          <p:cNvSpPr txBox="1"/>
          <p:nvPr/>
        </p:nvSpPr>
        <p:spPr>
          <a:xfrm>
            <a:off x="2246896" y="4627052"/>
            <a:ext cx="6991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розроблено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функції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зокрема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завантаження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зображень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їх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обробка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порівняння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 уже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збереженими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образами, а також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виведення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результатів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веб-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сторінці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636D0-D6F5-CC31-AEB0-B16B6884F7FB}"/>
              </a:ext>
            </a:extLst>
          </p:cNvPr>
          <p:cNvSpPr txBox="1"/>
          <p:nvPr/>
        </p:nvSpPr>
        <p:spPr>
          <a:xfrm>
            <a:off x="2386977" y="6791093"/>
            <a:ext cx="725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цієї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розширив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свої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розпізнавання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облич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також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здобув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досвід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створенні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веб-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додатків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інтегрованими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технологіями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машинного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навчання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3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B340-6BE3-19BB-05D9-9BBA40D0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4825898F-29EB-7409-ABBD-08A1380C0ECF}"/>
              </a:ext>
            </a:extLst>
          </p:cNvPr>
          <p:cNvSpPr/>
          <p:nvPr/>
        </p:nvSpPr>
        <p:spPr>
          <a:xfrm>
            <a:off x="5516395" y="309944"/>
            <a:ext cx="359760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ВИСНОВКИ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1F869F2-7FAB-5849-DFBE-B83AB95A5C7D}"/>
              </a:ext>
            </a:extLst>
          </p:cNvPr>
          <p:cNvSpPr>
            <a:spLocks/>
          </p:cNvSpPr>
          <p:nvPr/>
        </p:nvSpPr>
        <p:spPr>
          <a:xfrm>
            <a:off x="1007844" y="1485316"/>
            <a:ext cx="252244" cy="16506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B92ED19D-4313-100C-F8FA-9C86AC7C28D8}"/>
              </a:ext>
            </a:extLst>
          </p:cNvPr>
          <p:cNvSpPr>
            <a:spLocks/>
          </p:cNvSpPr>
          <p:nvPr/>
        </p:nvSpPr>
        <p:spPr>
          <a:xfrm>
            <a:off x="1353533" y="2008536"/>
            <a:ext cx="1445423" cy="45719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Зображення, що містить текст, рослина, Однорічна рослина, пелюстка&#10;&#10;Автоматично згенерований опис">
            <a:extLst>
              <a:ext uri="{FF2B5EF4-FFF2-40B4-BE49-F238E27FC236}">
                <a16:creationId xmlns:a16="http://schemas.microsoft.com/office/drawing/2014/main" id="{A1E5B1B0-F47F-7B3D-3645-DD0FDD0BF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76" y="1004317"/>
            <a:ext cx="7352138" cy="71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2108477" y="398126"/>
            <a:ext cx="1041344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uk-UA" sz="4374" b="1" dirty="0"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МЕТА</a:t>
            </a: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 І ЗАВДАННЯ КУРСОВОЇ РОБОТИ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ADB7215-B6EC-40B4-8059-0DF6C1F2BFD7}"/>
              </a:ext>
            </a:extLst>
          </p:cNvPr>
          <p:cNvSpPr/>
          <p:nvPr/>
        </p:nvSpPr>
        <p:spPr>
          <a:xfrm>
            <a:off x="1130507" y="934002"/>
            <a:ext cx="8062937" cy="4398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2800" b="1" dirty="0"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Мета</a:t>
            </a:r>
            <a:r>
              <a:rPr lang="en-US" sz="2800" b="1" dirty="0"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:</a:t>
            </a:r>
            <a:r>
              <a:rPr lang="uk-UA" sz="2800" dirty="0"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  <a:r>
              <a:rPr lang="uk-UA" sz="2400" dirty="0"/>
              <a:t>Розробити веб-сервіс для розпізнавання обличчя з використанням </a:t>
            </a:r>
            <a:r>
              <a:rPr lang="en-US" sz="2400" dirty="0"/>
              <a:t>Face API JS.</a:t>
            </a:r>
          </a:p>
          <a:p>
            <a:pPr marL="0" indent="0">
              <a:lnSpc>
                <a:spcPts val="5468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B259169-3D36-4FD6-A590-17DD76B6C1C5}"/>
              </a:ext>
            </a:extLst>
          </p:cNvPr>
          <p:cNvSpPr/>
          <p:nvPr/>
        </p:nvSpPr>
        <p:spPr>
          <a:xfrm>
            <a:off x="1130507" y="1628375"/>
            <a:ext cx="2449034" cy="10161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2800" b="1" dirty="0"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Завдання:</a:t>
            </a:r>
            <a:r>
              <a:rPr lang="uk-UA" sz="2800" b="1" dirty="0">
                <a:solidFill>
                  <a:srgbClr val="1B1B27"/>
                </a:solidFill>
                <a:latin typeface="Times New Roman" panose="02020603050405020304" pitchFamily="18" charset="0"/>
                <a:ea typeface="Corben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5468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Зображення, що містить коло, Графіка, знімок екрана, Барвистість&#10;&#10;Автоматично згенерований опис">
            <a:extLst>
              <a:ext uri="{FF2B5EF4-FFF2-40B4-BE49-F238E27FC236}">
                <a16:creationId xmlns:a16="http://schemas.microsoft.com/office/drawing/2014/main" id="{92F977F8-A882-3698-FC7B-D6722B4E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76" y="1744391"/>
            <a:ext cx="938212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символ, коло, логотип, Графіка&#10;&#10;Автоматично згенерований опис">
            <a:extLst>
              <a:ext uri="{FF2B5EF4-FFF2-40B4-BE49-F238E27FC236}">
                <a16:creationId xmlns:a16="http://schemas.microsoft.com/office/drawing/2014/main" id="{2DC4A6AC-3AFD-0D9B-0B4A-D9EFD9E4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815" y="4335883"/>
            <a:ext cx="2996585" cy="2996585"/>
          </a:xfrm>
          <a:prstGeom prst="rect">
            <a:avLst/>
          </a:prstGeom>
        </p:spPr>
      </p:pic>
      <p:sp>
        <p:nvSpPr>
          <p:cNvPr id="18" name="Text 1">
            <a:extLst>
              <a:ext uri="{FF2B5EF4-FFF2-40B4-BE49-F238E27FC236}">
                <a16:creationId xmlns:a16="http://schemas.microsoft.com/office/drawing/2014/main" id="{169D3C1E-44B5-4585-B6F9-66F67325E3DE}"/>
              </a:ext>
            </a:extLst>
          </p:cNvPr>
          <p:cNvSpPr>
            <a:spLocks/>
          </p:cNvSpPr>
          <p:nvPr/>
        </p:nvSpPr>
        <p:spPr>
          <a:xfrm>
            <a:off x="1883847" y="1485316"/>
            <a:ext cx="10862703" cy="2116092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>
              <a:lnSpc>
                <a:spcPts val="5468"/>
              </a:lnSpc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дослідження: </a:t>
            </a:r>
            <a:r>
              <a:rPr lang="uk-UA" sz="2400" dirty="0"/>
              <a:t>Розробка веб-сервісу для розпізнавання обличчя з використанням </a:t>
            </a:r>
            <a:r>
              <a:rPr lang="en-US" sz="2400" dirty="0"/>
              <a:t>Face API JS.</a:t>
            </a:r>
          </a:p>
          <a:p>
            <a:pPr>
              <a:lnSpc>
                <a:spcPts val="5468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B1B3CFA-861B-4F11-881C-E8B45D4719BF}"/>
              </a:ext>
            </a:extLst>
          </p:cNvPr>
          <p:cNvSpPr/>
          <p:nvPr/>
        </p:nvSpPr>
        <p:spPr>
          <a:xfrm>
            <a:off x="2743242" y="163950"/>
            <a:ext cx="9143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АНАЛІЗ ПРЕДМЕТНОЇ ОБЛАСТІ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D747688-7E5D-4A36-AEA9-A071D4C3A704}"/>
              </a:ext>
            </a:extLst>
          </p:cNvPr>
          <p:cNvSpPr>
            <a:spLocks/>
          </p:cNvSpPr>
          <p:nvPr/>
        </p:nvSpPr>
        <p:spPr>
          <a:xfrm>
            <a:off x="1883846" y="3521112"/>
            <a:ext cx="10862703" cy="1261884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/>
              <a:t>Веб-</a:t>
            </a:r>
            <a:r>
              <a:rPr lang="ru-RU" sz="2400" dirty="0" err="1"/>
              <a:t>сервіс</a:t>
            </a:r>
            <a:r>
              <a:rPr lang="ru-RU" sz="2400" dirty="0"/>
              <a:t> для </a:t>
            </a:r>
            <a:r>
              <a:rPr lang="ru-RU" sz="2400" dirty="0" err="1"/>
              <a:t>розпізнавання</a:t>
            </a:r>
            <a:r>
              <a:rPr lang="ru-RU" sz="2400" dirty="0"/>
              <a:t> </a:t>
            </a:r>
            <a:r>
              <a:rPr lang="ru-RU" sz="2400" dirty="0" err="1"/>
              <a:t>обличчя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дозволяє</a:t>
            </a:r>
            <a:r>
              <a:rPr lang="ru-RU" sz="2400" dirty="0"/>
              <a:t> </a:t>
            </a:r>
            <a:r>
              <a:rPr lang="ru-RU" sz="2400" dirty="0" err="1"/>
              <a:t>здійснювати</a:t>
            </a:r>
            <a:r>
              <a:rPr lang="ru-RU" sz="2400" dirty="0"/>
              <a:t> </a:t>
            </a:r>
            <a:r>
              <a:rPr lang="ru-RU" sz="2400" dirty="0" err="1"/>
              <a:t>ідентифікацію</a:t>
            </a:r>
            <a:r>
              <a:rPr lang="ru-RU" sz="2400" dirty="0"/>
              <a:t> </a:t>
            </a:r>
            <a:r>
              <a:rPr lang="ru-RU" sz="2400" dirty="0" err="1"/>
              <a:t>осіб</a:t>
            </a:r>
            <a:r>
              <a:rPr lang="ru-RU" sz="2400" dirty="0"/>
              <a:t> 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зображень</a:t>
            </a:r>
            <a:r>
              <a:rPr lang="ru-RU" sz="2400" dirty="0"/>
              <a:t>. Система </a:t>
            </a:r>
            <a:r>
              <a:rPr lang="ru-RU" sz="2400" dirty="0" err="1"/>
              <a:t>може</a:t>
            </a:r>
            <a:r>
              <a:rPr lang="ru-RU" sz="2400" dirty="0"/>
              <a:t> бути </a:t>
            </a:r>
            <a:r>
              <a:rPr lang="ru-RU" sz="2400" dirty="0" err="1"/>
              <a:t>використана</a:t>
            </a:r>
            <a:r>
              <a:rPr lang="ru-RU" sz="2400" dirty="0"/>
              <a:t> в </a:t>
            </a:r>
            <a:r>
              <a:rPr lang="ru-RU" sz="2400" dirty="0" err="1"/>
              <a:t>сфері</a:t>
            </a:r>
            <a:r>
              <a:rPr lang="ru-RU" sz="2400" dirty="0"/>
              <a:t> </a:t>
            </a:r>
            <a:r>
              <a:rPr lang="ru-RU" sz="2400" dirty="0" err="1"/>
              <a:t>безпеки</a:t>
            </a:r>
            <a:r>
              <a:rPr lang="ru-RU" sz="2400" dirty="0"/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9AF338A-256E-4702-81A5-23AFDE50A103}"/>
              </a:ext>
            </a:extLst>
          </p:cNvPr>
          <p:cNvSpPr>
            <a:spLocks/>
          </p:cNvSpPr>
          <p:nvPr/>
        </p:nvSpPr>
        <p:spPr>
          <a:xfrm>
            <a:off x="1883847" y="6067163"/>
            <a:ext cx="10862703" cy="892552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Значення: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/>
              <a:t>Забезпечення</a:t>
            </a:r>
            <a:r>
              <a:rPr lang="ru-RU" sz="2400" dirty="0"/>
              <a:t> </a:t>
            </a:r>
            <a:r>
              <a:rPr lang="ru-RU" sz="2400" dirty="0" err="1"/>
              <a:t>зручного</a:t>
            </a:r>
            <a:r>
              <a:rPr lang="ru-RU" sz="2400" dirty="0"/>
              <a:t> та </a:t>
            </a:r>
            <a:r>
              <a:rPr lang="ru-RU" sz="2400" dirty="0" err="1"/>
              <a:t>ефективного</a:t>
            </a:r>
            <a:r>
              <a:rPr lang="ru-RU" sz="2400" dirty="0"/>
              <a:t> способу </a:t>
            </a:r>
            <a:r>
              <a:rPr lang="ru-RU" sz="2400" dirty="0" err="1"/>
              <a:t>ідентифікації</a:t>
            </a:r>
            <a:r>
              <a:rPr lang="ru-RU" sz="2400" dirty="0"/>
              <a:t> </a:t>
            </a:r>
            <a:r>
              <a:rPr lang="ru-RU" sz="2400" dirty="0" err="1"/>
              <a:t>осіб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0D457AF7-61BA-4390-925A-F2E5A244ED9A}"/>
              </a:ext>
            </a:extLst>
          </p:cNvPr>
          <p:cNvSpPr/>
          <p:nvPr/>
        </p:nvSpPr>
        <p:spPr>
          <a:xfrm>
            <a:off x="2743242" y="385007"/>
            <a:ext cx="9143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ОГЛЯД ПРОГРАМ-АНАЛОГІВ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1123132-C336-4276-9550-9EF0054FCA12}"/>
              </a:ext>
            </a:extLst>
          </p:cNvPr>
          <p:cNvSpPr>
            <a:spLocks/>
          </p:cNvSpPr>
          <p:nvPr/>
        </p:nvSpPr>
        <p:spPr>
          <a:xfrm>
            <a:off x="1341519" y="1079380"/>
            <a:ext cx="7469623" cy="1077218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r>
              <a:rPr lang="uk-UA" sz="3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FaceApp</a:t>
            </a:r>
            <a:r>
              <a:rPr lang="uk-UA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uk-UA" sz="2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https://www.faceapp.com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Зображення, що містить знімок екрана, ілюстрація, дизайн, мистецтво&#10;&#10;Автоматично згенерований опис">
            <a:extLst>
              <a:ext uri="{FF2B5EF4-FFF2-40B4-BE49-F238E27FC236}">
                <a16:creationId xmlns:a16="http://schemas.microsoft.com/office/drawing/2014/main" id="{CB6073A3-1FB1-87DA-373B-0E2918B2F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76" y="3096543"/>
            <a:ext cx="7322451" cy="4053677"/>
          </a:xfrm>
          <a:prstGeom prst="rect">
            <a:avLst/>
          </a:prstGeom>
        </p:spPr>
      </p:pic>
      <p:pic>
        <p:nvPicPr>
          <p:cNvPr id="9" name="Рисунок 8" descr="Зображення, що містить Обличчя людини, знімок екрана, шкіра, особа&#10;&#10;Автоматично згенерований опис">
            <a:extLst>
              <a:ext uri="{FF2B5EF4-FFF2-40B4-BE49-F238E27FC236}">
                <a16:creationId xmlns:a16="http://schemas.microsoft.com/office/drawing/2014/main" id="{29AFF815-A996-3534-8B57-A1DBD29B7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519" y="2217048"/>
            <a:ext cx="5325026" cy="56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0D457AF7-61BA-4390-925A-F2E5A244ED9A}"/>
              </a:ext>
            </a:extLst>
          </p:cNvPr>
          <p:cNvSpPr/>
          <p:nvPr/>
        </p:nvSpPr>
        <p:spPr>
          <a:xfrm>
            <a:off x="2743242" y="398126"/>
            <a:ext cx="9143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ОГЛЯД ПРОГРАМ-АНАЛОГІВ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509E4B9-24FA-4013-B601-333A37734745}"/>
              </a:ext>
            </a:extLst>
          </p:cNvPr>
          <p:cNvSpPr>
            <a:spLocks/>
          </p:cNvSpPr>
          <p:nvPr/>
        </p:nvSpPr>
        <p:spPr>
          <a:xfrm>
            <a:off x="1355497" y="1461758"/>
            <a:ext cx="6209415" cy="1077218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r>
              <a:rPr lang="uk-UA" sz="3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Reface</a:t>
            </a:r>
            <a:endParaRPr lang="en-US" sz="3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uk-UA" sz="2800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https://www.reface.app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Зображення, що містить темрява, чорний&#10;&#10;Автоматично згенерований опис">
            <a:extLst>
              <a:ext uri="{FF2B5EF4-FFF2-40B4-BE49-F238E27FC236}">
                <a16:creationId xmlns:a16="http://schemas.microsoft.com/office/drawing/2014/main" id="{015236C6-0453-DD39-39C8-DA7A8355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525" y="2763269"/>
            <a:ext cx="6315075" cy="5162550"/>
          </a:xfrm>
          <a:prstGeom prst="rect">
            <a:avLst/>
          </a:prstGeom>
        </p:spPr>
      </p:pic>
      <p:pic>
        <p:nvPicPr>
          <p:cNvPr id="14" name="Рисунок 13" descr="Зображення, що містить Мобільний телефон, Мобільний пристрій, Пристрій зв’язку, гаджет&#10;&#10;Автоматично згенерований опис">
            <a:extLst>
              <a:ext uri="{FF2B5EF4-FFF2-40B4-BE49-F238E27FC236}">
                <a16:creationId xmlns:a16="http://schemas.microsoft.com/office/drawing/2014/main" id="{E61ACFB1-E9D2-D8FC-ADCC-A2A994A736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34427" y="1461758"/>
            <a:ext cx="3152730" cy="62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0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57F3FDAC-DE82-4771-9394-AD41F3974C15}"/>
              </a:ext>
            </a:extLst>
          </p:cNvPr>
          <p:cNvSpPr/>
          <p:nvPr/>
        </p:nvSpPr>
        <p:spPr>
          <a:xfrm>
            <a:off x="4055585" y="398126"/>
            <a:ext cx="6519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ПОСТАНОВКА ЗАДАЧІ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040A35CD-39EC-40DE-9311-8F53CB1AE479}"/>
              </a:ext>
            </a:extLst>
          </p:cNvPr>
          <p:cNvSpPr>
            <a:spLocks/>
          </p:cNvSpPr>
          <p:nvPr/>
        </p:nvSpPr>
        <p:spPr>
          <a:xfrm>
            <a:off x="829425" y="1288907"/>
            <a:ext cx="10862703" cy="52322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5229C40-B26C-4D6B-9B86-CE1A9E4BBA01}"/>
              </a:ext>
            </a:extLst>
          </p:cNvPr>
          <p:cNvSpPr>
            <a:spLocks/>
          </p:cNvSpPr>
          <p:nvPr/>
        </p:nvSpPr>
        <p:spPr>
          <a:xfrm>
            <a:off x="829425" y="1330567"/>
            <a:ext cx="10862703" cy="3366563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веб-сервісу для розпізнавання обличчя з використанням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і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завантаження зображень з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що дозволяє зручно добавляти свої фотографії для аналізу системою.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алгоритмів ідентифікації обличчя, що дозволяють зіставляти обличчя на зображеннях з наявними.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Розробка інтуїтивно зрозумілого інтерфейсу користувача для взаємодії з сервісом, включаючи можливість завантаження зображень та перегляд результатів розпізнавання.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Зображення, що містить Графіка, знімок екрана, коло, схема&#10;&#10;Автоматично згенерований опис">
            <a:extLst>
              <a:ext uri="{FF2B5EF4-FFF2-40B4-BE49-F238E27FC236}">
                <a16:creationId xmlns:a16="http://schemas.microsoft.com/office/drawing/2014/main" id="{0A5A8CBC-B3FD-8390-DCEA-F43DA5779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46" y="4615328"/>
            <a:ext cx="9551305" cy="32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11891848-DA7F-4F54-939B-AC63278F3A39}"/>
              </a:ext>
            </a:extLst>
          </p:cNvPr>
          <p:cNvSpPr/>
          <p:nvPr/>
        </p:nvSpPr>
        <p:spPr>
          <a:xfrm>
            <a:off x="2743242" y="285055"/>
            <a:ext cx="91439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4374" b="1" dirty="0">
                <a:latin typeface="Times New Roman" panose="02020603050405020304" pitchFamily="18" charset="0"/>
                <a:ea typeface="Corben" pitchFamily="34" charset="-122"/>
                <a:cs typeface="Times New Roman" panose="02020603050405020304" pitchFamily="18" charset="0"/>
              </a:rPr>
              <a:t>ВИБІР ІНСТРУМЕНТІВ РОЗРОБКИ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AB141A56-7A1E-44AD-AF8C-30C0D708267F}"/>
              </a:ext>
            </a:extLst>
          </p:cNvPr>
          <p:cNvSpPr>
            <a:spLocks/>
          </p:cNvSpPr>
          <p:nvPr/>
        </p:nvSpPr>
        <p:spPr>
          <a:xfrm>
            <a:off x="1371566" y="1486568"/>
            <a:ext cx="4265654" cy="46166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Jura" pitchFamily="2" charset="0"/>
              <a:ea typeface="Jura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9178B4A-B1AA-4E4C-A0A7-86F34EEA5F5F}"/>
              </a:ext>
            </a:extLst>
          </p:cNvPr>
          <p:cNvSpPr>
            <a:spLocks/>
          </p:cNvSpPr>
          <p:nvPr/>
        </p:nvSpPr>
        <p:spPr>
          <a:xfrm>
            <a:off x="9143129" y="1486568"/>
            <a:ext cx="4657846" cy="46166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endParaRPr lang="uk-UA" sz="2400" dirty="0">
              <a:latin typeface="Jura" pitchFamily="2" charset="0"/>
              <a:ea typeface="Jura" pitchFamily="2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8456C19-3C1E-7187-2437-19906BE6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034" y="46558"/>
            <a:ext cx="2603712" cy="2603712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BCFF43BC-EECA-8B9E-C5F8-3F3DF76F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407" y="1755061"/>
            <a:ext cx="2762217" cy="2762217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Шрифт, Графика, символ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52FA970C-38AD-F844-5455-6EBC17347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801" y="5099117"/>
            <a:ext cx="2762217" cy="2762217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F4C7495-B994-7247-0464-4F62DABE6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77" y="1340036"/>
            <a:ext cx="3251941" cy="3251941"/>
          </a:xfrm>
          <a:prstGeom prst="rect">
            <a:avLst/>
          </a:prstGeom>
        </p:spPr>
      </p:pic>
      <p:pic>
        <p:nvPicPr>
          <p:cNvPr id="3" name="Рисунок 2" descr="Зображення, що містить текст, знімок екрана, коло, схема&#10;&#10;Автоматично згенерований опис">
            <a:extLst>
              <a:ext uri="{FF2B5EF4-FFF2-40B4-BE49-F238E27FC236}">
                <a16:creationId xmlns:a16="http://schemas.microsoft.com/office/drawing/2014/main" id="{6AD7C422-39FE-FFF1-F18C-F2984B763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968" y="1717400"/>
            <a:ext cx="7452832" cy="5241826"/>
          </a:xfrm>
          <a:prstGeom prst="rect">
            <a:avLst/>
          </a:prstGeom>
        </p:spPr>
      </p:pic>
      <p:pic>
        <p:nvPicPr>
          <p:cNvPr id="9" name="Рисунок 8" descr="Зображення, що містить чорний, темрява&#10;&#10;Автоматично згенерований опис">
            <a:extLst>
              <a:ext uri="{FF2B5EF4-FFF2-40B4-BE49-F238E27FC236}">
                <a16:creationId xmlns:a16="http://schemas.microsoft.com/office/drawing/2014/main" id="{58DB9F30-8FBD-A1C0-0171-C858F6F26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630" y="5034841"/>
            <a:ext cx="2574392" cy="25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2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6E205856-5D9C-4B0B-99B8-AF75C2106183}"/>
              </a:ext>
            </a:extLst>
          </p:cNvPr>
          <p:cNvSpPr/>
          <p:nvPr/>
        </p:nvSpPr>
        <p:spPr>
          <a:xfrm>
            <a:off x="2239665" y="274203"/>
            <a:ext cx="101510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uk-UA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Проектування та реалізація системи зберігання даних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0F051C0A-43CA-472B-BB62-183D72C1CA34}"/>
              </a:ext>
            </a:extLst>
          </p:cNvPr>
          <p:cNvSpPr>
            <a:spLocks/>
          </p:cNvSpPr>
          <p:nvPr/>
        </p:nvSpPr>
        <p:spPr>
          <a:xfrm>
            <a:off x="1353532" y="1385288"/>
            <a:ext cx="10232585" cy="3395801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Оскільки в моєму проекті не використовується традиційна база даних для зберігання інформації про користувачів та зображень, замість цього я використав альтернативний підхід для зберігання та обробки даних. Основною одиницею зберігання є </a:t>
            </a: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репозиторій на </a:t>
            </a:r>
            <a:r>
              <a:rPr lang="uk-UA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де зберігаються фотографії для розпізнавання.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80FA965-23D1-41AB-9866-C7D39EFA0378}"/>
              </a:ext>
            </a:extLst>
          </p:cNvPr>
          <p:cNvSpPr>
            <a:spLocks/>
          </p:cNvSpPr>
          <p:nvPr/>
        </p:nvSpPr>
        <p:spPr>
          <a:xfrm>
            <a:off x="829424" y="2870311"/>
            <a:ext cx="10862703" cy="461665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Зображення, що містить чорний, темрява&#10;&#10;Автоматично згенерований опис">
            <a:extLst>
              <a:ext uri="{FF2B5EF4-FFF2-40B4-BE49-F238E27FC236}">
                <a16:creationId xmlns:a16="http://schemas.microsoft.com/office/drawing/2014/main" id="{661CC9D1-4661-2D78-B2DE-D4B1420B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147" y="5051674"/>
            <a:ext cx="107156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AB101C-2360-1A22-8572-BEF44AC2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81" y="951362"/>
            <a:ext cx="6178240" cy="6941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8C060-ABAB-B43D-CB98-1CA0E9391AF7}"/>
              </a:ext>
            </a:extLst>
          </p:cNvPr>
          <p:cNvSpPr txBox="1"/>
          <p:nvPr/>
        </p:nvSpPr>
        <p:spPr>
          <a:xfrm>
            <a:off x="1136960" y="1063039"/>
            <a:ext cx="6515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Зображення користувачів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зберігаються в публічному репозиторії на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Для кожного користувача створюється відповідний набір зображень, які використовуються для тренування моделі та для подальшої ідентифікації. Зображення організовуються за принципом: кожен набір фотографій має власну папку, назва якої співпадає з ідентифікацією користувача.</a:t>
            </a:r>
          </a:p>
          <a:p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завантаженні зображення користувача, система звертається до репозиторію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де порівнює завантажене фото з вже наявними обличчями в репозиторії.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408"/>
      </p:ext>
    </p:extLst>
  </p:cSld>
  <p:clrMapOvr>
    <a:masterClrMapping/>
  </p:clrMapOvr>
</p:sld>
</file>

<file path=ppt/theme/theme1.xml><?xml version="1.0" encoding="utf-8"?>
<a:theme xmlns:a="http://schemas.openxmlformats.org/drawingml/2006/main" name="Віхоть">
  <a:themeElements>
    <a:clrScheme name="Віхоть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Віхоть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іхоть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942</TotalTime>
  <Words>667</Words>
  <Application>Microsoft Office PowerPoint</Application>
  <PresentationFormat>Довільний</PresentationFormat>
  <Paragraphs>92</Paragraphs>
  <Slides>15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Jura</vt:lpstr>
      <vt:lpstr>Times New Roman</vt:lpstr>
      <vt:lpstr>Wingdings 3</vt:lpstr>
      <vt:lpstr>Віхоть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Горбан Олександр</cp:lastModifiedBy>
  <cp:revision>46</cp:revision>
  <dcterms:created xsi:type="dcterms:W3CDTF">2023-12-12T13:26:10Z</dcterms:created>
  <dcterms:modified xsi:type="dcterms:W3CDTF">2024-11-11T02:09:09Z</dcterms:modified>
</cp:coreProperties>
</file>