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553" r:id="rId5"/>
    <p:sldId id="554" r:id="rId6"/>
    <p:sldId id="555" r:id="rId7"/>
    <p:sldId id="556" r:id="rId8"/>
    <p:sldId id="558" r:id="rId9"/>
    <p:sldId id="557" r:id="rId10"/>
    <p:sldId id="559"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es, Wayne (W.A.)" initials="" lastIdx="0" clrIdx="0"/>
  <p:cmAuthor id="2" name="Jimes, Wayne (W.A.)" initials="JW(" lastIdx="51" clrIdx="1">
    <p:extLst>
      <p:ext uri="{19B8F6BF-5375-455C-9EA6-DF929625EA0E}">
        <p15:presenceInfo xmlns:p15="http://schemas.microsoft.com/office/powerpoint/2012/main" userId="S-1-5-21-996065124-1290041856-3981285745-266390" providerId="AD"/>
      </p:ext>
    </p:extLst>
  </p:cmAuthor>
  <p:cmAuthor id="3" name="Travis, Stuart (S.G.)" initials="TS(" lastIdx="3" clrIdx="2">
    <p:extLst>
      <p:ext uri="{19B8F6BF-5375-455C-9EA6-DF929625EA0E}">
        <p15:presenceInfo xmlns:p15="http://schemas.microsoft.com/office/powerpoint/2012/main" userId="S-1-5-21-996065124-1290041856-3981285745-2658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0503" autoAdjust="0"/>
  </p:normalViewPr>
  <p:slideViewPr>
    <p:cSldViewPr snapToGrid="0" showGuides="1">
      <p:cViewPr varScale="1">
        <p:scale>
          <a:sx n="89" d="100"/>
          <a:sy n="89" d="100"/>
        </p:scale>
        <p:origin x="1134" y="66"/>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outlineViewPr>
    <p:cViewPr>
      <p:scale>
        <a:sx n="33" d="100"/>
        <a:sy n="33" d="100"/>
      </p:scale>
      <p:origin x="0" y="-7392"/>
    </p:cViewPr>
  </p:outlineViewPr>
  <p:notesTextViewPr>
    <p:cViewPr>
      <p:scale>
        <a:sx n="1" d="1"/>
        <a:sy n="1" d="1"/>
      </p:scale>
      <p:origin x="0" y="0"/>
    </p:cViewPr>
  </p:notesTextViewPr>
  <p:sorterViewPr>
    <p:cViewPr>
      <p:scale>
        <a:sx n="100" d="100"/>
        <a:sy n="100" d="100"/>
      </p:scale>
      <p:origin x="0" y="-1128"/>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18/09/2021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GB" sz="1200" b="0" i="0" u="none" strike="noStrike" cap="none" dirty="0">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900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04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451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038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88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776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6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all" spc="0" baseline="0">
                <a:solidFill>
                  <a:schemeClr val="tx1"/>
                </a:solidFill>
              </a:defRPr>
            </a:lvl1pPr>
          </a:lstStyle>
          <a:p>
            <a:r>
              <a:rPr lang="en-US" dirty="0" smtClean="0"/>
              <a:t>Course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code</a:t>
            </a:r>
            <a:endParaRPr lang="en-GB" dirty="0"/>
          </a:p>
        </p:txBody>
      </p:sp>
      <p:sp>
        <p:nvSpPr>
          <p:cNvPr id="12" name="Picture Placeholder 11"/>
          <p:cNvSpPr>
            <a:spLocks noGrp="1"/>
          </p:cNvSpPr>
          <p:nvPr>
            <p:ph type="pic" sz="quarter" idx="11"/>
          </p:nvPr>
        </p:nvSpPr>
        <p:spPr>
          <a:xfrm>
            <a:off x="-1" y="980287"/>
            <a:ext cx="9144000" cy="2635250"/>
          </a:xfrm>
          <a:solidFill>
            <a:schemeClr val="bg2"/>
          </a:solidFill>
        </p:spPr>
        <p:txBody>
          <a:bodyPr/>
          <a:lstStyle/>
          <a:p>
            <a:endParaRPr lang="en-GB" dirty="0"/>
          </a:p>
        </p:txBody>
      </p:sp>
    </p:spTree>
    <p:extLst>
      <p:ext uri="{BB962C8B-B14F-4D97-AF65-F5344CB8AC3E}">
        <p14:creationId xmlns:p14="http://schemas.microsoft.com/office/powerpoint/2010/main" val="199507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defRPr>
            </a:lvl1pPr>
          </a:lstStyle>
          <a:p>
            <a:r>
              <a:rPr lang="en-US" dirty="0" smtClean="0"/>
              <a:t>SECTION (CURR PROC)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PPADS SECTION (PROCSUB 1) TITLE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6" name="Picture Placeholder 11"/>
          <p:cNvSpPr>
            <a:spLocks noGrp="1"/>
          </p:cNvSpPr>
          <p:nvPr>
            <p:ph type="pic" sz="quarter" idx="11"/>
          </p:nvPr>
        </p:nvSpPr>
        <p:spPr>
          <a:xfrm>
            <a:off x="4572000" y="899986"/>
            <a:ext cx="4348162" cy="2635250"/>
          </a:xfrm>
          <a:solidFill>
            <a:schemeClr val="bg2"/>
          </a:solidFill>
        </p:spPr>
        <p:txBody>
          <a:bodyPr/>
          <a:lstStyle/>
          <a:p>
            <a:endParaRPr lang="en-GB" dirty="0"/>
          </a:p>
        </p:txBody>
      </p:sp>
    </p:spTree>
    <p:extLst>
      <p:ext uri="{BB962C8B-B14F-4D97-AF65-F5344CB8AC3E}">
        <p14:creationId xmlns:p14="http://schemas.microsoft.com/office/powerpoint/2010/main" val="4062669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smtClean="0"/>
              <a:t>Jaguar Land Rover</a:t>
            </a:r>
            <a:r>
              <a:rPr lang="en-GB" sz="1200" dirty="0" smtClean="0"/>
              <a:t/>
            </a:r>
            <a:br>
              <a:rPr lang="en-GB" sz="1200" dirty="0" smtClean="0"/>
            </a:br>
            <a:r>
              <a:rPr lang="en-GB" sz="1200" dirty="0" smtClean="0"/>
              <a:t>W/1/26 Abbey Road, Whitley</a:t>
            </a:r>
            <a:br>
              <a:rPr lang="en-GB" sz="1200" dirty="0" smtClean="0"/>
            </a:br>
            <a:r>
              <a:rPr lang="en-GB" sz="1200" dirty="0" smtClean="0"/>
              <a:t>Coventry CV3 4LF, UK</a:t>
            </a:r>
          </a:p>
          <a:p>
            <a:pPr>
              <a:lnSpc>
                <a:spcPts val="1300"/>
              </a:lnSpc>
              <a:spcBef>
                <a:spcPts val="700"/>
              </a:spcBef>
            </a:pPr>
            <a:r>
              <a:rPr lang="en-GB" sz="1200" dirty="0" smtClean="0"/>
              <a:t>jaguarland</a:t>
            </a:r>
            <a:r>
              <a:rPr lang="en-GB" sz="1200" baseline="0" dirty="0" smtClean="0"/>
              <a:t>rover.com</a:t>
            </a:r>
            <a:endParaRPr lang="en-GB" sz="1200" dirty="0" smtClean="0"/>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4" name="TextBox 3"/>
          <p:cNvSpPr txBox="1"/>
          <p:nvPr userDrawn="1"/>
        </p:nvSpPr>
        <p:spPr>
          <a:xfrm>
            <a:off x="256032" y="1010528"/>
            <a:ext cx="1103376" cy="304800"/>
          </a:xfrm>
          <a:prstGeom prst="rect">
            <a:avLst/>
          </a:prstGeom>
          <a:noFill/>
        </p:spPr>
        <p:txBody>
          <a:bodyPr wrap="none" lIns="0" tIns="0" rIns="0" bIns="0" rtlCol="0">
            <a:noAutofit/>
          </a:bodyPr>
          <a:lstStyle/>
          <a:p>
            <a:r>
              <a:rPr lang="en-GB" sz="1600" dirty="0" smtClean="0"/>
              <a:t>THANK YOU</a:t>
            </a:r>
          </a:p>
        </p:txBody>
      </p:sp>
      <p:grpSp>
        <p:nvGrpSpPr>
          <p:cNvPr id="8" name="Group 7"/>
          <p:cNvGrpSpPr/>
          <p:nvPr userDrawn="1"/>
        </p:nvGrpSpPr>
        <p:grpSpPr>
          <a:xfrm>
            <a:off x="2396185" y="3834198"/>
            <a:ext cx="4240977" cy="652458"/>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8338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ulleted Text and Image 01">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23837" y="116957"/>
            <a:ext cx="6629400" cy="658998"/>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2" name="Shape 32"/>
          <p:cNvSpPr txBox="1">
            <a:spLocks noGrp="1"/>
          </p:cNvSpPr>
          <p:nvPr>
            <p:ph type="body" idx="1"/>
          </p:nvPr>
        </p:nvSpPr>
        <p:spPr>
          <a:xfrm>
            <a:off x="223837" y="1044575"/>
            <a:ext cx="4271962" cy="360045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80975" marR="0" lvl="1" indent="-6667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825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984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a:t>
            </a:fld>
            <a:endParaRPr lang="en-GB" sz="700" b="0" i="0" u="none" strike="noStrike" cap="none">
              <a:solidFill>
                <a:schemeClr val="dk1"/>
              </a:solidFill>
              <a:latin typeface="Arial"/>
              <a:ea typeface="Arial"/>
              <a:cs typeface="Arial"/>
              <a:sym typeface="Arial"/>
            </a:endParaRPr>
          </a:p>
        </p:txBody>
      </p:sp>
      <p:sp>
        <p:nvSpPr>
          <p:cNvPr id="34" name="Shape 34"/>
          <p:cNvSpPr>
            <a:spLocks noGrp="1"/>
          </p:cNvSpPr>
          <p:nvPr>
            <p:ph type="pic" idx="2"/>
          </p:nvPr>
        </p:nvSpPr>
        <p:spPr>
          <a:xfrm>
            <a:off x="4643437" y="1044575"/>
            <a:ext cx="4276725" cy="3600450"/>
          </a:xfrm>
          <a:prstGeom prst="rect">
            <a:avLst/>
          </a:prstGeom>
          <a:solidFill>
            <a:schemeClr val="lt2"/>
          </a:solid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 name="Прямая соединительная линия 2"/>
          <p:cNvCxnSpPr/>
          <p:nvPr userDrawn="1"/>
        </p:nvCxnSpPr>
        <p:spPr>
          <a:xfrm flipV="1">
            <a:off x="223837" y="644893"/>
            <a:ext cx="8696325" cy="96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122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55307"/>
          </a:xfrm>
          <a:prstGeom prst="rect">
            <a:avLst/>
          </a:prstGeom>
        </p:spPr>
        <p:txBody>
          <a:bodyPr vert="horz" lIns="0" tIns="0" rIns="0" bIns="0" rtlCol="0" anchor="t" anchorCtr="0">
            <a:noAutofit/>
          </a:bodyPr>
          <a:lstStyle/>
          <a:p>
            <a:r>
              <a:rPr lang="en-US" dirty="0" smtClean="0"/>
              <a:t>CLICK TO EDIT MASTER TITLE STYLE</a:t>
            </a:r>
            <a:br>
              <a:rPr lang="en-US" dirty="0" smtClean="0"/>
            </a:b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defRPr>
            </a:lvl1pPr>
          </a:lstStyle>
          <a:p>
            <a:fld id="{C554A706-D19D-4C79-97F9-BC489483F7EF}" type="slidenum">
              <a:rPr lang="en-GB" smtClean="0"/>
              <a:pPr/>
              <a:t>‹#›</a:t>
            </a:fld>
            <a:endParaRPr lang="en-GB" dirty="0"/>
          </a:p>
        </p:txBody>
      </p:sp>
    </p:spTree>
    <p:extLst>
      <p:ext uri="{BB962C8B-B14F-4D97-AF65-F5344CB8AC3E}">
        <p14:creationId xmlns:p14="http://schemas.microsoft.com/office/powerpoint/2010/main" val="10930381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63" r:id="rId3"/>
    <p:sldLayoutId id="2147483706" r:id="rId4"/>
  </p:sldLayoutIdLst>
  <p:timing>
    <p:tnLst>
      <p:par>
        <p:cTn id="1" dur="indefinite" restart="never" nodeType="tmRoot"/>
      </p:par>
    </p:tnLst>
  </p:timing>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mj-lt"/>
          <a:ea typeface="+mj-ea"/>
          <a:cs typeface="+mj-cs"/>
        </a:defRPr>
      </a:lvl1pPr>
    </p:titleStyle>
    <p:bodyStyle>
      <a:lvl1pPr marL="182563" indent="-182563"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mn-lt"/>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subTitle" idx="1"/>
          </p:nvPr>
        </p:nvSpPr>
        <p:spPr>
          <a:xfrm>
            <a:off x="127017" y="3948057"/>
            <a:ext cx="1992239" cy="62458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Arial"/>
                <a:cs typeface="Arial"/>
                <a:sym typeface="Arial"/>
              </a:rPr>
              <a:t>Oleksandr</a:t>
            </a:r>
            <a:r>
              <a:rPr lang="en-GB" sz="1400" cap="none" dirty="0" smtClean="0">
                <a:solidFill>
                  <a:schemeClr val="dk1"/>
                </a:solidFill>
                <a:latin typeface="Arial"/>
                <a:ea typeface="Arial"/>
                <a:cs typeface="Arial"/>
                <a:sym typeface="Arial"/>
              </a:rPr>
              <a:t> Ivanov</a:t>
            </a:r>
          </a:p>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Lato"/>
                <a:cs typeface="Arial"/>
                <a:sym typeface="Arial"/>
              </a:rPr>
              <a:t>Kharkiv</a:t>
            </a:r>
            <a:r>
              <a:rPr lang="en-GB" sz="1400" cap="none" dirty="0" smtClean="0">
                <a:solidFill>
                  <a:schemeClr val="dk1"/>
                </a:solidFill>
                <a:latin typeface="Arial"/>
                <a:ea typeface="Lato"/>
                <a:cs typeface="Arial"/>
                <a:sym typeface="Arial"/>
              </a:rPr>
              <a:t> 2021</a:t>
            </a:r>
            <a:r>
              <a:rPr lang="en-US" dirty="0" smtClean="0">
                <a:solidFill>
                  <a:schemeClr val="lt1"/>
                </a:solidFill>
                <a:latin typeface="Lato"/>
                <a:ea typeface="Lato"/>
                <a:cs typeface="Lato"/>
                <a:sym typeface="Lato"/>
              </a:rPr>
              <a:t>v </a:t>
            </a:r>
            <a:r>
              <a:rPr lang="en-US" sz="2000" dirty="0" smtClean="0">
                <a:solidFill>
                  <a:srgbClr val="FFFFFF"/>
                </a:solidFill>
                <a:latin typeface="Helvetica Neue"/>
                <a:ea typeface="Helvetica Neue"/>
                <a:cs typeface="Helvetica Neue"/>
                <a:sym typeface="Helvetica Neue"/>
              </a:rPr>
              <a:t>201</a:t>
            </a:r>
            <a:endParaRPr lang="en-US" sz="2000" dirty="0">
              <a:solidFill>
                <a:srgbClr val="FFFFFF"/>
              </a:solidFill>
              <a:latin typeface="Helvetica Neue"/>
              <a:ea typeface="Helvetica Neue"/>
              <a:cs typeface="Helvetica Neue"/>
              <a:sym typeface="Helvetica Neue"/>
            </a:endParaRPr>
          </a:p>
          <a:p>
            <a:pPr>
              <a:spcBef>
                <a:spcPts val="0"/>
              </a:spcBef>
              <a:buClr>
                <a:schemeClr val="dk1"/>
              </a:buClr>
              <a:buSzPct val="25000"/>
            </a:pPr>
            <a:r>
              <a:rPr lang="en-US" dirty="0" smtClean="0">
                <a:solidFill>
                  <a:schemeClr val="lt1"/>
                </a:solidFill>
                <a:latin typeface="Lato"/>
                <a:ea typeface="Lato"/>
                <a:cs typeface="Lato"/>
                <a:sym typeface="Lato"/>
              </a:rPr>
              <a:t>iv </a:t>
            </a:r>
            <a:r>
              <a:rPr lang="en-US" sz="2000" dirty="0">
                <a:solidFill>
                  <a:srgbClr val="FFFFFF"/>
                </a:solidFill>
                <a:latin typeface="Helvetica Neue"/>
                <a:ea typeface="Helvetica Neue"/>
                <a:cs typeface="Helvetica Neue"/>
                <a:sym typeface="Helvetica Neue"/>
              </a:rPr>
              <a:t>2021</a:t>
            </a:r>
          </a:p>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1721223" y="1973545"/>
            <a:ext cx="5647765" cy="554503"/>
          </a:xfrm>
          <a:prstGeom prst="rect">
            <a:avLst/>
          </a:prstGeom>
          <a:noFill/>
        </p:spPr>
        <p:txBody>
          <a:bodyPr wrap="none" lIns="0" tIns="0" rIns="0" bIns="0" rtlCol="0">
            <a:noAutofit/>
          </a:bodyPr>
          <a:lstStyle/>
          <a:p>
            <a:pPr algn="ctr"/>
            <a:r>
              <a:rPr lang="en" sz="2400" b="1" dirty="0" smtClean="0">
                <a:solidFill>
                  <a:srgbClr val="000000"/>
                </a:solidFill>
                <a:ea typeface="Arial"/>
                <a:cs typeface="Arial"/>
                <a:sym typeface="Arial"/>
              </a:rPr>
              <a:t>Graduation Project</a:t>
            </a:r>
          </a:p>
          <a:p>
            <a:pPr algn="ctr"/>
            <a:r>
              <a:rPr lang="en" sz="2400" b="1" dirty="0" smtClean="0">
                <a:solidFill>
                  <a:srgbClr val="000000"/>
                </a:solidFill>
                <a:ea typeface="Arial"/>
                <a:cs typeface="Arial"/>
                <a:sym typeface="Arial"/>
              </a:rPr>
              <a:t>Elevator Control Software Module</a:t>
            </a:r>
            <a:endParaRPr lang="ru-RU" sz="2400" b="1" dirty="0" smtClean="0"/>
          </a:p>
        </p:txBody>
      </p:sp>
      <p:sp>
        <p:nvSpPr>
          <p:cNvPr id="10" name="TextBox 9"/>
          <p:cNvSpPr txBox="1"/>
          <p:nvPr/>
        </p:nvSpPr>
        <p:spPr>
          <a:xfrm>
            <a:off x="127017" y="3518718"/>
            <a:ext cx="5647765" cy="429339"/>
          </a:xfrm>
          <a:prstGeom prst="rect">
            <a:avLst/>
          </a:prstGeom>
          <a:noFill/>
        </p:spPr>
        <p:txBody>
          <a:bodyPr wrap="none" lIns="0" tIns="0" rIns="0" bIns="0" rtlCol="0">
            <a:noAutofit/>
          </a:bodyPr>
          <a:lstStyle/>
          <a:p>
            <a:r>
              <a:rPr lang="en-US" sz="2000" dirty="0" smtClean="0"/>
              <a:t>GL Embedded </a:t>
            </a:r>
            <a:r>
              <a:rPr lang="en-US" sz="2000" dirty="0" err="1" smtClean="0"/>
              <a:t>ProCamp</a:t>
            </a:r>
            <a:endParaRPr lang="ru-RU" sz="2000" dirty="0" smtClean="0"/>
          </a:p>
        </p:txBody>
      </p:sp>
    </p:spTree>
    <p:extLst>
      <p:ext uri="{BB962C8B-B14F-4D97-AF65-F5344CB8AC3E}">
        <p14:creationId xmlns:p14="http://schemas.microsoft.com/office/powerpoint/2010/main" val="2508024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US" b="0" dirty="0" smtClean="0"/>
              <a:t>SYSTEM</a:t>
            </a:r>
            <a:r>
              <a:rPr lang="en-US" dirty="0" smtClean="0"/>
              <a:t> </a:t>
            </a:r>
            <a:r>
              <a:rPr lang="en-GB" b="0" dirty="0" smtClean="0"/>
              <a:t>COMPONENTS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2</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77" y="768492"/>
            <a:ext cx="7651556" cy="4304512"/>
          </a:xfrm>
          <a:prstGeom prst="rect">
            <a:avLst/>
          </a:prstGeom>
        </p:spPr>
      </p:pic>
    </p:spTree>
    <p:extLst>
      <p:ext uri="{BB962C8B-B14F-4D97-AF65-F5344CB8AC3E}">
        <p14:creationId xmlns:p14="http://schemas.microsoft.com/office/powerpoint/2010/main" val="14679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GB" sz="1800" b="0" i="0" u="none" strike="noStrike" cap="none" dirty="0" smtClean="0">
                <a:solidFill>
                  <a:schemeClr val="dk1"/>
                </a:solidFill>
                <a:latin typeface="Arial"/>
                <a:ea typeface="Arial"/>
                <a:cs typeface="Arial"/>
                <a:sym typeface="Arial"/>
              </a:rPr>
              <a:t>INTERACTION WITH THE DRIVER LEVEL</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3</a:t>
            </a:fld>
            <a:endParaRPr lang="en-GB" sz="700" b="0" i="0" u="none" strike="noStrike" cap="none" dirty="0">
              <a:solidFill>
                <a:schemeClr val="dk1"/>
              </a:solidFill>
              <a:latin typeface="Arial"/>
              <a:ea typeface="Arial"/>
              <a:cs typeface="Arial"/>
              <a:sym typeface="Arial"/>
            </a:endParaRPr>
          </a:p>
        </p:txBody>
      </p:sp>
      <p:pic>
        <p:nvPicPr>
          <p:cNvPr id="3" name="Рисунок 2"/>
          <p:cNvPicPr>
            <a:picLocks noChangeAspect="1"/>
          </p:cNvPicPr>
          <p:nvPr/>
        </p:nvPicPr>
        <p:blipFill>
          <a:blip r:embed="rId3"/>
          <a:stretch>
            <a:fillRect/>
          </a:stretch>
        </p:blipFill>
        <p:spPr>
          <a:xfrm>
            <a:off x="1548365" y="830160"/>
            <a:ext cx="6154110" cy="4166448"/>
          </a:xfrm>
          <a:prstGeom prst="rect">
            <a:avLst/>
          </a:prstGeom>
        </p:spPr>
      </p:pic>
    </p:spTree>
    <p:extLst>
      <p:ext uri="{BB962C8B-B14F-4D97-AF65-F5344CB8AC3E}">
        <p14:creationId xmlns:p14="http://schemas.microsoft.com/office/powerpoint/2010/main" val="91985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sz="1800" b="0" i="0" u="none" strike="noStrike" cap="none" smtClean="0">
                <a:solidFill>
                  <a:schemeClr val="dk1"/>
                </a:solidFill>
                <a:latin typeface="Arial"/>
                <a:ea typeface="Arial"/>
                <a:cs typeface="Arial"/>
                <a:sym typeface="Arial"/>
              </a:rPr>
              <a:t>CABIN’S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4</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stretch>
            <a:fillRect/>
          </a:stretch>
        </p:blipFill>
        <p:spPr>
          <a:xfrm>
            <a:off x="503535" y="845435"/>
            <a:ext cx="8070309" cy="4129796"/>
          </a:xfrm>
          <a:prstGeom prst="rect">
            <a:avLst/>
          </a:prstGeom>
        </p:spPr>
      </p:pic>
    </p:spTree>
    <p:extLst>
      <p:ext uri="{BB962C8B-B14F-4D97-AF65-F5344CB8AC3E}">
        <p14:creationId xmlns:p14="http://schemas.microsoft.com/office/powerpoint/2010/main" val="220957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DOOR’S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5</a:t>
            </a:fld>
            <a:endParaRPr lang="en-GB" sz="700" b="0" i="0" u="none" strike="noStrike" cap="none" dirty="0">
              <a:solidFill>
                <a:schemeClr val="dk1"/>
              </a:solidFill>
              <a:latin typeface="Arial"/>
              <a:ea typeface="Arial"/>
              <a:cs typeface="Arial"/>
              <a:sym typeface="Arial"/>
            </a:endParaRPr>
          </a:p>
        </p:txBody>
      </p:sp>
      <p:pic>
        <p:nvPicPr>
          <p:cNvPr id="4" name="Рисунок 3"/>
          <p:cNvPicPr>
            <a:picLocks noChangeAspect="1"/>
          </p:cNvPicPr>
          <p:nvPr/>
        </p:nvPicPr>
        <p:blipFill>
          <a:blip r:embed="rId3"/>
          <a:stretch>
            <a:fillRect/>
          </a:stretch>
        </p:blipFill>
        <p:spPr>
          <a:xfrm>
            <a:off x="1123359" y="1062766"/>
            <a:ext cx="6880328" cy="3197262"/>
          </a:xfrm>
          <a:prstGeom prst="rect">
            <a:avLst/>
          </a:prstGeom>
        </p:spPr>
      </p:pic>
    </p:spTree>
    <p:extLst>
      <p:ext uri="{BB962C8B-B14F-4D97-AF65-F5344CB8AC3E}">
        <p14:creationId xmlns:p14="http://schemas.microsoft.com/office/powerpoint/2010/main" val="331469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a:t>TEST RESULTS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6</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stretch>
            <a:fillRect/>
          </a:stretch>
        </p:blipFill>
        <p:spPr>
          <a:xfrm>
            <a:off x="527124" y="1180690"/>
            <a:ext cx="8252138" cy="3496233"/>
          </a:xfrm>
          <a:prstGeom prst="rect">
            <a:avLst/>
          </a:prstGeom>
        </p:spPr>
      </p:pic>
    </p:spTree>
    <p:extLst>
      <p:ext uri="{BB962C8B-B14F-4D97-AF65-F5344CB8AC3E}">
        <p14:creationId xmlns:p14="http://schemas.microsoft.com/office/powerpoint/2010/main" val="789441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SIMULATION DRIVERS LEVEL WITH SCANF</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7</a:t>
            </a:fld>
            <a:endParaRPr lang="en-GB" sz="700" b="0" i="0" u="none" strike="noStrike" cap="none" dirty="0">
              <a:solidFill>
                <a:schemeClr val="dk1"/>
              </a:solidFill>
              <a:latin typeface="Arial"/>
              <a:ea typeface="Arial"/>
              <a:cs typeface="Arial"/>
              <a:sym typeface="Arial"/>
            </a:endParaRPr>
          </a:p>
        </p:txBody>
      </p:sp>
      <p:pic>
        <p:nvPicPr>
          <p:cNvPr id="5" name="Рисунок 4"/>
          <p:cNvPicPr>
            <a:picLocks noChangeAspect="1"/>
          </p:cNvPicPr>
          <p:nvPr/>
        </p:nvPicPr>
        <p:blipFill>
          <a:blip r:embed="rId3"/>
          <a:stretch>
            <a:fillRect/>
          </a:stretch>
        </p:blipFill>
        <p:spPr>
          <a:xfrm>
            <a:off x="24213" y="886275"/>
            <a:ext cx="1665897" cy="3042073"/>
          </a:xfrm>
          <a:prstGeom prst="rect">
            <a:avLst/>
          </a:prstGeom>
        </p:spPr>
      </p:pic>
      <p:sp>
        <p:nvSpPr>
          <p:cNvPr id="7" name="TextBox 6"/>
          <p:cNvSpPr txBox="1"/>
          <p:nvPr/>
        </p:nvSpPr>
        <p:spPr>
          <a:xfrm>
            <a:off x="24213" y="640054"/>
            <a:ext cx="2197385" cy="246221"/>
          </a:xfrm>
          <a:prstGeom prst="rect">
            <a:avLst/>
          </a:prstGeom>
          <a:noFill/>
        </p:spPr>
        <p:txBody>
          <a:bodyPr wrap="square" rtlCol="0">
            <a:spAutoFit/>
          </a:bodyPr>
          <a:lstStyle/>
          <a:p>
            <a:r>
              <a:rPr lang="en-US" sz="1000" b="1" smtClean="0"/>
              <a:t>Power On / Initialization</a:t>
            </a:r>
            <a:endParaRPr lang="uk-UA" sz="1000" b="1"/>
          </a:p>
        </p:txBody>
      </p:sp>
      <p:pic>
        <p:nvPicPr>
          <p:cNvPr id="8" name="Рисунок 7"/>
          <p:cNvPicPr>
            <a:picLocks noChangeAspect="1"/>
          </p:cNvPicPr>
          <p:nvPr/>
        </p:nvPicPr>
        <p:blipFill>
          <a:blip r:embed="rId4"/>
          <a:stretch>
            <a:fillRect/>
          </a:stretch>
        </p:blipFill>
        <p:spPr>
          <a:xfrm>
            <a:off x="1799353" y="886275"/>
            <a:ext cx="1696187" cy="3042073"/>
          </a:xfrm>
          <a:prstGeom prst="rect">
            <a:avLst/>
          </a:prstGeom>
        </p:spPr>
      </p:pic>
      <p:pic>
        <p:nvPicPr>
          <p:cNvPr id="9" name="Рисунок 8"/>
          <p:cNvPicPr>
            <a:picLocks noChangeAspect="1"/>
          </p:cNvPicPr>
          <p:nvPr/>
        </p:nvPicPr>
        <p:blipFill>
          <a:blip r:embed="rId5"/>
          <a:stretch>
            <a:fillRect/>
          </a:stretch>
        </p:blipFill>
        <p:spPr>
          <a:xfrm>
            <a:off x="3604783" y="886275"/>
            <a:ext cx="1635432" cy="3042073"/>
          </a:xfrm>
          <a:prstGeom prst="rect">
            <a:avLst/>
          </a:prstGeom>
        </p:spPr>
      </p:pic>
      <p:pic>
        <p:nvPicPr>
          <p:cNvPr id="10" name="Рисунок 9"/>
          <p:cNvPicPr>
            <a:picLocks noChangeAspect="1"/>
          </p:cNvPicPr>
          <p:nvPr/>
        </p:nvPicPr>
        <p:blipFill>
          <a:blip r:embed="rId6"/>
          <a:stretch>
            <a:fillRect/>
          </a:stretch>
        </p:blipFill>
        <p:spPr>
          <a:xfrm>
            <a:off x="5349458" y="886275"/>
            <a:ext cx="1779513" cy="3042073"/>
          </a:xfrm>
          <a:prstGeom prst="rect">
            <a:avLst/>
          </a:prstGeom>
        </p:spPr>
      </p:pic>
      <p:sp>
        <p:nvSpPr>
          <p:cNvPr id="12" name="TextBox 11"/>
          <p:cNvSpPr txBox="1"/>
          <p:nvPr/>
        </p:nvSpPr>
        <p:spPr>
          <a:xfrm>
            <a:off x="1758004" y="640053"/>
            <a:ext cx="2197385" cy="246221"/>
          </a:xfrm>
          <a:prstGeom prst="rect">
            <a:avLst/>
          </a:prstGeom>
          <a:noFill/>
        </p:spPr>
        <p:txBody>
          <a:bodyPr wrap="square" rtlCol="0">
            <a:spAutoFit/>
          </a:bodyPr>
          <a:lstStyle/>
          <a:p>
            <a:r>
              <a:rPr lang="en-US" sz="1000" b="1" smtClean="0"/>
              <a:t>Moving Up from 1st to 2nd</a:t>
            </a:r>
            <a:endParaRPr lang="uk-UA" sz="1000" b="1"/>
          </a:p>
        </p:txBody>
      </p:sp>
      <p:sp>
        <p:nvSpPr>
          <p:cNvPr id="13" name="TextBox 12"/>
          <p:cNvSpPr txBox="1"/>
          <p:nvPr/>
        </p:nvSpPr>
        <p:spPr>
          <a:xfrm>
            <a:off x="3536889" y="640053"/>
            <a:ext cx="2197385" cy="246221"/>
          </a:xfrm>
          <a:prstGeom prst="rect">
            <a:avLst/>
          </a:prstGeom>
          <a:noFill/>
        </p:spPr>
        <p:txBody>
          <a:bodyPr wrap="square" rtlCol="0">
            <a:spAutoFit/>
          </a:bodyPr>
          <a:lstStyle/>
          <a:p>
            <a:r>
              <a:rPr lang="en-US" sz="1000" b="1" smtClean="0"/>
              <a:t>Moving Up from 1st to 3rd</a:t>
            </a:r>
            <a:endParaRPr lang="uk-UA" sz="1000" b="1"/>
          </a:p>
        </p:txBody>
      </p:sp>
      <p:sp>
        <p:nvSpPr>
          <p:cNvPr id="14" name="TextBox 13"/>
          <p:cNvSpPr txBox="1"/>
          <p:nvPr/>
        </p:nvSpPr>
        <p:spPr>
          <a:xfrm>
            <a:off x="5270680" y="628358"/>
            <a:ext cx="2197385" cy="246221"/>
          </a:xfrm>
          <a:prstGeom prst="rect">
            <a:avLst/>
          </a:prstGeom>
          <a:noFill/>
        </p:spPr>
        <p:txBody>
          <a:bodyPr wrap="square" rtlCol="0">
            <a:spAutoFit/>
          </a:bodyPr>
          <a:lstStyle/>
          <a:p>
            <a:r>
              <a:rPr lang="en-US" sz="1000" b="1" smtClean="0"/>
              <a:t>Moving Down from 3rd to 2nd</a:t>
            </a:r>
            <a:endParaRPr lang="uk-UA" sz="1000" b="1"/>
          </a:p>
        </p:txBody>
      </p:sp>
      <p:sp>
        <p:nvSpPr>
          <p:cNvPr id="15" name="TextBox 14"/>
          <p:cNvSpPr txBox="1"/>
          <p:nvPr/>
        </p:nvSpPr>
        <p:spPr>
          <a:xfrm>
            <a:off x="7190604" y="640053"/>
            <a:ext cx="2197385" cy="246221"/>
          </a:xfrm>
          <a:prstGeom prst="rect">
            <a:avLst/>
          </a:prstGeom>
          <a:noFill/>
        </p:spPr>
        <p:txBody>
          <a:bodyPr wrap="square" rtlCol="0">
            <a:spAutoFit/>
          </a:bodyPr>
          <a:lstStyle/>
          <a:p>
            <a:r>
              <a:rPr lang="en-US" sz="1000" b="1" smtClean="0"/>
              <a:t>Moving Down from 3rd to 2nd</a:t>
            </a:r>
            <a:endParaRPr lang="uk-UA" sz="1000" b="1"/>
          </a:p>
        </p:txBody>
      </p:sp>
      <p:sp>
        <p:nvSpPr>
          <p:cNvPr id="16" name="TextBox 15"/>
          <p:cNvSpPr txBox="1"/>
          <p:nvPr/>
        </p:nvSpPr>
        <p:spPr>
          <a:xfrm>
            <a:off x="119493" y="3887720"/>
            <a:ext cx="3141233" cy="707886"/>
          </a:xfrm>
          <a:prstGeom prst="rect">
            <a:avLst/>
          </a:prstGeom>
          <a:noFill/>
        </p:spPr>
        <p:txBody>
          <a:bodyPr wrap="square" rtlCol="0">
            <a:spAutoFit/>
          </a:bodyPr>
          <a:lstStyle/>
          <a:p>
            <a:r>
              <a:rPr lang="en-US" sz="1000" b="1" smtClean="0"/>
              <a:t>Door switches:</a:t>
            </a:r>
          </a:p>
          <a:p>
            <a:pPr marL="171450" indent="-171450">
              <a:buFont typeface="Arial" panose="020B0604020202020204" pitchFamily="34" charset="0"/>
              <a:buChar char="•"/>
            </a:pPr>
            <a:r>
              <a:rPr lang="en-US" sz="1000" smtClean="0"/>
              <a:t>Closed = 1  </a:t>
            </a:r>
          </a:p>
          <a:p>
            <a:pPr marL="171450" indent="-171450">
              <a:buFont typeface="Arial" panose="020B0604020202020204" pitchFamily="34" charset="0"/>
              <a:buChar char="•"/>
            </a:pPr>
            <a:r>
              <a:rPr lang="en-US" sz="1000"/>
              <a:t>O</a:t>
            </a:r>
            <a:r>
              <a:rPr lang="en-US" sz="1000" smtClean="0"/>
              <a:t>pened = 2</a:t>
            </a:r>
          </a:p>
          <a:p>
            <a:pPr marL="171450" indent="-171450">
              <a:buFont typeface="Arial" panose="020B0604020202020204" pitchFamily="34" charset="0"/>
              <a:buChar char="•"/>
            </a:pPr>
            <a:endParaRPr lang="uk-UA" sz="1000" b="1"/>
          </a:p>
        </p:txBody>
      </p:sp>
      <p:sp>
        <p:nvSpPr>
          <p:cNvPr id="17" name="TextBox 16"/>
          <p:cNvSpPr txBox="1"/>
          <p:nvPr/>
        </p:nvSpPr>
        <p:spPr>
          <a:xfrm>
            <a:off x="1281266" y="3898479"/>
            <a:ext cx="3141233" cy="1169551"/>
          </a:xfrm>
          <a:prstGeom prst="rect">
            <a:avLst/>
          </a:prstGeom>
          <a:noFill/>
        </p:spPr>
        <p:txBody>
          <a:bodyPr wrap="square" rtlCol="0">
            <a:spAutoFit/>
          </a:bodyPr>
          <a:lstStyle/>
          <a:p>
            <a:r>
              <a:rPr lang="en-US" sz="1000" b="1" smtClean="0"/>
              <a:t>Cabin switches:</a:t>
            </a:r>
          </a:p>
          <a:p>
            <a:pPr marL="171450" indent="-171450">
              <a:buFont typeface="Arial" panose="020B0604020202020204" pitchFamily="34" charset="0"/>
              <a:buChar char="•"/>
            </a:pPr>
            <a:r>
              <a:rPr lang="en-US" sz="1000" smtClean="0"/>
              <a:t>Max =  5</a:t>
            </a:r>
          </a:p>
          <a:p>
            <a:pPr marL="171450" indent="-171450">
              <a:buFont typeface="Arial" panose="020B0604020202020204" pitchFamily="34" charset="0"/>
              <a:buChar char="•"/>
            </a:pPr>
            <a:r>
              <a:rPr lang="en-US" sz="1000" smtClean="0"/>
              <a:t>Low = 4</a:t>
            </a:r>
          </a:p>
          <a:p>
            <a:pPr marL="171450" indent="-171450">
              <a:buFont typeface="Arial" panose="020B0604020202020204" pitchFamily="34" charset="0"/>
              <a:buChar char="•"/>
            </a:pPr>
            <a:r>
              <a:rPr lang="en-US" sz="1000"/>
              <a:t>Floor </a:t>
            </a:r>
            <a:r>
              <a:rPr lang="en-US" sz="1000"/>
              <a:t>= </a:t>
            </a:r>
            <a:r>
              <a:rPr lang="en-US" sz="1000" smtClean="0"/>
              <a:t>3</a:t>
            </a:r>
          </a:p>
          <a:p>
            <a:pPr marL="171450" indent="-171450">
              <a:buFont typeface="Arial" panose="020B0604020202020204" pitchFamily="34" charset="0"/>
              <a:buChar char="•"/>
            </a:pPr>
            <a:r>
              <a:rPr lang="en-US" sz="1000"/>
              <a:t>High </a:t>
            </a:r>
            <a:r>
              <a:rPr lang="en-US" sz="1000"/>
              <a:t>= </a:t>
            </a:r>
            <a:r>
              <a:rPr lang="en-US" sz="1000" smtClean="0"/>
              <a:t>2</a:t>
            </a:r>
          </a:p>
          <a:p>
            <a:pPr marL="171450" indent="-171450">
              <a:buFont typeface="Arial" panose="020B0604020202020204" pitchFamily="34" charset="0"/>
              <a:buChar char="•"/>
            </a:pPr>
            <a:r>
              <a:rPr lang="en-US" sz="1000" smtClean="0"/>
              <a:t>Min = 1</a:t>
            </a:r>
          </a:p>
          <a:p>
            <a:pPr marL="171450" indent="-171450">
              <a:buFont typeface="Arial" panose="020B0604020202020204" pitchFamily="34" charset="0"/>
              <a:buChar char="•"/>
            </a:pPr>
            <a:endParaRPr lang="uk-UA" sz="1000" b="1"/>
          </a:p>
        </p:txBody>
      </p:sp>
      <p:sp>
        <p:nvSpPr>
          <p:cNvPr id="18" name="TextBox 17"/>
          <p:cNvSpPr txBox="1"/>
          <p:nvPr/>
        </p:nvSpPr>
        <p:spPr>
          <a:xfrm>
            <a:off x="2443039" y="3887721"/>
            <a:ext cx="3141233" cy="1477328"/>
          </a:xfrm>
          <a:prstGeom prst="rect">
            <a:avLst/>
          </a:prstGeom>
          <a:noFill/>
        </p:spPr>
        <p:txBody>
          <a:bodyPr wrap="square" rtlCol="0">
            <a:spAutoFit/>
          </a:bodyPr>
          <a:lstStyle/>
          <a:p>
            <a:r>
              <a:rPr lang="en-US" sz="1000" b="1" smtClean="0"/>
              <a:t>Keys:</a:t>
            </a:r>
          </a:p>
          <a:p>
            <a:pPr marL="171450" indent="-171450">
              <a:buFont typeface="Arial" panose="020B0604020202020204" pitchFamily="34" charset="0"/>
              <a:buChar char="•"/>
            </a:pPr>
            <a:r>
              <a:rPr lang="en-US" sz="1000" smtClean="0"/>
              <a:t>Outcabin floor 3 =  -3</a:t>
            </a:r>
          </a:p>
          <a:p>
            <a:pPr marL="171450" indent="-171450">
              <a:buFont typeface="Arial" panose="020B0604020202020204" pitchFamily="34" charset="0"/>
              <a:buChar char="•"/>
            </a:pPr>
            <a:r>
              <a:rPr lang="en-US" sz="1000"/>
              <a:t>Outcabin </a:t>
            </a:r>
            <a:r>
              <a:rPr lang="en-US" sz="1000"/>
              <a:t>floor </a:t>
            </a:r>
            <a:r>
              <a:rPr lang="en-US" sz="1000" smtClean="0"/>
              <a:t>2 </a:t>
            </a:r>
            <a:r>
              <a:rPr lang="en-US" sz="1000"/>
              <a:t>= </a:t>
            </a:r>
            <a:r>
              <a:rPr lang="en-US" sz="1000" smtClean="0"/>
              <a:t> -2</a:t>
            </a:r>
            <a:endParaRPr lang="en-US" sz="1000"/>
          </a:p>
          <a:p>
            <a:pPr marL="171450" indent="-171450">
              <a:buFont typeface="Arial" panose="020B0604020202020204" pitchFamily="34" charset="0"/>
              <a:buChar char="•"/>
            </a:pPr>
            <a:r>
              <a:rPr lang="en-US" sz="1000"/>
              <a:t>Outcabin </a:t>
            </a:r>
            <a:r>
              <a:rPr lang="en-US" sz="1000"/>
              <a:t>floor </a:t>
            </a:r>
            <a:r>
              <a:rPr lang="en-US" sz="1000" smtClean="0"/>
              <a:t>1 </a:t>
            </a:r>
            <a:r>
              <a:rPr lang="en-US" sz="1000"/>
              <a:t>= </a:t>
            </a:r>
            <a:r>
              <a:rPr lang="en-US" sz="1000" smtClean="0"/>
              <a:t> -1</a:t>
            </a:r>
            <a:endParaRPr lang="en-US" sz="1000"/>
          </a:p>
          <a:p>
            <a:pPr marL="171450" indent="-171450">
              <a:buFont typeface="Arial" panose="020B0604020202020204" pitchFamily="34" charset="0"/>
              <a:buChar char="•"/>
            </a:pPr>
            <a:r>
              <a:rPr lang="en-US" sz="1000"/>
              <a:t>Outcabin </a:t>
            </a:r>
            <a:r>
              <a:rPr lang="en-US" sz="1000"/>
              <a:t>floor </a:t>
            </a:r>
            <a:r>
              <a:rPr lang="en-US" sz="1000" smtClean="0"/>
              <a:t>1 </a:t>
            </a:r>
            <a:r>
              <a:rPr lang="en-US" sz="1000"/>
              <a:t>=  </a:t>
            </a:r>
            <a:r>
              <a:rPr lang="en-US" sz="1000"/>
              <a:t>1</a:t>
            </a:r>
          </a:p>
          <a:p>
            <a:pPr marL="171450" indent="-171450">
              <a:buFont typeface="Arial" panose="020B0604020202020204" pitchFamily="34" charset="0"/>
              <a:buChar char="•"/>
            </a:pPr>
            <a:r>
              <a:rPr lang="en-US" sz="1000"/>
              <a:t>Outcabin floor 2 </a:t>
            </a:r>
            <a:r>
              <a:rPr lang="en-US" sz="1000"/>
              <a:t>=  </a:t>
            </a:r>
            <a:r>
              <a:rPr lang="en-US" sz="1000" smtClean="0"/>
              <a:t>2</a:t>
            </a:r>
            <a:endParaRPr lang="en-US" sz="1000"/>
          </a:p>
          <a:p>
            <a:pPr marL="171450" indent="-171450">
              <a:buFont typeface="Arial" panose="020B0604020202020204" pitchFamily="34" charset="0"/>
              <a:buChar char="•"/>
            </a:pPr>
            <a:r>
              <a:rPr lang="en-US" sz="1000"/>
              <a:t>Outcabin </a:t>
            </a:r>
            <a:r>
              <a:rPr lang="en-US" sz="1000"/>
              <a:t>floor </a:t>
            </a:r>
            <a:r>
              <a:rPr lang="en-US" sz="1000" smtClean="0"/>
              <a:t>3 </a:t>
            </a:r>
            <a:r>
              <a:rPr lang="en-US" sz="1000"/>
              <a:t>=  </a:t>
            </a:r>
            <a:r>
              <a:rPr lang="en-US" sz="1000" smtClean="0"/>
              <a:t>3</a:t>
            </a:r>
          </a:p>
          <a:p>
            <a:pPr marL="171450" indent="-171450">
              <a:buFont typeface="Arial" panose="020B0604020202020204" pitchFamily="34" charset="0"/>
              <a:buChar char="•"/>
            </a:pPr>
            <a:r>
              <a:rPr lang="en-US" sz="1000" smtClean="0"/>
              <a:t>Stop  = 4</a:t>
            </a:r>
            <a:endParaRPr lang="en-US" sz="1000"/>
          </a:p>
          <a:p>
            <a:pPr marL="171450" indent="-171450">
              <a:buFont typeface="Arial" panose="020B0604020202020204" pitchFamily="34" charset="0"/>
              <a:buChar char="•"/>
            </a:pPr>
            <a:endParaRPr lang="uk-UA" sz="1000" b="1"/>
          </a:p>
        </p:txBody>
      </p:sp>
      <p:pic>
        <p:nvPicPr>
          <p:cNvPr id="3" name="Рисунок 2"/>
          <p:cNvPicPr>
            <a:picLocks noChangeAspect="1"/>
          </p:cNvPicPr>
          <p:nvPr/>
        </p:nvPicPr>
        <p:blipFill>
          <a:blip r:embed="rId7"/>
          <a:stretch>
            <a:fillRect/>
          </a:stretch>
        </p:blipFill>
        <p:spPr>
          <a:xfrm>
            <a:off x="7343426" y="897969"/>
            <a:ext cx="1576737" cy="3042074"/>
          </a:xfrm>
          <a:prstGeom prst="rect">
            <a:avLst/>
          </a:prstGeom>
        </p:spPr>
      </p:pic>
    </p:spTree>
    <p:extLst>
      <p:ext uri="{BB962C8B-B14F-4D97-AF65-F5344CB8AC3E}">
        <p14:creationId xmlns:p14="http://schemas.microsoft.com/office/powerpoint/2010/main" val="2368913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Props1.xml><?xml version="1.0" encoding="utf-8"?>
<ds:datastoreItem xmlns:ds="http://schemas.openxmlformats.org/officeDocument/2006/customXml" ds:itemID="{4D0ABABE-9BF8-409B-A5D7-1165E736313C}">
  <ds:schemaRefs>
    <ds:schemaRef ds:uri="http://schemas.microsoft.com/sharepoint/v3/contenttype/forms"/>
  </ds:schemaRefs>
</ds:datastoreItem>
</file>

<file path=customXml/itemProps2.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2AB686-E47F-49C9-80E6-51BB2E5C00EB}">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38310968-5489-4908-a7fd-28d77d77180b"/>
    <ds:schemaRef ds:uri="http://purl.org/dc/dcmitype/"/>
    <ds:schemaRef ds:uri="http://schemas.microsoft.com/office/2006/documentManagement/types"/>
    <ds:schemaRef ds:uri="http://schemas.microsoft.com/sharepoint/v3/fields"/>
    <ds:schemaRef ds:uri="f05410ba-fd3c-445a-962b-21c98a03fa26"/>
  </ds:schemaRefs>
</ds:datastoreItem>
</file>

<file path=docProps/app.xml><?xml version="1.0" encoding="utf-8"?>
<Properties xmlns="http://schemas.openxmlformats.org/officeDocument/2006/extended-properties" xmlns:vt="http://schemas.openxmlformats.org/officeDocument/2006/docPropsVTypes">
  <Template/>
  <TotalTime>7546</TotalTime>
  <Words>123</Words>
  <Application>Microsoft Office PowerPoint</Application>
  <PresentationFormat>Экран (16:9)</PresentationFormat>
  <Paragraphs>47</Paragraphs>
  <Slides>7</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Helvetica Neue</vt:lpstr>
      <vt:lpstr>Lato</vt:lpstr>
      <vt:lpstr>JLR</vt:lpstr>
      <vt:lpstr>Презентация PowerPoint</vt:lpstr>
      <vt:lpstr> SYSTEM COMPONENTS</vt:lpstr>
      <vt:lpstr> INTERACTION WITH THE DRIVER LEVEL</vt:lpstr>
      <vt:lpstr> CABIN’S STATE MACHINE</vt:lpstr>
      <vt:lpstr> DOOR’S STATE MACHINE</vt:lpstr>
      <vt:lpstr> TEST RESULTS</vt:lpstr>
      <vt:lpstr> SIMULATION DRIVERS LEVEL WITH SCANF</vt:lpstr>
    </vt:vector>
  </TitlesOfParts>
  <Company>Jaguar Land Rover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JLR Dual Brand PowerPoint Template 2017</dc:title>
  <dc:creator>clive.boyland</dc:creator>
  <cp:lastModifiedBy>Alex</cp:lastModifiedBy>
  <cp:revision>590</cp:revision>
  <dcterms:created xsi:type="dcterms:W3CDTF">2015-02-19T12:29:43Z</dcterms:created>
  <dcterms:modified xsi:type="dcterms:W3CDTF">2021-09-17T22:13:08Z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