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  <p:sldMasterId id="2147483705" r:id="rId2"/>
    <p:sldMasterId id="2147483706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1" r:id="rId13"/>
    <p:sldId id="265" r:id="rId14"/>
    <p:sldId id="266" r:id="rId15"/>
    <p:sldId id="270" r:id="rId16"/>
    <p:sldId id="267" r:id="rId17"/>
    <p:sldId id="268" r:id="rId18"/>
    <p:sldId id="269" r:id="rId19"/>
  </p:sldIdLst>
  <p:sldSz cx="9144000" cy="5143500" type="screen16x9"/>
  <p:notesSz cx="6858000" cy="9144000"/>
  <p:embeddedFontLst>
    <p:embeddedFont>
      <p:font typeface="Lato" panose="020B0604020202020204" charset="0"/>
      <p:regular r:id="rId21"/>
      <p:bold r:id="rId22"/>
      <p:italic r:id="rId23"/>
      <p:boldItalic r:id="rId24"/>
    </p:embeddedFont>
    <p:embeddedFont>
      <p:font typeface="Helvetica Neue" panose="020B0604020202020204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Raleway" panose="020B0604020202020204" charset="-52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0418" autoAdjust="0"/>
  </p:normalViewPr>
  <p:slideViewPr>
    <p:cSldViewPr snapToGrid="0">
      <p:cViewPr varScale="1">
        <p:scale>
          <a:sx n="89" d="100"/>
          <a:sy n="89" d="100"/>
        </p:scale>
        <p:origin x="8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11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16563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354fb724f_0_0:notes"/>
          <p:cNvSpPr txBox="1">
            <a:spLocks noGrp="1"/>
          </p:cNvSpPr>
          <p:nvPr>
            <p:ph type="body" idx="1"/>
          </p:nvPr>
        </p:nvSpPr>
        <p:spPr>
          <a:xfrm>
            <a:off x="415636" y="4342699"/>
            <a:ext cx="6043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00" tIns="89500" rIns="89500" bIns="895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endParaRPr sz="9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3" name="Google Shape;353;ge354fb72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0125" y="686346"/>
            <a:ext cx="6057600" cy="34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420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73b57ea02_3_1051:notes"/>
          <p:cNvSpPr txBox="1">
            <a:spLocks noGrp="1"/>
          </p:cNvSpPr>
          <p:nvPr>
            <p:ph type="body" idx="1"/>
          </p:nvPr>
        </p:nvSpPr>
        <p:spPr>
          <a:xfrm>
            <a:off x="415636" y="4342699"/>
            <a:ext cx="6043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00" tIns="89500" rIns="89500" bIns="895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endParaRPr sz="9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9" name="Google Shape;359;g573b57ea02_3_1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0125" y="686346"/>
            <a:ext cx="6057600" cy="34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2454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73b57ea02_3_534:notes"/>
          <p:cNvSpPr txBox="1">
            <a:spLocks noGrp="1"/>
          </p:cNvSpPr>
          <p:nvPr>
            <p:ph type="body" idx="1"/>
          </p:nvPr>
        </p:nvSpPr>
        <p:spPr>
          <a:xfrm>
            <a:off x="415636" y="4342699"/>
            <a:ext cx="6043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00" tIns="89500" rIns="89500" bIns="895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endParaRPr sz="1400"/>
          </a:p>
        </p:txBody>
      </p:sp>
      <p:sp>
        <p:nvSpPr>
          <p:cNvPr id="364" name="Google Shape;364;g573b57ea02_3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0125" y="686346"/>
            <a:ext cx="6057600" cy="34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435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92b8f591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92b8f591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999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ee5c2093e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ee5c2093e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39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59314" y="590550"/>
            <a:ext cx="80925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endParaRPr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3" name="Google Shape;73;p14" descr="GL-black-logo-trademark-rg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75" y="38479"/>
            <a:ext cx="1453800" cy="4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 1">
    <p:bg>
      <p:bgPr>
        <a:solidFill>
          <a:schemeClr val="dk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 descr="slide 03.jpg"/>
          <p:cNvPicPr preferRelativeResize="0"/>
          <p:nvPr/>
        </p:nvPicPr>
        <p:blipFill rotWithShape="1">
          <a:blip r:embed="rId2">
            <a:alphaModFix amt="6000"/>
          </a:blip>
          <a:srcRect/>
          <a:stretch/>
        </p:blipFill>
        <p:spPr>
          <a:xfrm>
            <a:off x="-7055" y="0"/>
            <a:ext cx="9171300" cy="524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 descr="slide 01.jpg"/>
          <p:cNvPicPr preferRelativeResize="0"/>
          <p:nvPr/>
        </p:nvPicPr>
        <p:blipFill rotWithShape="1">
          <a:blip r:embed="rId3">
            <a:alphaModFix amt="27000"/>
          </a:blip>
          <a:srcRect/>
          <a:stretch/>
        </p:blipFill>
        <p:spPr>
          <a:xfrm>
            <a:off x="-15677" y="0"/>
            <a:ext cx="91713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8419" y="2021990"/>
            <a:ext cx="4407300" cy="7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Logo">
  <p:cSld name="Title slide with Logo">
    <p:bg>
      <p:bgPr>
        <a:solidFill>
          <a:schemeClr val="dk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 descr="slide 01.jpg"/>
          <p:cNvPicPr preferRelativeResize="0"/>
          <p:nvPr/>
        </p:nvPicPr>
        <p:blipFill rotWithShape="1">
          <a:blip r:embed="rId2">
            <a:alphaModFix amt="27000"/>
          </a:blip>
          <a:srcRect/>
          <a:stretch/>
        </p:blipFill>
        <p:spPr>
          <a:xfrm>
            <a:off x="-15677" y="0"/>
            <a:ext cx="9171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0363" y="979632"/>
            <a:ext cx="32106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1054100" y="1626745"/>
            <a:ext cx="77406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Char char="●"/>
              <a:defRPr sz="3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Char char="○"/>
              <a:defRPr sz="3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Char char="■"/>
              <a:defRPr sz="3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Char char="●"/>
              <a:defRPr sz="3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Char char="○"/>
              <a:defRPr sz="3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1054100" y="2846502"/>
            <a:ext cx="7740600" cy="10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●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○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■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●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○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563960" y="590550"/>
            <a:ext cx="80868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endParaRPr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564945" y="1149350"/>
            <a:ext cx="8086800" cy="3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elvetica Neue"/>
              <a:buAutoNum type="arabicPeriod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-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9" name="Google Shape;89;p17" descr="GL-black-logo-trademark-rg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75" y="38479"/>
            <a:ext cx="1453800" cy="4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8pt">
  <p:cSld name="Title and Content 18p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563962" y="590550"/>
            <a:ext cx="8088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endParaRPr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563962" y="1149350"/>
            <a:ext cx="8088000" cy="3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43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-"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4" name="Google Shape;94;p18" descr="GL-black-logo-trademark-rg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75" y="38479"/>
            <a:ext cx="1453800" cy="4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6pt">
  <p:cSld name="Title and Content 16p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565054" y="590550"/>
            <a:ext cx="80868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endParaRPr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559314" y="1149350"/>
            <a:ext cx="8092500" cy="3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-"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9" name="Google Shape;99;p19" descr="GL-black-logo-trademark-rg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75" y="38479"/>
            <a:ext cx="1453800" cy="4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and Content 16pt">
  <p:cSld name="Title, Subtitle and Content 16p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565054" y="590550"/>
            <a:ext cx="80868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endParaRPr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565054" y="1631950"/>
            <a:ext cx="8086800" cy="3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527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-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809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2"/>
          </p:nvPr>
        </p:nvSpPr>
        <p:spPr>
          <a:xfrm>
            <a:off x="565054" y="1149350"/>
            <a:ext cx="8086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Char char="●"/>
              <a:defRPr sz="1600" b="0" i="0" u="none" strike="noStrike" cap="non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5" name="Google Shape;105;p20" descr="GL-black-logo-trademark-rg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75" y="38479"/>
            <a:ext cx="1453800" cy="4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hoto and Content">
  <p:cSld name="Title, Photo and Conten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563960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endParaRPr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4800600" y="1149350"/>
            <a:ext cx="3981300" cy="3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527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-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809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1"/>
          <p:cNvSpPr>
            <a:spLocks noGrp="1"/>
          </p:cNvSpPr>
          <p:nvPr>
            <p:ph type="pic" idx="2"/>
          </p:nvPr>
        </p:nvSpPr>
        <p:spPr>
          <a:xfrm>
            <a:off x="0" y="1149350"/>
            <a:ext cx="4753500" cy="3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1" descr="GL-black-logo-trademark-rg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75" y="38479"/>
            <a:ext cx="1453800" cy="4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hoto and Content w. Subtitle 14pt">
  <p:cSld name="Title, Photo and Content w. Subtitle 14p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563960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4" name="Google Shape;114;p22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endParaRPr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4800600" y="1631950"/>
            <a:ext cx="3981300" cy="3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527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-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809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2"/>
          </p:nvPr>
        </p:nvSpPr>
        <p:spPr>
          <a:xfrm>
            <a:off x="4800600" y="1187830"/>
            <a:ext cx="3981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Char char="●"/>
              <a:defRPr sz="1600" b="0" i="0" u="none" strike="noStrike" cap="non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>
            <a:spLocks noGrp="1"/>
          </p:cNvSpPr>
          <p:nvPr>
            <p:ph type="pic" idx="3"/>
          </p:nvPr>
        </p:nvSpPr>
        <p:spPr>
          <a:xfrm>
            <a:off x="0" y="1149350"/>
            <a:ext cx="4753500" cy="3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8" name="Google Shape;118;p22" descr="GL-black-logo-trademark-rg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75" y="38479"/>
            <a:ext cx="1453800" cy="4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hoto and Content w. Subtitle 12pt">
  <p:cSld name="Title, Photo and Content w. Subtitle 12p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563962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23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endParaRPr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4800600" y="1631950"/>
            <a:ext cx="3981300" cy="3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-"/>
              <a:defRPr sz="1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763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52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2"/>
          </p:nvPr>
        </p:nvSpPr>
        <p:spPr>
          <a:xfrm>
            <a:off x="4800600" y="1187830"/>
            <a:ext cx="3981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Char char="●"/>
              <a:defRPr sz="1600" b="0" i="0" u="none" strike="noStrike" cap="non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23"/>
          <p:cNvSpPr>
            <a:spLocks noGrp="1"/>
          </p:cNvSpPr>
          <p:nvPr>
            <p:ph type="pic" idx="3"/>
          </p:nvPr>
        </p:nvSpPr>
        <p:spPr>
          <a:xfrm>
            <a:off x="0" y="1149350"/>
            <a:ext cx="4753500" cy="3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25" name="Google Shape;125;p23" descr="GL-black-logo-trademark-rg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75" y="38479"/>
            <a:ext cx="1453800" cy="4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hoto and 2 columns">
  <p:cSld name="Title, Photo and 2 column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564164" y="590550"/>
            <a:ext cx="80877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24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endParaRPr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4714107" y="1631950"/>
            <a:ext cx="1920300" cy="3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-"/>
              <a:defRPr sz="1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763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52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2"/>
          </p:nvPr>
        </p:nvSpPr>
        <p:spPr>
          <a:xfrm>
            <a:off x="4714107" y="1187830"/>
            <a:ext cx="1920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Char char="●"/>
              <a:defRPr sz="1600" b="0" i="0" u="none" strike="noStrike" cap="non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4"/>
          <p:cNvSpPr>
            <a:spLocks noGrp="1"/>
          </p:cNvSpPr>
          <p:nvPr>
            <p:ph type="pic" idx="3"/>
          </p:nvPr>
        </p:nvSpPr>
        <p:spPr>
          <a:xfrm>
            <a:off x="0" y="1149350"/>
            <a:ext cx="4609200" cy="3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4"/>
          </p:nvPr>
        </p:nvSpPr>
        <p:spPr>
          <a:xfrm>
            <a:off x="6733139" y="1632025"/>
            <a:ext cx="1920300" cy="3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-"/>
              <a:defRPr sz="1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763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52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5"/>
          </p:nvPr>
        </p:nvSpPr>
        <p:spPr>
          <a:xfrm>
            <a:off x="6733139" y="1187905"/>
            <a:ext cx="1920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Char char="●"/>
              <a:defRPr sz="1600" b="0" i="0" u="none" strike="noStrike" cap="non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34" name="Google Shape;134;p24" descr="GL-black-logo-trademark-rg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75" y="38479"/>
            <a:ext cx="1453800" cy="4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 14pt">
  <p:cSld name="Content - 2 columns 14p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564164" y="590550"/>
            <a:ext cx="80877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7" name="Google Shape;137;p25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endParaRPr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564164" y="1632025"/>
            <a:ext cx="3931800" cy="3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527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-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809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2"/>
          </p:nvPr>
        </p:nvSpPr>
        <p:spPr>
          <a:xfrm>
            <a:off x="564164" y="1187905"/>
            <a:ext cx="3931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Char char="●"/>
              <a:defRPr sz="1600" b="0" i="0" u="none" strike="noStrike" cap="non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3"/>
          </p:nvPr>
        </p:nvSpPr>
        <p:spPr>
          <a:xfrm>
            <a:off x="4719848" y="1631950"/>
            <a:ext cx="3931800" cy="3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527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-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809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4"/>
          </p:nvPr>
        </p:nvSpPr>
        <p:spPr>
          <a:xfrm>
            <a:off x="4719848" y="1187830"/>
            <a:ext cx="3931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Char char="●"/>
              <a:defRPr sz="1600" b="0" i="0" u="none" strike="noStrike" cap="non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42" name="Google Shape;142;p25" descr="GL-black-logo-trademark-rg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75" y="38479"/>
            <a:ext cx="1453800" cy="4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 12pt">
  <p:cSld name="Content - 2 columns 12p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563285" y="590550"/>
            <a:ext cx="80886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45" name="Google Shape;145;p26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endParaRPr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563285" y="1632025"/>
            <a:ext cx="3931800" cy="3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-"/>
              <a:defRPr sz="1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763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52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2"/>
          </p:nvPr>
        </p:nvSpPr>
        <p:spPr>
          <a:xfrm>
            <a:off x="563285" y="1187905"/>
            <a:ext cx="3931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Char char="●"/>
              <a:defRPr sz="1600" b="0" i="0" u="none" strike="noStrike" cap="non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3"/>
          </p:nvPr>
        </p:nvSpPr>
        <p:spPr>
          <a:xfrm>
            <a:off x="4719848" y="1631950"/>
            <a:ext cx="3931800" cy="3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-"/>
              <a:defRPr sz="1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763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52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4"/>
          </p:nvPr>
        </p:nvSpPr>
        <p:spPr>
          <a:xfrm>
            <a:off x="4719848" y="1187830"/>
            <a:ext cx="3931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Char char="●"/>
              <a:defRPr sz="1600" b="0" i="0" u="none" strike="noStrike" cap="non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0" name="Google Shape;150;p26" descr="GL-black-logo-trademark-rg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75" y="38479"/>
            <a:ext cx="1453800" cy="4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3 columns">
  <p:cSld name="Content - 3 columns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560700" y="590550"/>
            <a:ext cx="80751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53" name="Google Shape;153;p27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endParaRPr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560700" y="1632025"/>
            <a:ext cx="2560200" cy="3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-"/>
              <a:defRPr sz="1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763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52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2"/>
          </p:nvPr>
        </p:nvSpPr>
        <p:spPr>
          <a:xfrm>
            <a:off x="560700" y="1187905"/>
            <a:ext cx="25602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Char char="●"/>
              <a:defRPr sz="1600" b="0" i="0" u="none" strike="noStrike" cap="non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body" idx="3"/>
          </p:nvPr>
        </p:nvSpPr>
        <p:spPr>
          <a:xfrm>
            <a:off x="3324228" y="1631950"/>
            <a:ext cx="2560200" cy="3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-"/>
              <a:defRPr sz="1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763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52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4"/>
          </p:nvPr>
        </p:nvSpPr>
        <p:spPr>
          <a:xfrm>
            <a:off x="3324228" y="1187830"/>
            <a:ext cx="25602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Char char="●"/>
              <a:defRPr sz="1600" b="0" i="0" u="none" strike="noStrike" cap="non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5"/>
          </p:nvPr>
        </p:nvSpPr>
        <p:spPr>
          <a:xfrm>
            <a:off x="6081580" y="1629337"/>
            <a:ext cx="2560200" cy="3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-"/>
              <a:defRPr sz="1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763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52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body" idx="6"/>
          </p:nvPr>
        </p:nvSpPr>
        <p:spPr>
          <a:xfrm>
            <a:off x="6081580" y="1185219"/>
            <a:ext cx="25602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Char char="●"/>
              <a:defRPr sz="1600" b="0" i="0" u="none" strike="noStrike" cap="non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0" name="Google Shape;160;p27" descr="GL-black-logo-trademark-rg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75" y="38479"/>
            <a:ext cx="1453800" cy="4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dk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8" descr="slide 01.jpg"/>
          <p:cNvPicPr preferRelativeResize="0"/>
          <p:nvPr/>
        </p:nvPicPr>
        <p:blipFill rotWithShape="1">
          <a:blip r:embed="rId2">
            <a:alphaModFix amt="27000"/>
          </a:blip>
          <a:srcRect/>
          <a:stretch/>
        </p:blipFill>
        <p:spPr>
          <a:xfrm>
            <a:off x="-15677" y="0"/>
            <a:ext cx="9171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>
            <a:spLocks noGrp="1"/>
          </p:cNvSpPr>
          <p:nvPr>
            <p:ph type="body" idx="1"/>
          </p:nvPr>
        </p:nvSpPr>
        <p:spPr>
          <a:xfrm>
            <a:off x="1552575" y="3633787"/>
            <a:ext cx="281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p28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2"/>
          </p:nvPr>
        </p:nvSpPr>
        <p:spPr>
          <a:xfrm>
            <a:off x="1935534" y="1621179"/>
            <a:ext cx="52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5080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Char char="●"/>
              <a:defRPr sz="4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○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○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>
            <a:spLocks noGrp="1"/>
          </p:cNvSpPr>
          <p:nvPr>
            <p:ph type="body" idx="3"/>
          </p:nvPr>
        </p:nvSpPr>
        <p:spPr>
          <a:xfrm>
            <a:off x="5601769" y="3632076"/>
            <a:ext cx="281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 2">
    <p:bg>
      <p:bgPr>
        <a:solidFill>
          <a:schemeClr val="dk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9" descr="meeting 1.jpg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-27432" y="0"/>
            <a:ext cx="9171300" cy="51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9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1" name="Google Shape;17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8419" y="2021990"/>
            <a:ext cx="4407300" cy="7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1">
  <p:cSld name="Divider 1">
    <p:bg>
      <p:bgPr>
        <a:solidFill>
          <a:schemeClr val="dk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/>
          <p:nvPr/>
        </p:nvSpPr>
        <p:spPr>
          <a:xfrm>
            <a:off x="0" y="2331"/>
            <a:ext cx="9148500" cy="5143500"/>
          </a:xfrm>
          <a:prstGeom prst="rect">
            <a:avLst/>
          </a:prstGeom>
          <a:solidFill>
            <a:srgbClr val="2A8280">
              <a:alpha val="658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30" descr="slide 4.jpg"/>
          <p:cNvPicPr preferRelativeResize="0"/>
          <p:nvPr/>
        </p:nvPicPr>
        <p:blipFill rotWithShape="1">
          <a:blip r:embed="rId2">
            <a:alphaModFix amt="15000"/>
          </a:blip>
          <a:srcRect l="299"/>
          <a:stretch/>
        </p:blipFill>
        <p:spPr>
          <a:xfrm>
            <a:off x="0" y="233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0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1054100" y="1623692"/>
            <a:ext cx="7728000" cy="10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lvetica Neue"/>
              <a:buChar char="●"/>
              <a:defRPr sz="3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Google Shape;177;p30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8" name="Google Shape;17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2">
  <p:cSld name="Divider 2">
    <p:bg>
      <p:bgPr>
        <a:solidFill>
          <a:schemeClr val="dk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/>
          <p:nvPr/>
        </p:nvSpPr>
        <p:spPr>
          <a:xfrm>
            <a:off x="-9476" y="-121"/>
            <a:ext cx="9171300" cy="5152800"/>
          </a:xfrm>
          <a:prstGeom prst="rect">
            <a:avLst/>
          </a:prstGeom>
          <a:solidFill>
            <a:srgbClr val="277B79">
              <a:alpha val="6824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31" descr="slide 06.jpg"/>
          <p:cNvPicPr preferRelativeResize="0"/>
          <p:nvPr/>
        </p:nvPicPr>
        <p:blipFill rotWithShape="1">
          <a:blip r:embed="rId2">
            <a:alphaModFix amt="14000"/>
          </a:blip>
          <a:srcRect/>
          <a:stretch/>
        </p:blipFill>
        <p:spPr>
          <a:xfrm>
            <a:off x="-27432" y="0"/>
            <a:ext cx="9171300" cy="51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1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31"/>
          <p:cNvSpPr txBox="1">
            <a:spLocks noGrp="1"/>
          </p:cNvSpPr>
          <p:nvPr>
            <p:ph type="body" idx="1"/>
          </p:nvPr>
        </p:nvSpPr>
        <p:spPr>
          <a:xfrm>
            <a:off x="1054100" y="1623692"/>
            <a:ext cx="7728000" cy="10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○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○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chemeClr val="dk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/>
          <p:nvPr/>
        </p:nvSpPr>
        <p:spPr>
          <a:xfrm>
            <a:off x="0" y="-3825"/>
            <a:ext cx="9153000" cy="5161800"/>
          </a:xfrm>
          <a:prstGeom prst="rect">
            <a:avLst/>
          </a:prstGeom>
          <a:solidFill>
            <a:srgbClr val="2A8280">
              <a:alpha val="658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32" descr="slide 07.jpg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-23397" y="-3825"/>
            <a:ext cx="9171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2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Google Shape;190;p32"/>
          <p:cNvSpPr txBox="1">
            <a:spLocks noGrp="1"/>
          </p:cNvSpPr>
          <p:nvPr>
            <p:ph type="body" idx="1"/>
          </p:nvPr>
        </p:nvSpPr>
        <p:spPr>
          <a:xfrm>
            <a:off x="1054100" y="1623692"/>
            <a:ext cx="7728000" cy="10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○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○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32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2" name="Google Shape;19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Message 1">
  <p:cSld name="Key Message 1">
    <p:bg>
      <p:bgPr>
        <a:solidFill>
          <a:schemeClr val="dk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3" descr="slide 7.jpg"/>
          <p:cNvPicPr preferRelativeResize="0"/>
          <p:nvPr/>
        </p:nvPicPr>
        <p:blipFill rotWithShape="1">
          <a:blip r:embed="rId2">
            <a:alphaModFix amt="29000"/>
          </a:blip>
          <a:srcRect/>
          <a:stretch/>
        </p:blipFill>
        <p:spPr>
          <a:xfrm>
            <a:off x="-16758" y="-8647"/>
            <a:ext cx="9171300" cy="51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3"/>
          <p:cNvSpPr txBox="1">
            <a:spLocks noGrp="1"/>
          </p:cNvSpPr>
          <p:nvPr>
            <p:ph type="title"/>
          </p:nvPr>
        </p:nvSpPr>
        <p:spPr>
          <a:xfrm>
            <a:off x="563964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96" name="Google Shape;196;p33"/>
          <p:cNvSpPr txBox="1">
            <a:spLocks noGrp="1"/>
          </p:cNvSpPr>
          <p:nvPr>
            <p:ph type="body" idx="1"/>
          </p:nvPr>
        </p:nvSpPr>
        <p:spPr>
          <a:xfrm>
            <a:off x="563964" y="1149350"/>
            <a:ext cx="7728000" cy="3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43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  <a:defRPr sz="1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•"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33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33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9" name="Google Shape;19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Message 2">
  <p:cSld name="Key Message 2">
    <p:bg>
      <p:bgPr>
        <a:solidFill>
          <a:schemeClr val="dk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4" descr="slide 8.jpg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0" y="0"/>
            <a:ext cx="9171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4"/>
          <p:cNvSpPr txBox="1">
            <a:spLocks noGrp="1"/>
          </p:cNvSpPr>
          <p:nvPr>
            <p:ph type="title"/>
          </p:nvPr>
        </p:nvSpPr>
        <p:spPr>
          <a:xfrm>
            <a:off x="563964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03" name="Google Shape;203;p34"/>
          <p:cNvSpPr txBox="1">
            <a:spLocks noGrp="1"/>
          </p:cNvSpPr>
          <p:nvPr>
            <p:ph type="body" idx="1"/>
          </p:nvPr>
        </p:nvSpPr>
        <p:spPr>
          <a:xfrm>
            <a:off x="563964" y="1149350"/>
            <a:ext cx="7728000" cy="3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43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  <a:defRPr sz="1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•"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34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Google Shape;205;p34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6" name="Google Shape;20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Message 3">
  <p:cSld name="Key Message 3">
    <p:bg>
      <p:bgPr>
        <a:solidFill>
          <a:schemeClr val="dk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5" descr="slide 14. jpg"/>
          <p:cNvPicPr preferRelativeResize="0"/>
          <p:nvPr/>
        </p:nvPicPr>
        <p:blipFill rotWithShape="1">
          <a:blip r:embed="rId2">
            <a:alphaModFix amt="23000"/>
          </a:blip>
          <a:srcRect/>
          <a:stretch/>
        </p:blipFill>
        <p:spPr>
          <a:xfrm>
            <a:off x="-6318" y="0"/>
            <a:ext cx="9169500" cy="51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5"/>
          <p:cNvSpPr txBox="1">
            <a:spLocks noGrp="1"/>
          </p:cNvSpPr>
          <p:nvPr>
            <p:ph type="title"/>
          </p:nvPr>
        </p:nvSpPr>
        <p:spPr>
          <a:xfrm>
            <a:off x="563964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10" name="Google Shape;210;p35"/>
          <p:cNvSpPr txBox="1">
            <a:spLocks noGrp="1"/>
          </p:cNvSpPr>
          <p:nvPr>
            <p:ph type="body" idx="1"/>
          </p:nvPr>
        </p:nvSpPr>
        <p:spPr>
          <a:xfrm>
            <a:off x="563964" y="1149350"/>
            <a:ext cx="7728000" cy="3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43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  <a:defRPr sz="1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•"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35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2" name="Google Shape;212;p35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3" name="Google Shape;21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Message 4">
  <p:cSld name="Key Message 4">
    <p:bg>
      <p:bgPr>
        <a:solidFill>
          <a:schemeClr val="dk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6" descr="slide 10.jpg"/>
          <p:cNvPicPr preferRelativeResize="0"/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-13288" y="0"/>
            <a:ext cx="9162300" cy="517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6"/>
          <p:cNvSpPr txBox="1">
            <a:spLocks noGrp="1"/>
          </p:cNvSpPr>
          <p:nvPr>
            <p:ph type="title"/>
          </p:nvPr>
        </p:nvSpPr>
        <p:spPr>
          <a:xfrm>
            <a:off x="563964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17" name="Google Shape;217;p36"/>
          <p:cNvSpPr txBox="1">
            <a:spLocks noGrp="1"/>
          </p:cNvSpPr>
          <p:nvPr>
            <p:ph type="body" idx="1"/>
          </p:nvPr>
        </p:nvSpPr>
        <p:spPr>
          <a:xfrm>
            <a:off x="563964" y="1149350"/>
            <a:ext cx="7728000" cy="3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43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  <a:defRPr sz="1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•"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36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9" name="Google Shape;219;p36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0" name="Google Shape;22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Message 5">
  <p:cSld name="Key Message 5">
    <p:bg>
      <p:bgPr>
        <a:solidFill>
          <a:schemeClr val="dk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7" descr="slide 11.jpg"/>
          <p:cNvPicPr preferRelativeResize="0"/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-20000" y="0"/>
            <a:ext cx="9171300" cy="51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7"/>
          <p:cNvSpPr txBox="1">
            <a:spLocks noGrp="1"/>
          </p:cNvSpPr>
          <p:nvPr>
            <p:ph type="title"/>
          </p:nvPr>
        </p:nvSpPr>
        <p:spPr>
          <a:xfrm>
            <a:off x="563964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body" idx="1"/>
          </p:nvPr>
        </p:nvSpPr>
        <p:spPr>
          <a:xfrm>
            <a:off x="563964" y="1149350"/>
            <a:ext cx="7728000" cy="3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43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  <a:defRPr sz="1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•"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37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6" name="Google Shape;226;p37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7" name="Google Shape;22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Message 6">
  <p:cSld name="Key Message 6">
    <p:bg>
      <p:bgPr>
        <a:solidFill>
          <a:schemeClr val="dk1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8" descr="team discussion.jpg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11456" y="0"/>
            <a:ext cx="9132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8"/>
          <p:cNvSpPr txBox="1">
            <a:spLocks noGrp="1"/>
          </p:cNvSpPr>
          <p:nvPr>
            <p:ph type="title"/>
          </p:nvPr>
        </p:nvSpPr>
        <p:spPr>
          <a:xfrm>
            <a:off x="563964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31" name="Google Shape;231;p38"/>
          <p:cNvSpPr txBox="1">
            <a:spLocks noGrp="1"/>
          </p:cNvSpPr>
          <p:nvPr>
            <p:ph type="body" idx="1"/>
          </p:nvPr>
        </p:nvSpPr>
        <p:spPr>
          <a:xfrm>
            <a:off x="563964" y="1149350"/>
            <a:ext cx="7728000" cy="3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43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  <a:defRPr sz="1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•"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" name="Google Shape;232;p38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3" name="Google Shape;233;p38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4" name="Google Shape;23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Photo 1 background">
  <p:cSld name="Black Photo 1 background">
    <p:bg>
      <p:bgPr>
        <a:solidFill>
          <a:schemeClr val="dk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9" descr="teamwork collaboration.jpg"/>
          <p:cNvPicPr preferRelativeResize="0"/>
          <p:nvPr/>
        </p:nvPicPr>
        <p:blipFill rotWithShape="1">
          <a:blip r:embed="rId2">
            <a:alphaModFix amt="29000"/>
          </a:blip>
          <a:srcRect/>
          <a:stretch/>
        </p:blipFill>
        <p:spPr>
          <a:xfrm>
            <a:off x="-9908" y="-10162"/>
            <a:ext cx="9171300" cy="51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9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Google Shape;238;p39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9" name="Google Shape;239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Photo 2 background">
  <p:cSld name="Black Photo 2 background">
    <p:bg>
      <p:bgPr>
        <a:solidFill>
          <a:schemeClr val="dk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40" descr="architecture 01.jpg"/>
          <p:cNvPicPr preferRelativeResize="0"/>
          <p:nvPr/>
        </p:nvPicPr>
        <p:blipFill rotWithShape="1">
          <a:blip r:embed="rId2">
            <a:alphaModFix amt="23000"/>
          </a:blip>
          <a:srcRect/>
          <a:stretch/>
        </p:blipFill>
        <p:spPr>
          <a:xfrm>
            <a:off x="0" y="0"/>
            <a:ext cx="9171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0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40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4" name="Google Shape;24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Photo 3 background">
  <p:cSld name="Black Photo 3 background">
    <p:bg>
      <p:bgPr>
        <a:solidFill>
          <a:schemeClr val="dk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41" descr="architecture 02.jpg"/>
          <p:cNvPicPr preferRelativeResize="0"/>
          <p:nvPr/>
        </p:nvPicPr>
        <p:blipFill rotWithShape="1">
          <a:blip r:embed="rId2">
            <a:alphaModFix amt="34000"/>
          </a:blip>
          <a:srcRect l="398"/>
          <a:stretch/>
        </p:blipFill>
        <p:spPr>
          <a:xfrm>
            <a:off x="0" y="0"/>
            <a:ext cx="91347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1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8" name="Google Shape;248;p41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9" name="Google Shape;24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- 3 columns">
  <p:cSld name="1_Content - 3 columns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>
            <a:spLocks noGrp="1"/>
          </p:cNvSpPr>
          <p:nvPr>
            <p:ph type="title"/>
          </p:nvPr>
        </p:nvSpPr>
        <p:spPr>
          <a:xfrm>
            <a:off x="560699" y="590550"/>
            <a:ext cx="80784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52" name="Google Shape;252;p42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endParaRPr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3" name="Google Shape;253;p42"/>
          <p:cNvSpPr txBox="1">
            <a:spLocks noGrp="1"/>
          </p:cNvSpPr>
          <p:nvPr>
            <p:ph type="body" idx="1"/>
          </p:nvPr>
        </p:nvSpPr>
        <p:spPr>
          <a:xfrm>
            <a:off x="560700" y="1632025"/>
            <a:ext cx="1939800" cy="3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-"/>
              <a:defRPr sz="1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763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52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" name="Google Shape;254;p42"/>
          <p:cNvSpPr txBox="1">
            <a:spLocks noGrp="1"/>
          </p:cNvSpPr>
          <p:nvPr>
            <p:ph type="body" idx="2"/>
          </p:nvPr>
        </p:nvSpPr>
        <p:spPr>
          <a:xfrm>
            <a:off x="560700" y="1187905"/>
            <a:ext cx="1939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Char char="●"/>
              <a:defRPr sz="1600" b="0" i="0" u="none" strike="noStrike" cap="non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" name="Google Shape;255;p42"/>
          <p:cNvSpPr txBox="1">
            <a:spLocks noGrp="1"/>
          </p:cNvSpPr>
          <p:nvPr>
            <p:ph type="body" idx="3"/>
          </p:nvPr>
        </p:nvSpPr>
        <p:spPr>
          <a:xfrm>
            <a:off x="2613118" y="1631950"/>
            <a:ext cx="1939800" cy="3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-"/>
              <a:defRPr sz="1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763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52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" name="Google Shape;256;p42"/>
          <p:cNvSpPr txBox="1">
            <a:spLocks noGrp="1"/>
          </p:cNvSpPr>
          <p:nvPr>
            <p:ph type="body" idx="4"/>
          </p:nvPr>
        </p:nvSpPr>
        <p:spPr>
          <a:xfrm>
            <a:off x="2613118" y="1187830"/>
            <a:ext cx="1939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Char char="●"/>
              <a:defRPr sz="1600" b="0" i="0" u="none" strike="noStrike" cap="non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" name="Google Shape;257;p42"/>
          <p:cNvSpPr txBox="1">
            <a:spLocks noGrp="1"/>
          </p:cNvSpPr>
          <p:nvPr>
            <p:ph type="body" idx="5"/>
          </p:nvPr>
        </p:nvSpPr>
        <p:spPr>
          <a:xfrm>
            <a:off x="4659360" y="1632025"/>
            <a:ext cx="1939800" cy="3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-"/>
              <a:defRPr sz="1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763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52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" name="Google Shape;258;p42"/>
          <p:cNvSpPr txBox="1">
            <a:spLocks noGrp="1"/>
          </p:cNvSpPr>
          <p:nvPr>
            <p:ph type="body" idx="6"/>
          </p:nvPr>
        </p:nvSpPr>
        <p:spPr>
          <a:xfrm>
            <a:off x="4659360" y="1187905"/>
            <a:ext cx="1939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Char char="●"/>
              <a:defRPr sz="1600" b="0" i="0" u="none" strike="noStrike" cap="non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59" name="Google Shape;259;p42" descr="GL-black-logo-trademark-rg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75" y="38479"/>
            <a:ext cx="1453800" cy="46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2"/>
          <p:cNvSpPr txBox="1">
            <a:spLocks noGrp="1"/>
          </p:cNvSpPr>
          <p:nvPr>
            <p:ph type="body" idx="7"/>
          </p:nvPr>
        </p:nvSpPr>
        <p:spPr>
          <a:xfrm>
            <a:off x="6705600" y="1631950"/>
            <a:ext cx="1939800" cy="3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-"/>
              <a:defRPr sz="1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763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52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1" name="Google Shape;261;p42"/>
          <p:cNvSpPr txBox="1">
            <a:spLocks noGrp="1"/>
          </p:cNvSpPr>
          <p:nvPr>
            <p:ph type="body" idx="8"/>
          </p:nvPr>
        </p:nvSpPr>
        <p:spPr>
          <a:xfrm>
            <a:off x="6705600" y="1187830"/>
            <a:ext cx="1939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Char char="●"/>
              <a:defRPr sz="1600" b="0" i="0" u="none" strike="noStrike" cap="non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only + logo">
  <p:cSld name="Black only + logo">
    <p:bg>
      <p:bgPr>
        <a:solidFill>
          <a:schemeClr val="dk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4" name="Google Shape;264;p43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5" name="Google Shape;265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only + logo">
  <p:cSld name="White only + logo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endParaRPr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8" name="Google Shape;268;p44" descr="GL-black-logo-trademark-rg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75" y="38479"/>
            <a:ext cx="1453800" cy="4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only">
  <p:cSld name="White only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only">
  <p:cSld name="Black only">
    <p:bg>
      <p:bgPr>
        <a:solidFill>
          <a:schemeClr val="dk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1">
  <p:cSld name="Divider 1">
    <p:bg>
      <p:bgPr>
        <a:solidFill>
          <a:schemeClr val="dk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8"/>
          <p:cNvSpPr/>
          <p:nvPr/>
        </p:nvSpPr>
        <p:spPr>
          <a:xfrm>
            <a:off x="0" y="2331"/>
            <a:ext cx="9148500" cy="5143500"/>
          </a:xfrm>
          <a:prstGeom prst="rect">
            <a:avLst/>
          </a:prstGeom>
          <a:solidFill>
            <a:srgbClr val="2A8280">
              <a:alpha val="658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48" descr="slide 4.jpg"/>
          <p:cNvPicPr preferRelativeResize="0"/>
          <p:nvPr/>
        </p:nvPicPr>
        <p:blipFill rotWithShape="1">
          <a:blip r:embed="rId2">
            <a:alphaModFix amt="15000"/>
          </a:blip>
          <a:srcRect l="299"/>
          <a:stretch/>
        </p:blipFill>
        <p:spPr>
          <a:xfrm>
            <a:off x="0" y="233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8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" name="Google Shape;277;p48"/>
          <p:cNvSpPr txBox="1">
            <a:spLocks noGrp="1"/>
          </p:cNvSpPr>
          <p:nvPr>
            <p:ph type="body" idx="1"/>
          </p:nvPr>
        </p:nvSpPr>
        <p:spPr>
          <a:xfrm>
            <a:off x="1054100" y="1623692"/>
            <a:ext cx="7728000" cy="10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lvetica Neue"/>
              <a:buChar char="●"/>
              <a:defRPr sz="3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8" name="Google Shape;278;p48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79" name="Google Shape;279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2">
  <p:cSld name="Divider 2">
    <p:bg>
      <p:bgPr>
        <a:solidFill>
          <a:schemeClr val="dk1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9"/>
          <p:cNvSpPr/>
          <p:nvPr/>
        </p:nvSpPr>
        <p:spPr>
          <a:xfrm>
            <a:off x="-9476" y="-121"/>
            <a:ext cx="9171300" cy="5152800"/>
          </a:xfrm>
          <a:prstGeom prst="rect">
            <a:avLst/>
          </a:prstGeom>
          <a:solidFill>
            <a:srgbClr val="277B79">
              <a:alpha val="6824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49" descr="slide 06.jpg"/>
          <p:cNvPicPr preferRelativeResize="0"/>
          <p:nvPr/>
        </p:nvPicPr>
        <p:blipFill rotWithShape="1">
          <a:blip r:embed="rId2">
            <a:alphaModFix amt="14000"/>
          </a:blip>
          <a:srcRect/>
          <a:stretch/>
        </p:blipFill>
        <p:spPr>
          <a:xfrm>
            <a:off x="-27432" y="0"/>
            <a:ext cx="9171300" cy="51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9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49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5" name="Google Shape;285;p49"/>
          <p:cNvSpPr txBox="1">
            <a:spLocks noGrp="1"/>
          </p:cNvSpPr>
          <p:nvPr>
            <p:ph type="body" idx="1"/>
          </p:nvPr>
        </p:nvSpPr>
        <p:spPr>
          <a:xfrm>
            <a:off x="1054100" y="1623692"/>
            <a:ext cx="7728000" cy="10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○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○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86" name="Google Shape;286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chemeClr val="dk1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0"/>
          <p:cNvSpPr/>
          <p:nvPr/>
        </p:nvSpPr>
        <p:spPr>
          <a:xfrm>
            <a:off x="0" y="-3825"/>
            <a:ext cx="9153000" cy="5161800"/>
          </a:xfrm>
          <a:prstGeom prst="rect">
            <a:avLst/>
          </a:prstGeom>
          <a:solidFill>
            <a:srgbClr val="2A8280">
              <a:alpha val="658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50" descr="slide 07.jpg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-23397" y="-3825"/>
            <a:ext cx="9171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50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" name="Google Shape;291;p50"/>
          <p:cNvSpPr txBox="1">
            <a:spLocks noGrp="1"/>
          </p:cNvSpPr>
          <p:nvPr>
            <p:ph type="body" idx="1"/>
          </p:nvPr>
        </p:nvSpPr>
        <p:spPr>
          <a:xfrm>
            <a:off x="1054100" y="1623692"/>
            <a:ext cx="7728000" cy="10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○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○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" name="Google Shape;292;p50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3" name="Google Shape;293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Message 1">
  <p:cSld name="Key Message 1">
    <p:bg>
      <p:bgPr>
        <a:solidFill>
          <a:schemeClr val="dk1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51" descr="slide 7.jpg"/>
          <p:cNvPicPr preferRelativeResize="0"/>
          <p:nvPr/>
        </p:nvPicPr>
        <p:blipFill rotWithShape="1">
          <a:blip r:embed="rId2">
            <a:alphaModFix amt="29000"/>
          </a:blip>
          <a:srcRect/>
          <a:stretch/>
        </p:blipFill>
        <p:spPr>
          <a:xfrm>
            <a:off x="-16758" y="-8647"/>
            <a:ext cx="9171300" cy="51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1"/>
          <p:cNvSpPr txBox="1">
            <a:spLocks noGrp="1"/>
          </p:cNvSpPr>
          <p:nvPr>
            <p:ph type="title"/>
          </p:nvPr>
        </p:nvSpPr>
        <p:spPr>
          <a:xfrm>
            <a:off x="563964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97" name="Google Shape;297;p51"/>
          <p:cNvSpPr txBox="1">
            <a:spLocks noGrp="1"/>
          </p:cNvSpPr>
          <p:nvPr>
            <p:ph type="body" idx="1"/>
          </p:nvPr>
        </p:nvSpPr>
        <p:spPr>
          <a:xfrm>
            <a:off x="563964" y="1149350"/>
            <a:ext cx="7728000" cy="3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43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  <a:defRPr sz="1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•"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8" name="Google Shape;298;p51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9" name="Google Shape;299;p51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0" name="Google Shape;300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Message 2">
  <p:cSld name="Key Message 2">
    <p:bg>
      <p:bgPr>
        <a:solidFill>
          <a:schemeClr val="dk1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52" descr="slide 8.jpg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0" y="0"/>
            <a:ext cx="9171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52"/>
          <p:cNvSpPr txBox="1">
            <a:spLocks noGrp="1"/>
          </p:cNvSpPr>
          <p:nvPr>
            <p:ph type="title"/>
          </p:nvPr>
        </p:nvSpPr>
        <p:spPr>
          <a:xfrm>
            <a:off x="563964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04" name="Google Shape;304;p52"/>
          <p:cNvSpPr txBox="1">
            <a:spLocks noGrp="1"/>
          </p:cNvSpPr>
          <p:nvPr>
            <p:ph type="body" idx="1"/>
          </p:nvPr>
        </p:nvSpPr>
        <p:spPr>
          <a:xfrm>
            <a:off x="563964" y="1149350"/>
            <a:ext cx="7728000" cy="3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43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  <a:defRPr sz="1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•"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5" name="Google Shape;305;p52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6" name="Google Shape;306;p52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7" name="Google Shape;307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Message 3">
  <p:cSld name="Key Message 3">
    <p:bg>
      <p:bgPr>
        <a:solidFill>
          <a:schemeClr val="dk1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53" descr="slide 14. jpg"/>
          <p:cNvPicPr preferRelativeResize="0"/>
          <p:nvPr/>
        </p:nvPicPr>
        <p:blipFill rotWithShape="1">
          <a:blip r:embed="rId2">
            <a:alphaModFix amt="23000"/>
          </a:blip>
          <a:srcRect/>
          <a:stretch/>
        </p:blipFill>
        <p:spPr>
          <a:xfrm>
            <a:off x="-6318" y="0"/>
            <a:ext cx="9169500" cy="51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53"/>
          <p:cNvSpPr txBox="1">
            <a:spLocks noGrp="1"/>
          </p:cNvSpPr>
          <p:nvPr>
            <p:ph type="title"/>
          </p:nvPr>
        </p:nvSpPr>
        <p:spPr>
          <a:xfrm>
            <a:off x="563964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11" name="Google Shape;311;p53"/>
          <p:cNvSpPr txBox="1">
            <a:spLocks noGrp="1"/>
          </p:cNvSpPr>
          <p:nvPr>
            <p:ph type="body" idx="1"/>
          </p:nvPr>
        </p:nvSpPr>
        <p:spPr>
          <a:xfrm>
            <a:off x="563964" y="1149350"/>
            <a:ext cx="7728000" cy="3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43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  <a:defRPr sz="1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•"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2" name="Google Shape;312;p53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3" name="Google Shape;313;p53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14" name="Google Shape;314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Message 4">
  <p:cSld name="Key Message 4">
    <p:bg>
      <p:bgPr>
        <a:solidFill>
          <a:schemeClr val="dk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54" descr="slide 10.jpg"/>
          <p:cNvPicPr preferRelativeResize="0"/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-13288" y="0"/>
            <a:ext cx="9162300" cy="517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54"/>
          <p:cNvSpPr txBox="1">
            <a:spLocks noGrp="1"/>
          </p:cNvSpPr>
          <p:nvPr>
            <p:ph type="title"/>
          </p:nvPr>
        </p:nvSpPr>
        <p:spPr>
          <a:xfrm>
            <a:off x="563964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18" name="Google Shape;318;p54"/>
          <p:cNvSpPr txBox="1">
            <a:spLocks noGrp="1"/>
          </p:cNvSpPr>
          <p:nvPr>
            <p:ph type="body" idx="1"/>
          </p:nvPr>
        </p:nvSpPr>
        <p:spPr>
          <a:xfrm>
            <a:off x="563964" y="1149350"/>
            <a:ext cx="7728000" cy="3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43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  <a:defRPr sz="1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•"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54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0" name="Google Shape;320;p54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1" name="Google Shape;32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Message 5">
  <p:cSld name="Key Message 5">
    <p:bg>
      <p:bgPr>
        <a:solidFill>
          <a:schemeClr val="dk1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55" descr="slide 11.jpg"/>
          <p:cNvPicPr preferRelativeResize="0"/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-20000" y="0"/>
            <a:ext cx="9171300" cy="51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55"/>
          <p:cNvSpPr txBox="1">
            <a:spLocks noGrp="1"/>
          </p:cNvSpPr>
          <p:nvPr>
            <p:ph type="title"/>
          </p:nvPr>
        </p:nvSpPr>
        <p:spPr>
          <a:xfrm>
            <a:off x="563964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25" name="Google Shape;325;p55"/>
          <p:cNvSpPr txBox="1">
            <a:spLocks noGrp="1"/>
          </p:cNvSpPr>
          <p:nvPr>
            <p:ph type="body" idx="1"/>
          </p:nvPr>
        </p:nvSpPr>
        <p:spPr>
          <a:xfrm>
            <a:off x="563964" y="1149350"/>
            <a:ext cx="7728000" cy="3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43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  <a:defRPr sz="1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•"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6" name="Google Shape;326;p55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7" name="Google Shape;327;p55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8" name="Google Shape;328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Message 6">
  <p:cSld name="Key Message 6">
    <p:bg>
      <p:bgPr>
        <a:solidFill>
          <a:schemeClr val="dk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56" descr="team discussion.jpg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11456" y="0"/>
            <a:ext cx="9132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56"/>
          <p:cNvSpPr txBox="1">
            <a:spLocks noGrp="1"/>
          </p:cNvSpPr>
          <p:nvPr>
            <p:ph type="title"/>
          </p:nvPr>
        </p:nvSpPr>
        <p:spPr>
          <a:xfrm>
            <a:off x="563964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32" name="Google Shape;332;p56"/>
          <p:cNvSpPr txBox="1">
            <a:spLocks noGrp="1"/>
          </p:cNvSpPr>
          <p:nvPr>
            <p:ph type="body" idx="1"/>
          </p:nvPr>
        </p:nvSpPr>
        <p:spPr>
          <a:xfrm>
            <a:off x="563964" y="1149350"/>
            <a:ext cx="7728000" cy="3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43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  <a:defRPr sz="1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•"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3" name="Google Shape;333;p56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4" name="Google Shape;334;p56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35" name="Google Shape;335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Photo 1 background">
  <p:cSld name="Black Photo 1 background">
    <p:bg>
      <p:bgPr>
        <a:solidFill>
          <a:schemeClr val="dk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57" descr="teamwork collaboration.jpg"/>
          <p:cNvPicPr preferRelativeResize="0"/>
          <p:nvPr/>
        </p:nvPicPr>
        <p:blipFill rotWithShape="1">
          <a:blip r:embed="rId2">
            <a:alphaModFix amt="29000"/>
          </a:blip>
          <a:srcRect/>
          <a:stretch/>
        </p:blipFill>
        <p:spPr>
          <a:xfrm>
            <a:off x="-9908" y="-10162"/>
            <a:ext cx="9171300" cy="51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57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9" name="Google Shape;339;p57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40" name="Google Shape;34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Photo 2 background">
  <p:cSld name="Black Photo 2 background">
    <p:bg>
      <p:bgPr>
        <a:solidFill>
          <a:schemeClr val="dk1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58" descr="architecture 01.jpg"/>
          <p:cNvPicPr preferRelativeResize="0"/>
          <p:nvPr/>
        </p:nvPicPr>
        <p:blipFill rotWithShape="1">
          <a:blip r:embed="rId2">
            <a:alphaModFix amt="23000"/>
          </a:blip>
          <a:srcRect/>
          <a:stretch/>
        </p:blipFill>
        <p:spPr>
          <a:xfrm>
            <a:off x="0" y="0"/>
            <a:ext cx="9171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8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4" name="Google Shape;344;p58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45" name="Google Shape;345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Photo 3 background">
  <p:cSld name="Black Photo 3 background">
    <p:bg>
      <p:bgPr>
        <a:solidFill>
          <a:schemeClr val="dk1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59" descr="architecture 02.jpg"/>
          <p:cNvPicPr preferRelativeResize="0"/>
          <p:nvPr/>
        </p:nvPicPr>
        <p:blipFill rotWithShape="1">
          <a:blip r:embed="rId2">
            <a:alphaModFix amt="34000"/>
          </a:blip>
          <a:srcRect l="398"/>
          <a:stretch/>
        </p:blipFill>
        <p:spPr>
          <a:xfrm>
            <a:off x="0" y="0"/>
            <a:ext cx="91347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59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9" name="Google Shape;349;p59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50" name="Google Shape;350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7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0"/>
          <p:cNvSpPr txBox="1">
            <a:spLocks noGrp="1"/>
          </p:cNvSpPr>
          <p:nvPr>
            <p:ph type="body" idx="1"/>
          </p:nvPr>
        </p:nvSpPr>
        <p:spPr>
          <a:xfrm>
            <a:off x="1054100" y="1626745"/>
            <a:ext cx="77406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/>
              <a:t>GL Embedded BaseCamp</a:t>
            </a:r>
            <a:endParaRPr/>
          </a:p>
        </p:txBody>
      </p:sp>
      <p:sp>
        <p:nvSpPr>
          <p:cNvPr id="356" name="Google Shape;356;p60"/>
          <p:cNvSpPr txBox="1"/>
          <p:nvPr/>
        </p:nvSpPr>
        <p:spPr>
          <a:xfrm>
            <a:off x="835625" y="3552552"/>
            <a:ext cx="7740600" cy="10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Alexandr Ivanov</a:t>
            </a:r>
            <a:endParaRPr sz="24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Kharkiv </a:t>
            </a: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2021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88332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2"/>
                </a:solidFill>
              </a:rPr>
              <a:t>В</a:t>
            </a:r>
            <a:r>
              <a:rPr lang="ru-RU" sz="1200" b="1" dirty="0" smtClean="0">
                <a:solidFill>
                  <a:schemeClr val="bg2"/>
                </a:solidFill>
              </a:rPr>
              <a:t>нешняя кнопка больше текущего этажа:</a:t>
            </a:r>
            <a:endParaRPr lang="ru-RU" sz="1100" dirty="0" smtClean="0">
              <a:solidFill>
                <a:schemeClr val="bg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err="1" smtClean="0">
                <a:solidFill>
                  <a:schemeClr val="bg2"/>
                </a:solidFill>
              </a:rPr>
              <a:t>Закрываютьс</a:t>
            </a:r>
            <a:r>
              <a:rPr lang="ru-RU" sz="1100" dirty="0" smtClean="0">
                <a:solidFill>
                  <a:schemeClr val="bg2"/>
                </a:solidFill>
              </a:rPr>
              <a:t> двери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Активируем </a:t>
            </a:r>
            <a:r>
              <a:rPr lang="ru-RU" sz="1100" dirty="0" smtClean="0">
                <a:solidFill>
                  <a:schemeClr val="bg2"/>
                </a:solidFill>
              </a:rPr>
              <a:t>медленное движение вверх – </a:t>
            </a:r>
            <a:r>
              <a:rPr lang="ru-RU" sz="1100" dirty="0" err="1" smtClean="0">
                <a:solidFill>
                  <a:schemeClr val="bg2"/>
                </a:solidFill>
              </a:rPr>
              <a:t>состоанияе</a:t>
            </a:r>
            <a:r>
              <a:rPr lang="ru-RU" sz="1100" dirty="0" smtClean="0">
                <a:solidFill>
                  <a:schemeClr val="bg2"/>
                </a:solidFill>
              </a:rPr>
              <a:t> Движение вверх </a:t>
            </a:r>
            <a:r>
              <a:rPr lang="ru-RU" sz="1100" dirty="0" err="1" smtClean="0">
                <a:solidFill>
                  <a:schemeClr val="bg2"/>
                </a:solidFill>
              </a:rPr>
              <a:t>медлено</a:t>
            </a:r>
            <a:r>
              <a:rPr lang="ru-RU" sz="1100" dirty="0" smtClean="0">
                <a:solidFill>
                  <a:schemeClr val="bg2"/>
                </a:solidFill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Ожидаем сигнал от датчика – Этаж вверх.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Активируем быстрое движение вверх – </a:t>
            </a:r>
            <a:r>
              <a:rPr lang="ru-RU" sz="1100" dirty="0" err="1" smtClean="0">
                <a:solidFill>
                  <a:schemeClr val="bg2"/>
                </a:solidFill>
              </a:rPr>
              <a:t>состоаняие</a:t>
            </a:r>
            <a:r>
              <a:rPr lang="ru-RU" sz="1100" dirty="0" smtClean="0">
                <a:solidFill>
                  <a:schemeClr val="bg2"/>
                </a:solidFill>
              </a:rPr>
              <a:t> Движение вверх быстро. Возможно </a:t>
            </a:r>
            <a:r>
              <a:rPr lang="ru-RU" sz="1100" dirty="0" err="1" smtClean="0">
                <a:solidFill>
                  <a:schemeClr val="bg2"/>
                </a:solidFill>
              </a:rPr>
              <a:t>сдесь</a:t>
            </a:r>
            <a:r>
              <a:rPr lang="ru-RU" sz="1100" dirty="0" smtClean="0">
                <a:solidFill>
                  <a:schemeClr val="bg2"/>
                </a:solidFill>
              </a:rPr>
              <a:t> еще проверку на </a:t>
            </a:r>
            <a:r>
              <a:rPr lang="ru-RU" sz="1100" dirty="0" err="1" smtClean="0">
                <a:solidFill>
                  <a:schemeClr val="bg2"/>
                </a:solidFill>
              </a:rPr>
              <a:t>текушие</a:t>
            </a:r>
            <a:r>
              <a:rPr lang="ru-RU" sz="1100" dirty="0" smtClean="0">
                <a:solidFill>
                  <a:schemeClr val="bg2"/>
                </a:solidFill>
              </a:rPr>
              <a:t> состояние.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Ожидаем сигнал от датчика этажа низ.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 Если </a:t>
            </a:r>
            <a:r>
              <a:rPr lang="ru-RU" sz="1100" dirty="0" err="1" smtClean="0">
                <a:solidFill>
                  <a:schemeClr val="bg2"/>
                </a:solidFill>
              </a:rPr>
              <a:t>внешня</a:t>
            </a:r>
            <a:r>
              <a:rPr lang="ru-RU" sz="1100" dirty="0" smtClean="0">
                <a:solidFill>
                  <a:schemeClr val="bg2"/>
                </a:solidFill>
              </a:rPr>
              <a:t> кнопка – этаж == </a:t>
            </a:r>
            <a:r>
              <a:rPr lang="ru-RU" sz="1100" dirty="0" smtClean="0">
                <a:solidFill>
                  <a:schemeClr val="bg2"/>
                </a:solidFill>
              </a:rPr>
              <a:t>1, </a:t>
            </a:r>
            <a:r>
              <a:rPr lang="ru-RU" sz="1100" dirty="0" smtClean="0">
                <a:solidFill>
                  <a:schemeClr val="bg2"/>
                </a:solidFill>
              </a:rPr>
              <a:t>тогда уменьшаем высокую скорость – </a:t>
            </a:r>
            <a:r>
              <a:rPr lang="ru-RU" sz="1100" dirty="0" err="1" smtClean="0">
                <a:solidFill>
                  <a:schemeClr val="bg2"/>
                </a:solidFill>
              </a:rPr>
              <a:t>состоаяние</a:t>
            </a:r>
            <a:r>
              <a:rPr lang="ru-RU" sz="1100" dirty="0" smtClean="0">
                <a:solidFill>
                  <a:schemeClr val="bg2"/>
                </a:solidFill>
              </a:rPr>
              <a:t> движение вверх </a:t>
            </a:r>
            <a:r>
              <a:rPr lang="ru-RU" sz="1100" dirty="0" err="1" smtClean="0">
                <a:solidFill>
                  <a:schemeClr val="bg2"/>
                </a:solidFill>
              </a:rPr>
              <a:t>медлено</a:t>
            </a:r>
            <a:r>
              <a:rPr lang="ru-RU" sz="1100" dirty="0" smtClean="0">
                <a:solidFill>
                  <a:schemeClr val="bg2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Ожидаем сигнал от датчика этажа. ++Этаж.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 Если </a:t>
            </a:r>
            <a:r>
              <a:rPr lang="ru-RU" sz="1100" dirty="0" err="1" smtClean="0">
                <a:solidFill>
                  <a:schemeClr val="bg2"/>
                </a:solidFill>
              </a:rPr>
              <a:t>внешня</a:t>
            </a:r>
            <a:r>
              <a:rPr lang="ru-RU" sz="1100" dirty="0" smtClean="0">
                <a:solidFill>
                  <a:schemeClr val="bg2"/>
                </a:solidFill>
              </a:rPr>
              <a:t> кнопка == этаж, тогда останавливаем лифт – состояние </a:t>
            </a:r>
            <a:r>
              <a:rPr lang="en-US" sz="1100" dirty="0" smtClean="0">
                <a:solidFill>
                  <a:schemeClr val="bg2"/>
                </a:solidFill>
              </a:rPr>
              <a:t>Stop. </a:t>
            </a:r>
            <a:endParaRPr lang="uk-UA" sz="1100" dirty="0">
              <a:solidFill>
                <a:schemeClr val="bg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sz="1100" dirty="0" err="1" smtClean="0">
                <a:solidFill>
                  <a:schemeClr val="bg2"/>
                </a:solidFill>
              </a:rPr>
              <a:t>Активируим</a:t>
            </a:r>
            <a:r>
              <a:rPr lang="uk-UA" sz="1100" dirty="0" smtClean="0">
                <a:solidFill>
                  <a:schemeClr val="bg2"/>
                </a:solidFill>
              </a:rPr>
              <a:t> </a:t>
            </a:r>
            <a:r>
              <a:rPr lang="uk-UA" sz="1100" dirty="0" err="1" smtClean="0">
                <a:solidFill>
                  <a:schemeClr val="bg2"/>
                </a:solidFill>
              </a:rPr>
              <a:t>двери</a:t>
            </a:r>
            <a:r>
              <a:rPr lang="uk-UA" sz="1100" dirty="0" smtClean="0">
                <a:solidFill>
                  <a:schemeClr val="bg2"/>
                </a:solidFill>
              </a:rPr>
              <a:t> – </a:t>
            </a:r>
            <a:r>
              <a:rPr lang="uk-UA" sz="1100" dirty="0" err="1" smtClean="0">
                <a:solidFill>
                  <a:schemeClr val="bg2"/>
                </a:solidFill>
              </a:rPr>
              <a:t>стояние</a:t>
            </a:r>
            <a:r>
              <a:rPr lang="uk-UA" sz="1100" dirty="0" smtClean="0">
                <a:solidFill>
                  <a:schemeClr val="bg2"/>
                </a:solidFill>
              </a:rPr>
              <a:t> </a:t>
            </a:r>
            <a:r>
              <a:rPr lang="uk-UA" sz="1100" dirty="0" err="1" smtClean="0">
                <a:solidFill>
                  <a:schemeClr val="bg2"/>
                </a:solidFill>
              </a:rPr>
              <a:t>двери</a:t>
            </a:r>
            <a:r>
              <a:rPr lang="uk-UA" sz="1100" dirty="0" smtClean="0">
                <a:solidFill>
                  <a:schemeClr val="bg2"/>
                </a:solidFill>
              </a:rPr>
              <a:t> </a:t>
            </a:r>
            <a:r>
              <a:rPr lang="uk-UA" sz="1100" dirty="0" err="1" smtClean="0">
                <a:solidFill>
                  <a:schemeClr val="bg2"/>
                </a:solidFill>
              </a:rPr>
              <a:t>откр</a:t>
            </a:r>
            <a:r>
              <a:rPr lang="ru-RU" sz="1100" dirty="0" err="1" smtClean="0">
                <a:solidFill>
                  <a:schemeClr val="bg2"/>
                </a:solidFill>
              </a:rPr>
              <a:t>ываються</a:t>
            </a:r>
            <a:r>
              <a:rPr lang="ru-RU" sz="1100" dirty="0" smtClean="0">
                <a:solidFill>
                  <a:schemeClr val="bg2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Ожидаем сигнал от датчика  - открытия дверей.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При получении сигнала от датчика </a:t>
            </a:r>
            <a:r>
              <a:rPr lang="ru-RU" sz="1100" dirty="0" err="1" smtClean="0">
                <a:solidFill>
                  <a:schemeClr val="bg2"/>
                </a:solidFill>
              </a:rPr>
              <a:t>окрытия</a:t>
            </a:r>
            <a:r>
              <a:rPr lang="ru-RU" sz="1100" dirty="0" smtClean="0">
                <a:solidFill>
                  <a:schemeClr val="bg2"/>
                </a:solidFill>
              </a:rPr>
              <a:t> </a:t>
            </a:r>
            <a:r>
              <a:rPr lang="ru-RU" sz="1100" dirty="0" err="1" smtClean="0">
                <a:solidFill>
                  <a:schemeClr val="bg2"/>
                </a:solidFill>
              </a:rPr>
              <a:t>дверйе</a:t>
            </a:r>
            <a:r>
              <a:rPr lang="ru-RU" sz="1100" dirty="0" smtClean="0">
                <a:solidFill>
                  <a:schemeClr val="bg2"/>
                </a:solidFill>
              </a:rPr>
              <a:t> </a:t>
            </a:r>
            <a:r>
              <a:rPr lang="ru-RU" sz="1100" dirty="0" err="1" smtClean="0">
                <a:solidFill>
                  <a:schemeClr val="bg2"/>
                </a:solidFill>
              </a:rPr>
              <a:t>останавливаим</a:t>
            </a:r>
            <a:r>
              <a:rPr lang="ru-RU" sz="1100" dirty="0" smtClean="0">
                <a:solidFill>
                  <a:schemeClr val="bg2"/>
                </a:solidFill>
              </a:rPr>
              <a:t> </a:t>
            </a:r>
            <a:r>
              <a:rPr lang="ru-RU" sz="1100" dirty="0" err="1" smtClean="0">
                <a:solidFill>
                  <a:schemeClr val="bg2"/>
                </a:solidFill>
              </a:rPr>
              <a:t>актуатор</a:t>
            </a:r>
            <a:r>
              <a:rPr lang="ru-RU" sz="1100" dirty="0" smtClean="0">
                <a:solidFill>
                  <a:schemeClr val="bg2"/>
                </a:solidFill>
              </a:rPr>
              <a:t> – состояние дверь открыта.</a:t>
            </a:r>
          </a:p>
          <a:p>
            <a:r>
              <a:rPr lang="ru-RU" sz="1100" dirty="0" smtClean="0">
                <a:solidFill>
                  <a:schemeClr val="bg2"/>
                </a:solidFill>
              </a:rPr>
              <a:t>Этаж = </a:t>
            </a:r>
            <a:r>
              <a:rPr lang="ru-RU" sz="1100" dirty="0" err="1" smtClean="0">
                <a:solidFill>
                  <a:schemeClr val="bg2"/>
                </a:solidFill>
              </a:rPr>
              <a:t>вненей</a:t>
            </a:r>
            <a:r>
              <a:rPr lang="ru-RU" sz="1100" dirty="0" smtClean="0">
                <a:solidFill>
                  <a:schemeClr val="bg2"/>
                </a:solidFill>
              </a:rPr>
              <a:t> кнопки этажа, состояние </a:t>
            </a:r>
            <a:r>
              <a:rPr lang="ru-RU" sz="1100" dirty="0" err="1" smtClean="0">
                <a:solidFill>
                  <a:schemeClr val="bg2"/>
                </a:solidFill>
              </a:rPr>
              <a:t>дверй</a:t>
            </a:r>
            <a:r>
              <a:rPr lang="ru-RU" sz="1100" dirty="0" smtClean="0">
                <a:solidFill>
                  <a:schemeClr val="bg2"/>
                </a:solidFill>
              </a:rPr>
              <a:t> открыто, состояние кабины Остановка.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100" dirty="0">
              <a:solidFill>
                <a:schemeClr val="bg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r="64348"/>
          <a:stretch/>
        </p:blipFill>
        <p:spPr>
          <a:xfrm>
            <a:off x="160964" y="2457361"/>
            <a:ext cx="1517230" cy="254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9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600" y="-31723"/>
            <a:ext cx="770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err="1" smtClean="0">
                <a:solidFill>
                  <a:schemeClr val="bg2"/>
                </a:solidFill>
              </a:rPr>
              <a:t>Внутреняя</a:t>
            </a:r>
            <a:r>
              <a:rPr lang="ru-RU" sz="1200" b="1" dirty="0" smtClean="0">
                <a:solidFill>
                  <a:schemeClr val="bg2"/>
                </a:solidFill>
              </a:rPr>
              <a:t> кнопка равна текущему этажу:</a:t>
            </a:r>
            <a:endParaRPr lang="ru-RU" sz="1100" dirty="0" smtClean="0">
              <a:solidFill>
                <a:schemeClr val="bg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Нет изменений</a:t>
            </a:r>
            <a:endParaRPr lang="ru-RU" sz="1100" dirty="0">
              <a:solidFill>
                <a:schemeClr val="bg2"/>
              </a:solidFill>
            </a:endParaRPr>
          </a:p>
          <a:p>
            <a:r>
              <a:rPr lang="ru-RU" sz="1100" dirty="0" smtClean="0">
                <a:solidFill>
                  <a:schemeClr val="bg2"/>
                </a:solidFill>
              </a:rPr>
              <a:t>Состоянии дверь открыта, состояние кабины – остановка.</a:t>
            </a:r>
          </a:p>
          <a:p>
            <a:endParaRPr lang="ru-RU" sz="1100" dirty="0">
              <a:solidFill>
                <a:schemeClr val="bg2"/>
              </a:solidFill>
            </a:endParaRPr>
          </a:p>
          <a:p>
            <a:endParaRPr lang="ru-RU" sz="1100" dirty="0" smtClean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600" y="516496"/>
            <a:ext cx="9547200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err="1" smtClean="0">
                <a:solidFill>
                  <a:schemeClr val="bg2"/>
                </a:solidFill>
              </a:rPr>
              <a:t>Внутреняя</a:t>
            </a:r>
            <a:r>
              <a:rPr lang="ru-RU" sz="1200" b="1" dirty="0" smtClean="0">
                <a:solidFill>
                  <a:schemeClr val="bg2"/>
                </a:solidFill>
              </a:rPr>
              <a:t> кнопка кнопка больше текущего этажа: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sz="1200" dirty="0" err="1" smtClean="0">
                <a:solidFill>
                  <a:schemeClr val="bg2"/>
                </a:solidFill>
              </a:rPr>
              <a:t>Активируем</a:t>
            </a:r>
            <a:r>
              <a:rPr lang="uk-UA" sz="1200" dirty="0" smtClean="0">
                <a:solidFill>
                  <a:schemeClr val="bg2"/>
                </a:solidFill>
              </a:rPr>
              <a:t> </a:t>
            </a:r>
            <a:r>
              <a:rPr lang="uk-UA" sz="1200" dirty="0" err="1" smtClean="0">
                <a:solidFill>
                  <a:schemeClr val="bg2"/>
                </a:solidFill>
              </a:rPr>
              <a:t>закр</a:t>
            </a:r>
            <a:r>
              <a:rPr lang="ru-RU" sz="1200" dirty="0" err="1" smtClean="0">
                <a:solidFill>
                  <a:schemeClr val="bg2"/>
                </a:solidFill>
              </a:rPr>
              <a:t>ытие</a:t>
            </a:r>
            <a:r>
              <a:rPr lang="ru-RU" sz="1200" dirty="0" smtClean="0">
                <a:solidFill>
                  <a:schemeClr val="bg2"/>
                </a:solidFill>
              </a:rPr>
              <a:t> дверей – состояние двери </a:t>
            </a:r>
            <a:r>
              <a:rPr lang="ru-RU" sz="1200" dirty="0" err="1" smtClean="0">
                <a:solidFill>
                  <a:schemeClr val="bg2"/>
                </a:solidFill>
              </a:rPr>
              <a:t>закрываються</a:t>
            </a:r>
            <a:r>
              <a:rPr lang="ru-RU" sz="1200" dirty="0" smtClean="0">
                <a:solidFill>
                  <a:schemeClr val="bg2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chemeClr val="bg2"/>
                </a:solidFill>
              </a:rPr>
              <a:t>Ожидаем сигнал от датчика закрытия дверей. При получении сигнала – состояние дверь закрыта. </a:t>
            </a:r>
            <a:endParaRPr lang="ru-RU" sz="1100" dirty="0" smtClean="0">
              <a:solidFill>
                <a:schemeClr val="bg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Активируем медленное движение вверх – </a:t>
            </a:r>
            <a:r>
              <a:rPr lang="ru-RU" sz="1100" dirty="0" err="1" smtClean="0">
                <a:solidFill>
                  <a:schemeClr val="bg2"/>
                </a:solidFill>
              </a:rPr>
              <a:t>состоанияе</a:t>
            </a:r>
            <a:r>
              <a:rPr lang="ru-RU" sz="1100" dirty="0" smtClean="0">
                <a:solidFill>
                  <a:schemeClr val="bg2"/>
                </a:solidFill>
              </a:rPr>
              <a:t> Движение вверх </a:t>
            </a:r>
            <a:r>
              <a:rPr lang="ru-RU" sz="1100" dirty="0" err="1" smtClean="0">
                <a:solidFill>
                  <a:schemeClr val="bg2"/>
                </a:solidFill>
              </a:rPr>
              <a:t>медлено</a:t>
            </a:r>
            <a:r>
              <a:rPr lang="ru-RU" sz="1100" dirty="0" smtClean="0">
                <a:solidFill>
                  <a:schemeClr val="bg2"/>
                </a:solidFill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Ожидаем сигнал от датчика – Этаж вверх.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Активируем быстрое движение вверх – </a:t>
            </a:r>
            <a:r>
              <a:rPr lang="ru-RU" sz="1100" dirty="0" err="1" smtClean="0">
                <a:solidFill>
                  <a:schemeClr val="bg2"/>
                </a:solidFill>
              </a:rPr>
              <a:t>состоаняие</a:t>
            </a:r>
            <a:r>
              <a:rPr lang="ru-RU" sz="1100" dirty="0" smtClean="0">
                <a:solidFill>
                  <a:schemeClr val="bg2"/>
                </a:solidFill>
              </a:rPr>
              <a:t> Движение вверх быстро. Возможно </a:t>
            </a:r>
            <a:r>
              <a:rPr lang="ru-RU" sz="1100" dirty="0" err="1" smtClean="0">
                <a:solidFill>
                  <a:schemeClr val="bg2"/>
                </a:solidFill>
              </a:rPr>
              <a:t>сдесь</a:t>
            </a:r>
            <a:r>
              <a:rPr lang="ru-RU" sz="1100" dirty="0" smtClean="0">
                <a:solidFill>
                  <a:schemeClr val="bg2"/>
                </a:solidFill>
              </a:rPr>
              <a:t> еще проверку на </a:t>
            </a:r>
            <a:r>
              <a:rPr lang="ru-RU" sz="1100" dirty="0" err="1" smtClean="0">
                <a:solidFill>
                  <a:schemeClr val="bg2"/>
                </a:solidFill>
              </a:rPr>
              <a:t>текушие</a:t>
            </a:r>
            <a:r>
              <a:rPr lang="ru-RU" sz="1100" dirty="0" smtClean="0">
                <a:solidFill>
                  <a:schemeClr val="bg2"/>
                </a:solidFill>
              </a:rPr>
              <a:t> состояние.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Ожидаем сигнал от датчика этажа низ.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 Если </a:t>
            </a:r>
            <a:r>
              <a:rPr lang="ru-RU" sz="1100" dirty="0" err="1" smtClean="0">
                <a:solidFill>
                  <a:schemeClr val="bg2"/>
                </a:solidFill>
              </a:rPr>
              <a:t>внешня</a:t>
            </a:r>
            <a:r>
              <a:rPr lang="ru-RU" sz="1100" dirty="0" smtClean="0">
                <a:solidFill>
                  <a:schemeClr val="bg2"/>
                </a:solidFill>
              </a:rPr>
              <a:t> кнопка – этаж == 1, тогда уменьшаем высокую скорость – </a:t>
            </a:r>
            <a:r>
              <a:rPr lang="ru-RU" sz="1100" dirty="0" err="1" smtClean="0">
                <a:solidFill>
                  <a:schemeClr val="bg2"/>
                </a:solidFill>
              </a:rPr>
              <a:t>состоаяние</a:t>
            </a:r>
            <a:r>
              <a:rPr lang="ru-RU" sz="1100" dirty="0" smtClean="0">
                <a:solidFill>
                  <a:schemeClr val="bg2"/>
                </a:solidFill>
              </a:rPr>
              <a:t> движение вверх </a:t>
            </a:r>
            <a:r>
              <a:rPr lang="ru-RU" sz="1100" dirty="0" err="1" smtClean="0">
                <a:solidFill>
                  <a:schemeClr val="bg2"/>
                </a:solidFill>
              </a:rPr>
              <a:t>медлено</a:t>
            </a:r>
            <a:r>
              <a:rPr lang="ru-RU" sz="1100" dirty="0" smtClean="0">
                <a:solidFill>
                  <a:schemeClr val="bg2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Ожидаем сигнал от датчика этажа. ++Этаж.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 Если </a:t>
            </a:r>
            <a:r>
              <a:rPr lang="ru-RU" sz="1100" dirty="0" err="1" smtClean="0">
                <a:solidFill>
                  <a:schemeClr val="bg2"/>
                </a:solidFill>
              </a:rPr>
              <a:t>внешня</a:t>
            </a:r>
            <a:r>
              <a:rPr lang="ru-RU" sz="1100" dirty="0" smtClean="0">
                <a:solidFill>
                  <a:schemeClr val="bg2"/>
                </a:solidFill>
              </a:rPr>
              <a:t> кнопка == этаж, тогда останавливаем лифт – состояние </a:t>
            </a:r>
            <a:r>
              <a:rPr lang="en-US" sz="1100" dirty="0" smtClean="0">
                <a:solidFill>
                  <a:schemeClr val="bg2"/>
                </a:solidFill>
              </a:rPr>
              <a:t>Stop. </a:t>
            </a:r>
            <a:endParaRPr lang="uk-UA" sz="1100" dirty="0">
              <a:solidFill>
                <a:schemeClr val="bg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sz="1100" dirty="0" err="1" smtClean="0">
                <a:solidFill>
                  <a:schemeClr val="bg2"/>
                </a:solidFill>
              </a:rPr>
              <a:t>Активируим</a:t>
            </a:r>
            <a:r>
              <a:rPr lang="uk-UA" sz="1100" dirty="0" smtClean="0">
                <a:solidFill>
                  <a:schemeClr val="bg2"/>
                </a:solidFill>
              </a:rPr>
              <a:t> </a:t>
            </a:r>
            <a:r>
              <a:rPr lang="uk-UA" sz="1100" dirty="0" err="1" smtClean="0">
                <a:solidFill>
                  <a:schemeClr val="bg2"/>
                </a:solidFill>
              </a:rPr>
              <a:t>двери</a:t>
            </a:r>
            <a:r>
              <a:rPr lang="uk-UA" sz="1100" dirty="0" smtClean="0">
                <a:solidFill>
                  <a:schemeClr val="bg2"/>
                </a:solidFill>
              </a:rPr>
              <a:t> – </a:t>
            </a:r>
            <a:r>
              <a:rPr lang="uk-UA" sz="1100" dirty="0" err="1" smtClean="0">
                <a:solidFill>
                  <a:schemeClr val="bg2"/>
                </a:solidFill>
              </a:rPr>
              <a:t>стояние</a:t>
            </a:r>
            <a:r>
              <a:rPr lang="uk-UA" sz="1100" dirty="0" smtClean="0">
                <a:solidFill>
                  <a:schemeClr val="bg2"/>
                </a:solidFill>
              </a:rPr>
              <a:t> </a:t>
            </a:r>
            <a:r>
              <a:rPr lang="uk-UA" sz="1100" dirty="0" err="1" smtClean="0">
                <a:solidFill>
                  <a:schemeClr val="bg2"/>
                </a:solidFill>
              </a:rPr>
              <a:t>двери</a:t>
            </a:r>
            <a:r>
              <a:rPr lang="uk-UA" sz="1100" dirty="0" smtClean="0">
                <a:solidFill>
                  <a:schemeClr val="bg2"/>
                </a:solidFill>
              </a:rPr>
              <a:t> </a:t>
            </a:r>
            <a:r>
              <a:rPr lang="uk-UA" sz="1100" dirty="0" err="1" smtClean="0">
                <a:solidFill>
                  <a:schemeClr val="bg2"/>
                </a:solidFill>
              </a:rPr>
              <a:t>откр</a:t>
            </a:r>
            <a:r>
              <a:rPr lang="ru-RU" sz="1100" dirty="0" err="1" smtClean="0">
                <a:solidFill>
                  <a:schemeClr val="bg2"/>
                </a:solidFill>
              </a:rPr>
              <a:t>ываються</a:t>
            </a:r>
            <a:r>
              <a:rPr lang="ru-RU" sz="1100" dirty="0" smtClean="0">
                <a:solidFill>
                  <a:schemeClr val="bg2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Ожидаем сигнал от датчика  - открытия дверей.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При получении сигнала от датчика </a:t>
            </a:r>
            <a:r>
              <a:rPr lang="ru-RU" sz="1100" dirty="0" err="1" smtClean="0">
                <a:solidFill>
                  <a:schemeClr val="bg2"/>
                </a:solidFill>
              </a:rPr>
              <a:t>окрытия</a:t>
            </a:r>
            <a:r>
              <a:rPr lang="ru-RU" sz="1100" dirty="0" smtClean="0">
                <a:solidFill>
                  <a:schemeClr val="bg2"/>
                </a:solidFill>
              </a:rPr>
              <a:t> </a:t>
            </a:r>
            <a:r>
              <a:rPr lang="ru-RU" sz="1100" dirty="0" err="1" smtClean="0">
                <a:solidFill>
                  <a:schemeClr val="bg2"/>
                </a:solidFill>
              </a:rPr>
              <a:t>дверйе</a:t>
            </a:r>
            <a:r>
              <a:rPr lang="ru-RU" sz="1100" dirty="0" smtClean="0">
                <a:solidFill>
                  <a:schemeClr val="bg2"/>
                </a:solidFill>
              </a:rPr>
              <a:t> </a:t>
            </a:r>
            <a:r>
              <a:rPr lang="ru-RU" sz="1100" dirty="0" err="1" smtClean="0">
                <a:solidFill>
                  <a:schemeClr val="bg2"/>
                </a:solidFill>
              </a:rPr>
              <a:t>останавливаим</a:t>
            </a:r>
            <a:r>
              <a:rPr lang="ru-RU" sz="1100" dirty="0" smtClean="0">
                <a:solidFill>
                  <a:schemeClr val="bg2"/>
                </a:solidFill>
              </a:rPr>
              <a:t> </a:t>
            </a:r>
            <a:r>
              <a:rPr lang="ru-RU" sz="1100" dirty="0" err="1" smtClean="0">
                <a:solidFill>
                  <a:schemeClr val="bg2"/>
                </a:solidFill>
              </a:rPr>
              <a:t>актуатор</a:t>
            </a:r>
            <a:r>
              <a:rPr lang="ru-RU" sz="1100" dirty="0" smtClean="0">
                <a:solidFill>
                  <a:schemeClr val="bg2"/>
                </a:solidFill>
              </a:rPr>
              <a:t> – состояние дверь открыта.</a:t>
            </a:r>
          </a:p>
          <a:p>
            <a:r>
              <a:rPr lang="ru-RU" sz="1100" dirty="0" smtClean="0">
                <a:solidFill>
                  <a:schemeClr val="bg2"/>
                </a:solidFill>
              </a:rPr>
              <a:t>Этаж = </a:t>
            </a:r>
            <a:r>
              <a:rPr lang="ru-RU" sz="1100" dirty="0" err="1" smtClean="0">
                <a:solidFill>
                  <a:schemeClr val="bg2"/>
                </a:solidFill>
              </a:rPr>
              <a:t>вненей</a:t>
            </a:r>
            <a:r>
              <a:rPr lang="ru-RU" sz="1100" dirty="0" smtClean="0">
                <a:solidFill>
                  <a:schemeClr val="bg2"/>
                </a:solidFill>
              </a:rPr>
              <a:t> кнопки этажа, состояние </a:t>
            </a:r>
            <a:r>
              <a:rPr lang="ru-RU" sz="1100" dirty="0" err="1" smtClean="0">
                <a:solidFill>
                  <a:schemeClr val="bg2"/>
                </a:solidFill>
              </a:rPr>
              <a:t>дверй</a:t>
            </a:r>
            <a:r>
              <a:rPr lang="ru-RU" sz="1100" dirty="0" smtClean="0">
                <a:solidFill>
                  <a:schemeClr val="bg2"/>
                </a:solidFill>
              </a:rPr>
              <a:t> открыто, состояние кабины Остановка. 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93600" y="2935696"/>
            <a:ext cx="100944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err="1" smtClean="0">
                <a:solidFill>
                  <a:schemeClr val="bg2"/>
                </a:solidFill>
              </a:rPr>
              <a:t>Внутреняя</a:t>
            </a:r>
            <a:r>
              <a:rPr lang="ru-RU" sz="1200" b="1" dirty="0" smtClean="0">
                <a:solidFill>
                  <a:schemeClr val="bg2"/>
                </a:solidFill>
              </a:rPr>
              <a:t> кнопка меньше текущего состояния: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sz="1100" dirty="0" err="1">
                <a:solidFill>
                  <a:schemeClr val="bg2"/>
                </a:solidFill>
              </a:rPr>
              <a:t>Активируем</a:t>
            </a:r>
            <a:r>
              <a:rPr lang="uk-UA" sz="1100" dirty="0">
                <a:solidFill>
                  <a:schemeClr val="bg2"/>
                </a:solidFill>
              </a:rPr>
              <a:t> </a:t>
            </a:r>
            <a:r>
              <a:rPr lang="uk-UA" sz="1100" dirty="0" err="1">
                <a:solidFill>
                  <a:schemeClr val="bg2"/>
                </a:solidFill>
              </a:rPr>
              <a:t>закр</a:t>
            </a:r>
            <a:r>
              <a:rPr lang="ru-RU" sz="1100" dirty="0" err="1">
                <a:solidFill>
                  <a:schemeClr val="bg2"/>
                </a:solidFill>
              </a:rPr>
              <a:t>ытие</a:t>
            </a:r>
            <a:r>
              <a:rPr lang="ru-RU" sz="1100" dirty="0">
                <a:solidFill>
                  <a:schemeClr val="bg2"/>
                </a:solidFill>
              </a:rPr>
              <a:t> дверей – состояние двери </a:t>
            </a:r>
            <a:r>
              <a:rPr lang="ru-RU" sz="1100" dirty="0" err="1">
                <a:solidFill>
                  <a:schemeClr val="bg2"/>
                </a:solidFill>
              </a:rPr>
              <a:t>закрываються</a:t>
            </a:r>
            <a:r>
              <a:rPr lang="ru-RU" sz="1100" dirty="0">
                <a:solidFill>
                  <a:schemeClr val="bg2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chemeClr val="bg2"/>
                </a:solidFill>
              </a:rPr>
              <a:t>Ожидаем сигнал от датчика закрытия дверей. При получении сигнала – состояние дверь закрыта. </a:t>
            </a:r>
            <a:endParaRPr lang="ru-RU" sz="1100" dirty="0" smtClean="0">
              <a:solidFill>
                <a:schemeClr val="bg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Активируем медленное движение вниз – </a:t>
            </a:r>
            <a:r>
              <a:rPr lang="ru-RU" sz="1100" dirty="0" err="1" smtClean="0">
                <a:solidFill>
                  <a:schemeClr val="bg2"/>
                </a:solidFill>
              </a:rPr>
              <a:t>состоанияе</a:t>
            </a:r>
            <a:r>
              <a:rPr lang="ru-RU" sz="1100" dirty="0" smtClean="0">
                <a:solidFill>
                  <a:schemeClr val="bg2"/>
                </a:solidFill>
              </a:rPr>
              <a:t> Движение вниз </a:t>
            </a:r>
            <a:r>
              <a:rPr lang="ru-RU" sz="1100" dirty="0" err="1" smtClean="0">
                <a:solidFill>
                  <a:schemeClr val="bg2"/>
                </a:solidFill>
              </a:rPr>
              <a:t>медлено</a:t>
            </a:r>
            <a:r>
              <a:rPr lang="ru-RU" sz="1100" dirty="0" smtClean="0">
                <a:solidFill>
                  <a:schemeClr val="bg2"/>
                </a:solidFill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Ожидаем сигнал от датчика этаж низ.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Активируем быстрое движение вниз – </a:t>
            </a:r>
            <a:r>
              <a:rPr lang="ru-RU" sz="1100" dirty="0" err="1" smtClean="0">
                <a:solidFill>
                  <a:schemeClr val="bg2"/>
                </a:solidFill>
              </a:rPr>
              <a:t>состоаняие</a:t>
            </a:r>
            <a:r>
              <a:rPr lang="ru-RU" sz="1100" dirty="0" smtClean="0">
                <a:solidFill>
                  <a:schemeClr val="bg2"/>
                </a:solidFill>
              </a:rPr>
              <a:t> Движение вниз быстро. Возможно </a:t>
            </a:r>
            <a:r>
              <a:rPr lang="ru-RU" sz="1100" dirty="0" err="1" smtClean="0">
                <a:solidFill>
                  <a:schemeClr val="bg2"/>
                </a:solidFill>
              </a:rPr>
              <a:t>сдесь</a:t>
            </a:r>
            <a:r>
              <a:rPr lang="ru-RU" sz="1100" dirty="0" smtClean="0">
                <a:solidFill>
                  <a:schemeClr val="bg2"/>
                </a:solidFill>
              </a:rPr>
              <a:t> еще проверку на </a:t>
            </a:r>
            <a:r>
              <a:rPr lang="ru-RU" sz="1100" dirty="0" err="1" smtClean="0">
                <a:solidFill>
                  <a:schemeClr val="bg2"/>
                </a:solidFill>
              </a:rPr>
              <a:t>текушие</a:t>
            </a:r>
            <a:r>
              <a:rPr lang="ru-RU" sz="1100" dirty="0" smtClean="0">
                <a:solidFill>
                  <a:schemeClr val="bg2"/>
                </a:solidFill>
              </a:rPr>
              <a:t> состояние.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Ожидаем сигнал от датчика этажа вверх.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 этаж – внешняя кнопка == 1, тогда уменьшаем высокую скорость – </a:t>
            </a:r>
            <a:r>
              <a:rPr lang="ru-RU" sz="1100" dirty="0" err="1" smtClean="0">
                <a:solidFill>
                  <a:schemeClr val="bg2"/>
                </a:solidFill>
              </a:rPr>
              <a:t>состоаяние</a:t>
            </a:r>
            <a:r>
              <a:rPr lang="ru-RU" sz="1100" dirty="0" smtClean="0">
                <a:solidFill>
                  <a:schemeClr val="bg2"/>
                </a:solidFill>
              </a:rPr>
              <a:t> движение вниз </a:t>
            </a:r>
            <a:r>
              <a:rPr lang="ru-RU" sz="1100" dirty="0" err="1" smtClean="0">
                <a:solidFill>
                  <a:schemeClr val="bg2"/>
                </a:solidFill>
              </a:rPr>
              <a:t>медлено</a:t>
            </a:r>
            <a:r>
              <a:rPr lang="ru-RU" sz="1100" dirty="0" smtClean="0">
                <a:solidFill>
                  <a:schemeClr val="bg2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Ожидаем сигнал от датчика этажа. --Этаж.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 Если </a:t>
            </a:r>
            <a:r>
              <a:rPr lang="ru-RU" sz="1100" dirty="0" err="1" smtClean="0">
                <a:solidFill>
                  <a:schemeClr val="bg2"/>
                </a:solidFill>
              </a:rPr>
              <a:t>внешня</a:t>
            </a:r>
            <a:r>
              <a:rPr lang="ru-RU" sz="1100" dirty="0" smtClean="0">
                <a:solidFill>
                  <a:schemeClr val="bg2"/>
                </a:solidFill>
              </a:rPr>
              <a:t> кнопка == этаж, тогда останавливаем лифт – состояние </a:t>
            </a:r>
            <a:r>
              <a:rPr lang="en-US" sz="1100" dirty="0" smtClean="0">
                <a:solidFill>
                  <a:schemeClr val="bg2"/>
                </a:solidFill>
              </a:rPr>
              <a:t>Stop. </a:t>
            </a:r>
            <a:endParaRPr lang="uk-UA" sz="1100" dirty="0">
              <a:solidFill>
                <a:schemeClr val="bg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sz="1100" dirty="0" err="1" smtClean="0">
                <a:solidFill>
                  <a:schemeClr val="bg2"/>
                </a:solidFill>
              </a:rPr>
              <a:t>Активируим</a:t>
            </a:r>
            <a:r>
              <a:rPr lang="uk-UA" sz="1100" dirty="0" smtClean="0">
                <a:solidFill>
                  <a:schemeClr val="bg2"/>
                </a:solidFill>
              </a:rPr>
              <a:t> </a:t>
            </a:r>
            <a:r>
              <a:rPr lang="uk-UA" sz="1100" dirty="0" err="1" smtClean="0">
                <a:solidFill>
                  <a:schemeClr val="bg2"/>
                </a:solidFill>
              </a:rPr>
              <a:t>двери</a:t>
            </a:r>
            <a:r>
              <a:rPr lang="uk-UA" sz="1100" dirty="0" smtClean="0">
                <a:solidFill>
                  <a:schemeClr val="bg2"/>
                </a:solidFill>
              </a:rPr>
              <a:t> – </a:t>
            </a:r>
            <a:r>
              <a:rPr lang="uk-UA" sz="1100" dirty="0" err="1" smtClean="0">
                <a:solidFill>
                  <a:schemeClr val="bg2"/>
                </a:solidFill>
              </a:rPr>
              <a:t>стояние</a:t>
            </a:r>
            <a:r>
              <a:rPr lang="uk-UA" sz="1100" dirty="0" smtClean="0">
                <a:solidFill>
                  <a:schemeClr val="bg2"/>
                </a:solidFill>
              </a:rPr>
              <a:t> </a:t>
            </a:r>
            <a:r>
              <a:rPr lang="uk-UA" sz="1100" dirty="0" err="1" smtClean="0">
                <a:solidFill>
                  <a:schemeClr val="bg2"/>
                </a:solidFill>
              </a:rPr>
              <a:t>двери</a:t>
            </a:r>
            <a:r>
              <a:rPr lang="uk-UA" sz="1100" dirty="0" smtClean="0">
                <a:solidFill>
                  <a:schemeClr val="bg2"/>
                </a:solidFill>
              </a:rPr>
              <a:t> </a:t>
            </a:r>
            <a:r>
              <a:rPr lang="uk-UA" sz="1100" dirty="0" err="1" smtClean="0">
                <a:solidFill>
                  <a:schemeClr val="bg2"/>
                </a:solidFill>
              </a:rPr>
              <a:t>откр</a:t>
            </a:r>
            <a:r>
              <a:rPr lang="ru-RU" sz="1100" dirty="0" err="1" smtClean="0">
                <a:solidFill>
                  <a:schemeClr val="bg2"/>
                </a:solidFill>
              </a:rPr>
              <a:t>ываються</a:t>
            </a:r>
            <a:r>
              <a:rPr lang="ru-RU" sz="1100" dirty="0" smtClean="0">
                <a:solidFill>
                  <a:schemeClr val="bg2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Ожидаем сигнал от датчика  - открытия дверей.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При получении сигнала от датчика </a:t>
            </a:r>
            <a:r>
              <a:rPr lang="ru-RU" sz="1100" dirty="0" err="1" smtClean="0">
                <a:solidFill>
                  <a:schemeClr val="bg2"/>
                </a:solidFill>
              </a:rPr>
              <a:t>окрытия</a:t>
            </a:r>
            <a:r>
              <a:rPr lang="ru-RU" sz="1100" dirty="0" smtClean="0">
                <a:solidFill>
                  <a:schemeClr val="bg2"/>
                </a:solidFill>
              </a:rPr>
              <a:t> </a:t>
            </a:r>
            <a:r>
              <a:rPr lang="ru-RU" sz="1100" dirty="0" err="1" smtClean="0">
                <a:solidFill>
                  <a:schemeClr val="bg2"/>
                </a:solidFill>
              </a:rPr>
              <a:t>дверйе</a:t>
            </a:r>
            <a:r>
              <a:rPr lang="ru-RU" sz="1100" dirty="0" smtClean="0">
                <a:solidFill>
                  <a:schemeClr val="bg2"/>
                </a:solidFill>
              </a:rPr>
              <a:t> </a:t>
            </a:r>
            <a:r>
              <a:rPr lang="ru-RU" sz="1100" dirty="0" err="1" smtClean="0">
                <a:solidFill>
                  <a:schemeClr val="bg2"/>
                </a:solidFill>
              </a:rPr>
              <a:t>останавливаим</a:t>
            </a:r>
            <a:r>
              <a:rPr lang="ru-RU" sz="1100" dirty="0" smtClean="0">
                <a:solidFill>
                  <a:schemeClr val="bg2"/>
                </a:solidFill>
              </a:rPr>
              <a:t> </a:t>
            </a:r>
            <a:r>
              <a:rPr lang="ru-RU" sz="1100" dirty="0" err="1" smtClean="0">
                <a:solidFill>
                  <a:schemeClr val="bg2"/>
                </a:solidFill>
              </a:rPr>
              <a:t>актуатор</a:t>
            </a:r>
            <a:r>
              <a:rPr lang="ru-RU" sz="1100" dirty="0" smtClean="0">
                <a:solidFill>
                  <a:schemeClr val="bg2"/>
                </a:solidFill>
              </a:rPr>
              <a:t> – состояние дверь открыта.</a:t>
            </a:r>
          </a:p>
          <a:p>
            <a:r>
              <a:rPr lang="ru-RU" sz="1100" dirty="0" smtClean="0">
                <a:solidFill>
                  <a:schemeClr val="bg2"/>
                </a:solidFill>
              </a:rPr>
              <a:t>Этаж = </a:t>
            </a:r>
            <a:r>
              <a:rPr lang="ru-RU" sz="1100" dirty="0" err="1" smtClean="0">
                <a:solidFill>
                  <a:schemeClr val="bg2"/>
                </a:solidFill>
              </a:rPr>
              <a:t>вненей</a:t>
            </a:r>
            <a:r>
              <a:rPr lang="ru-RU" sz="1100" dirty="0" smtClean="0">
                <a:solidFill>
                  <a:schemeClr val="bg2"/>
                </a:solidFill>
              </a:rPr>
              <a:t> кнопки этажа, состояние </a:t>
            </a:r>
            <a:r>
              <a:rPr lang="ru-RU" sz="1100" dirty="0" err="1" smtClean="0">
                <a:solidFill>
                  <a:schemeClr val="bg2"/>
                </a:solidFill>
              </a:rPr>
              <a:t>дверй</a:t>
            </a:r>
            <a:r>
              <a:rPr lang="ru-RU" sz="1100" dirty="0" smtClean="0">
                <a:solidFill>
                  <a:schemeClr val="bg2"/>
                </a:solidFill>
              </a:rPr>
              <a:t> открыто, состояние кабины Остановка.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100" dirty="0">
              <a:solidFill>
                <a:schemeClr val="bg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19743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круглений прямокутник 1"/>
          <p:cNvSpPr/>
          <p:nvPr/>
        </p:nvSpPr>
        <p:spPr>
          <a:xfrm>
            <a:off x="145141" y="1792515"/>
            <a:ext cx="2293259" cy="14151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58788" y="1824522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Close</a:t>
            </a:r>
            <a:endParaRPr lang="uk-UA" b="1" dirty="0">
              <a:solidFill>
                <a:srgbClr val="00B0F0"/>
              </a:solidFill>
            </a:endParaRPr>
          </a:p>
        </p:txBody>
      </p:sp>
      <p:sp>
        <p:nvSpPr>
          <p:cNvPr id="5" name="Округлений прямокутник 4"/>
          <p:cNvSpPr/>
          <p:nvPr/>
        </p:nvSpPr>
        <p:spPr>
          <a:xfrm>
            <a:off x="3164114" y="68943"/>
            <a:ext cx="2576285" cy="14151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3212366" y="75549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Opening </a:t>
            </a:r>
            <a:endParaRPr lang="uk-UA" b="1" dirty="0">
              <a:solidFill>
                <a:srgbClr val="00B0F0"/>
              </a:solidFill>
            </a:endParaRPr>
          </a:p>
        </p:txBody>
      </p:sp>
      <p:sp>
        <p:nvSpPr>
          <p:cNvPr id="7" name="Округлений прямокутник 6"/>
          <p:cNvSpPr/>
          <p:nvPr/>
        </p:nvSpPr>
        <p:spPr>
          <a:xfrm>
            <a:off x="6516914" y="1792516"/>
            <a:ext cx="2467428" cy="14151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TextBox 7"/>
          <p:cNvSpPr txBox="1"/>
          <p:nvPr/>
        </p:nvSpPr>
        <p:spPr>
          <a:xfrm>
            <a:off x="6581360" y="1820243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Open </a:t>
            </a:r>
            <a:endParaRPr lang="uk-UA" b="1" dirty="0">
              <a:solidFill>
                <a:srgbClr val="00B0F0"/>
              </a:solidFill>
            </a:endParaRPr>
          </a:p>
        </p:txBody>
      </p:sp>
      <p:sp>
        <p:nvSpPr>
          <p:cNvPr id="9" name="Округлений прямокутник 8"/>
          <p:cNvSpPr/>
          <p:nvPr/>
        </p:nvSpPr>
        <p:spPr>
          <a:xfrm>
            <a:off x="3164115" y="3653972"/>
            <a:ext cx="2576284" cy="14151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TextBox 9"/>
          <p:cNvSpPr txBox="1"/>
          <p:nvPr/>
        </p:nvSpPr>
        <p:spPr>
          <a:xfrm>
            <a:off x="3212366" y="3653972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B0F0"/>
                </a:solidFill>
              </a:rPr>
              <a:t>Closening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endParaRPr lang="uk-UA" b="1" dirty="0">
              <a:solidFill>
                <a:srgbClr val="00B0F0"/>
              </a:solidFill>
            </a:endParaRPr>
          </a:p>
        </p:txBody>
      </p:sp>
      <p:cxnSp>
        <p:nvCxnSpPr>
          <p:cNvPr id="12" name="Заокруглена сполучна лінія 11"/>
          <p:cNvCxnSpPr>
            <a:stCxn id="2" idx="0"/>
            <a:endCxn id="5" idx="1"/>
          </p:cNvCxnSpPr>
          <p:nvPr/>
        </p:nvCxnSpPr>
        <p:spPr>
          <a:xfrm rot="5400000" flipH="1" flipV="1">
            <a:off x="1719942" y="348344"/>
            <a:ext cx="1016000" cy="18723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Заокруглена сполучна лінія 13"/>
          <p:cNvCxnSpPr>
            <a:stCxn id="5" idx="3"/>
            <a:endCxn id="7" idx="0"/>
          </p:cNvCxnSpPr>
          <p:nvPr/>
        </p:nvCxnSpPr>
        <p:spPr>
          <a:xfrm>
            <a:off x="5740399" y="776515"/>
            <a:ext cx="2010229" cy="10160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Заокруглена сполучна лінія 15"/>
          <p:cNvCxnSpPr>
            <a:stCxn id="7" idx="2"/>
            <a:endCxn id="9" idx="3"/>
          </p:cNvCxnSpPr>
          <p:nvPr/>
        </p:nvCxnSpPr>
        <p:spPr>
          <a:xfrm rot="5400000">
            <a:off x="6168572" y="2779487"/>
            <a:ext cx="1153885" cy="20102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Заокруглена сполучна лінія 17"/>
          <p:cNvCxnSpPr>
            <a:stCxn id="9" idx="1"/>
            <a:endCxn id="2" idx="2"/>
          </p:cNvCxnSpPr>
          <p:nvPr/>
        </p:nvCxnSpPr>
        <p:spPr>
          <a:xfrm rot="10800000">
            <a:off x="1291771" y="3207658"/>
            <a:ext cx="1872344" cy="11538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212366" y="3767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</a:t>
            </a:r>
            <a:endParaRPr lang="uk-UA" dirty="0"/>
          </a:p>
        </p:txBody>
      </p:sp>
      <p:sp>
        <p:nvSpPr>
          <p:cNvPr id="45" name="TextBox 44"/>
          <p:cNvSpPr txBox="1"/>
          <p:nvPr/>
        </p:nvSpPr>
        <p:spPr>
          <a:xfrm>
            <a:off x="3212366" y="376720"/>
            <a:ext cx="24093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dirty="0" smtClean="0"/>
              <a:t>oid </a:t>
            </a:r>
            <a:r>
              <a:rPr lang="en-US" sz="1200" dirty="0" err="1" smtClean="0"/>
              <a:t>DoorActuatorsOpening</a:t>
            </a:r>
            <a:r>
              <a:rPr lang="en-US" sz="1200" dirty="0" smtClean="0"/>
              <a:t>()</a:t>
            </a:r>
            <a:endParaRPr lang="en-US" sz="1200" dirty="0"/>
          </a:p>
          <a:p>
            <a:endParaRPr lang="uk-UA" dirty="0"/>
          </a:p>
        </p:txBody>
      </p:sp>
      <p:sp>
        <p:nvSpPr>
          <p:cNvPr id="46" name="TextBox 45"/>
          <p:cNvSpPr txBox="1"/>
          <p:nvPr/>
        </p:nvSpPr>
        <p:spPr>
          <a:xfrm>
            <a:off x="6545942" y="2128020"/>
            <a:ext cx="2409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dirty="0" smtClean="0"/>
              <a:t>oid </a:t>
            </a:r>
            <a:r>
              <a:rPr lang="en-US" sz="1200" dirty="0" err="1" smtClean="0"/>
              <a:t>DoorActuatorsOff</a:t>
            </a:r>
            <a:r>
              <a:rPr lang="en-US" sz="1200" dirty="0" smtClean="0"/>
              <a:t>()</a:t>
            </a:r>
            <a:endParaRPr lang="uk-UA" dirty="0"/>
          </a:p>
        </p:txBody>
      </p:sp>
      <p:sp>
        <p:nvSpPr>
          <p:cNvPr id="47" name="TextBox 46"/>
          <p:cNvSpPr txBox="1"/>
          <p:nvPr/>
        </p:nvSpPr>
        <p:spPr>
          <a:xfrm>
            <a:off x="3212366" y="3980955"/>
            <a:ext cx="2317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dirty="0" smtClean="0"/>
              <a:t>oid </a:t>
            </a:r>
            <a:r>
              <a:rPr lang="en-US" sz="1200" dirty="0" err="1" smtClean="0"/>
              <a:t>DoorActuatorsClosening</a:t>
            </a:r>
            <a:r>
              <a:rPr lang="en-US" sz="1200" dirty="0" smtClean="0"/>
              <a:t>()</a:t>
            </a:r>
            <a:endParaRPr lang="uk-UA" dirty="0"/>
          </a:p>
        </p:txBody>
      </p:sp>
      <p:sp>
        <p:nvSpPr>
          <p:cNvPr id="48" name="TextBox 47"/>
          <p:cNvSpPr txBox="1"/>
          <p:nvPr/>
        </p:nvSpPr>
        <p:spPr>
          <a:xfrm>
            <a:off x="145141" y="2053196"/>
            <a:ext cx="2409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dirty="0" smtClean="0"/>
              <a:t>oid </a:t>
            </a:r>
            <a:r>
              <a:rPr lang="en-US" sz="1200" dirty="0" err="1" smtClean="0"/>
              <a:t>DoorActuatorsOff</a:t>
            </a:r>
            <a:r>
              <a:rPr lang="en-US" sz="1200" dirty="0" smtClean="0"/>
              <a:t>()</a:t>
            </a:r>
            <a:endParaRPr lang="uk-UA" dirty="0"/>
          </a:p>
        </p:txBody>
      </p:sp>
      <p:cxnSp>
        <p:nvCxnSpPr>
          <p:cNvPr id="50" name="Пряма зі стрілкою 49"/>
          <p:cNvCxnSpPr/>
          <p:nvPr/>
        </p:nvCxnSpPr>
        <p:spPr>
          <a:xfrm>
            <a:off x="413657" y="928914"/>
            <a:ext cx="0" cy="863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701970" y="620228"/>
            <a:ext cx="24093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dirty="0" smtClean="0"/>
              <a:t>oid </a:t>
            </a:r>
            <a:r>
              <a:rPr lang="en-US" sz="1200" dirty="0" err="1" smtClean="0"/>
              <a:t>SwitchDoorState</a:t>
            </a:r>
            <a:r>
              <a:rPr lang="en-US" sz="1200" dirty="0" smtClean="0"/>
              <a:t>()</a:t>
            </a:r>
            <a:endParaRPr lang="en-US" sz="1200" dirty="0"/>
          </a:p>
          <a:p>
            <a:endParaRPr lang="uk-UA" dirty="0"/>
          </a:p>
        </p:txBody>
      </p:sp>
      <p:sp>
        <p:nvSpPr>
          <p:cNvPr id="53" name="TextBox 52"/>
          <p:cNvSpPr txBox="1"/>
          <p:nvPr/>
        </p:nvSpPr>
        <p:spPr>
          <a:xfrm>
            <a:off x="7014027" y="4029839"/>
            <a:ext cx="24093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dirty="0" smtClean="0"/>
              <a:t>oid </a:t>
            </a:r>
            <a:r>
              <a:rPr lang="en-US" sz="1200" dirty="0" err="1" smtClean="0"/>
              <a:t>SwitchDoorState</a:t>
            </a:r>
            <a:r>
              <a:rPr lang="en-US" sz="1200" dirty="0" smtClean="0"/>
              <a:t>()</a:t>
            </a:r>
            <a:endParaRPr lang="en-US" sz="1200" dirty="0"/>
          </a:p>
          <a:p>
            <a:endParaRPr lang="uk-UA" dirty="0"/>
          </a:p>
        </p:txBody>
      </p:sp>
      <p:sp>
        <p:nvSpPr>
          <p:cNvPr id="54" name="TextBox 53"/>
          <p:cNvSpPr txBox="1"/>
          <p:nvPr/>
        </p:nvSpPr>
        <p:spPr>
          <a:xfrm>
            <a:off x="671287" y="4257954"/>
            <a:ext cx="24093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dirty="0" smtClean="0"/>
              <a:t>oid </a:t>
            </a:r>
            <a:r>
              <a:rPr lang="en-US" sz="1200" dirty="0" err="1" smtClean="0"/>
              <a:t>SwitchDoorState</a:t>
            </a:r>
            <a:r>
              <a:rPr lang="en-US" sz="1200" dirty="0" smtClean="0"/>
              <a:t>()</a:t>
            </a:r>
            <a:endParaRPr lang="en-US" sz="1200" dirty="0"/>
          </a:p>
          <a:p>
            <a:endParaRPr lang="uk-UA" dirty="0"/>
          </a:p>
        </p:txBody>
      </p:sp>
      <p:sp>
        <p:nvSpPr>
          <p:cNvPr id="55" name="TextBox 54"/>
          <p:cNvSpPr txBox="1"/>
          <p:nvPr/>
        </p:nvSpPr>
        <p:spPr>
          <a:xfrm>
            <a:off x="636081" y="622050"/>
            <a:ext cx="24093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dirty="0" smtClean="0"/>
              <a:t>oid </a:t>
            </a:r>
            <a:r>
              <a:rPr lang="en-US" sz="1200" dirty="0" err="1" smtClean="0"/>
              <a:t>SwitchDoorState</a:t>
            </a:r>
            <a:r>
              <a:rPr lang="en-US" sz="1200" dirty="0" smtClean="0"/>
              <a:t>()</a:t>
            </a:r>
            <a:endParaRPr lang="en-US" sz="12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4852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круглений прямокутник 1"/>
          <p:cNvSpPr/>
          <p:nvPr/>
        </p:nvSpPr>
        <p:spPr>
          <a:xfrm>
            <a:off x="145141" y="1792515"/>
            <a:ext cx="2293259" cy="14151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58788" y="1824522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Close</a:t>
            </a:r>
            <a:endParaRPr lang="uk-UA" b="1" dirty="0">
              <a:solidFill>
                <a:srgbClr val="00B0F0"/>
              </a:solidFill>
            </a:endParaRPr>
          </a:p>
        </p:txBody>
      </p:sp>
      <p:sp>
        <p:nvSpPr>
          <p:cNvPr id="7" name="Округлений прямокутник 6"/>
          <p:cNvSpPr/>
          <p:nvPr/>
        </p:nvSpPr>
        <p:spPr>
          <a:xfrm>
            <a:off x="6516914" y="1792516"/>
            <a:ext cx="2467428" cy="14151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TextBox 7"/>
          <p:cNvSpPr txBox="1"/>
          <p:nvPr/>
        </p:nvSpPr>
        <p:spPr>
          <a:xfrm>
            <a:off x="6581360" y="1820243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Open </a:t>
            </a:r>
            <a:endParaRPr lang="uk-UA" b="1" dirty="0">
              <a:solidFill>
                <a:srgbClr val="00B0F0"/>
              </a:solidFill>
            </a:endParaRPr>
          </a:p>
        </p:txBody>
      </p:sp>
      <p:cxnSp>
        <p:nvCxnSpPr>
          <p:cNvPr id="12" name="Заокруглена сполучна лінія 11"/>
          <p:cNvCxnSpPr>
            <a:stCxn id="2" idx="0"/>
            <a:endCxn id="7" idx="0"/>
          </p:cNvCxnSpPr>
          <p:nvPr/>
        </p:nvCxnSpPr>
        <p:spPr>
          <a:xfrm rot="16200000" flipH="1">
            <a:off x="4521198" y="-1436913"/>
            <a:ext cx="1" cy="6458857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Заокруглена сполучна лінія 15"/>
          <p:cNvCxnSpPr>
            <a:stCxn id="7" idx="2"/>
            <a:endCxn id="2" idx="2"/>
          </p:cNvCxnSpPr>
          <p:nvPr/>
        </p:nvCxnSpPr>
        <p:spPr>
          <a:xfrm rot="5400000" flipH="1">
            <a:off x="4521199" y="-21769"/>
            <a:ext cx="1" cy="6458857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 зі стрілкою 49"/>
          <p:cNvCxnSpPr/>
          <p:nvPr/>
        </p:nvCxnSpPr>
        <p:spPr>
          <a:xfrm>
            <a:off x="413657" y="928914"/>
            <a:ext cx="0" cy="863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585030" y="3117644"/>
            <a:ext cx="24093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dirty="0" smtClean="0"/>
              <a:t>oid </a:t>
            </a:r>
            <a:r>
              <a:rPr lang="en-US" sz="1200" dirty="0" err="1" smtClean="0"/>
              <a:t>SwitchDoorState</a:t>
            </a:r>
            <a:r>
              <a:rPr lang="en-US" sz="1200" dirty="0" smtClean="0"/>
              <a:t>()</a:t>
            </a:r>
            <a:endParaRPr lang="en-US" sz="1200" dirty="0"/>
          </a:p>
          <a:p>
            <a:endParaRPr lang="uk-UA" dirty="0"/>
          </a:p>
        </p:txBody>
      </p:sp>
      <p:sp>
        <p:nvSpPr>
          <p:cNvPr id="55" name="TextBox 54"/>
          <p:cNvSpPr txBox="1"/>
          <p:nvPr/>
        </p:nvSpPr>
        <p:spPr>
          <a:xfrm>
            <a:off x="3486858" y="1255063"/>
            <a:ext cx="24093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dirty="0" smtClean="0"/>
              <a:t>oid </a:t>
            </a:r>
            <a:r>
              <a:rPr lang="en-US" sz="1200" dirty="0" err="1" smtClean="0"/>
              <a:t>SwitchDoorState</a:t>
            </a:r>
            <a:r>
              <a:rPr lang="en-US" sz="1200" dirty="0" smtClean="0"/>
              <a:t>()</a:t>
            </a:r>
            <a:endParaRPr lang="en-US" sz="12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3908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круглений прямокутник 1"/>
          <p:cNvSpPr/>
          <p:nvPr/>
        </p:nvSpPr>
        <p:spPr>
          <a:xfrm>
            <a:off x="3613185" y="2113505"/>
            <a:ext cx="1771612" cy="8619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/>
          <p:cNvSpPr txBox="1"/>
          <p:nvPr/>
        </p:nvSpPr>
        <p:spPr>
          <a:xfrm>
            <a:off x="3613185" y="211350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Stop</a:t>
            </a:r>
            <a:endParaRPr lang="uk-UA" b="1" dirty="0">
              <a:solidFill>
                <a:srgbClr val="00B0F0"/>
              </a:solidFill>
            </a:endParaRPr>
          </a:p>
        </p:txBody>
      </p:sp>
      <p:cxnSp>
        <p:nvCxnSpPr>
          <p:cNvPr id="5" name="Пряма зі стрілкою 4"/>
          <p:cNvCxnSpPr/>
          <p:nvPr/>
        </p:nvCxnSpPr>
        <p:spPr>
          <a:xfrm flipH="1">
            <a:off x="5389020" y="2281817"/>
            <a:ext cx="449507" cy="1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круглений прямокутник 9"/>
          <p:cNvSpPr/>
          <p:nvPr/>
        </p:nvSpPr>
        <p:spPr>
          <a:xfrm>
            <a:off x="1748101" y="1421099"/>
            <a:ext cx="1771612" cy="63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TextBox 10"/>
          <p:cNvSpPr txBox="1"/>
          <p:nvPr/>
        </p:nvSpPr>
        <p:spPr>
          <a:xfrm>
            <a:off x="1748100" y="1453105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Moving Up Slow</a:t>
            </a:r>
            <a:endParaRPr lang="uk-UA" b="1" dirty="0">
              <a:solidFill>
                <a:srgbClr val="00B0F0"/>
              </a:solidFill>
            </a:endParaRPr>
          </a:p>
        </p:txBody>
      </p:sp>
      <p:sp>
        <p:nvSpPr>
          <p:cNvPr id="13" name="Округлений прямокутник 12"/>
          <p:cNvSpPr/>
          <p:nvPr/>
        </p:nvSpPr>
        <p:spPr>
          <a:xfrm>
            <a:off x="43543" y="608299"/>
            <a:ext cx="1771612" cy="63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43542" y="640305"/>
            <a:ext cx="151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Moving Up Fast</a:t>
            </a:r>
            <a:endParaRPr lang="uk-UA" b="1" dirty="0">
              <a:solidFill>
                <a:srgbClr val="00B0F0"/>
              </a:solidFill>
            </a:endParaRPr>
          </a:p>
        </p:txBody>
      </p:sp>
      <p:sp>
        <p:nvSpPr>
          <p:cNvPr id="15" name="Округлений прямокутник 14"/>
          <p:cNvSpPr/>
          <p:nvPr/>
        </p:nvSpPr>
        <p:spPr>
          <a:xfrm>
            <a:off x="5384797" y="3042891"/>
            <a:ext cx="1814920" cy="8614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TextBox 15"/>
          <p:cNvSpPr txBox="1"/>
          <p:nvPr/>
        </p:nvSpPr>
        <p:spPr>
          <a:xfrm>
            <a:off x="5384797" y="3042892"/>
            <a:ext cx="1814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Moving Down Slow</a:t>
            </a:r>
            <a:endParaRPr lang="uk-UA" b="1" dirty="0">
              <a:solidFill>
                <a:srgbClr val="00B0F0"/>
              </a:solidFill>
            </a:endParaRPr>
          </a:p>
        </p:txBody>
      </p:sp>
      <p:sp>
        <p:nvSpPr>
          <p:cNvPr id="18" name="Округлений прямокутник 17"/>
          <p:cNvSpPr/>
          <p:nvPr/>
        </p:nvSpPr>
        <p:spPr>
          <a:xfrm>
            <a:off x="7308574" y="3999062"/>
            <a:ext cx="1835426" cy="63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TextBox 18"/>
          <p:cNvSpPr txBox="1"/>
          <p:nvPr/>
        </p:nvSpPr>
        <p:spPr>
          <a:xfrm>
            <a:off x="7308574" y="3999062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Moving Down Fast</a:t>
            </a:r>
            <a:endParaRPr lang="uk-UA" b="1" dirty="0">
              <a:solidFill>
                <a:srgbClr val="00B0F0"/>
              </a:solidFill>
            </a:endParaRPr>
          </a:p>
        </p:txBody>
      </p:sp>
      <p:cxnSp>
        <p:nvCxnSpPr>
          <p:cNvPr id="24" name="Заокруглена сполучна лінія 23"/>
          <p:cNvCxnSpPr>
            <a:stCxn id="13" idx="3"/>
            <a:endCxn id="10" idx="0"/>
          </p:cNvCxnSpPr>
          <p:nvPr/>
        </p:nvCxnSpPr>
        <p:spPr>
          <a:xfrm>
            <a:off x="1815155" y="927613"/>
            <a:ext cx="818752" cy="4934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Заокруглена сполучна лінія 25"/>
          <p:cNvCxnSpPr>
            <a:stCxn id="10" idx="3"/>
            <a:endCxn id="2" idx="0"/>
          </p:cNvCxnSpPr>
          <p:nvPr/>
        </p:nvCxnSpPr>
        <p:spPr>
          <a:xfrm>
            <a:off x="3519713" y="1740413"/>
            <a:ext cx="979278" cy="3730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Заокруглена сполучна лінія 27"/>
          <p:cNvCxnSpPr>
            <a:stCxn id="2" idx="3"/>
            <a:endCxn id="16" idx="0"/>
          </p:cNvCxnSpPr>
          <p:nvPr/>
        </p:nvCxnSpPr>
        <p:spPr>
          <a:xfrm>
            <a:off x="5384797" y="2544467"/>
            <a:ext cx="907460" cy="4984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Заокруглена сполучна лінія 29"/>
          <p:cNvCxnSpPr>
            <a:stCxn id="15" idx="3"/>
            <a:endCxn id="19" idx="0"/>
          </p:cNvCxnSpPr>
          <p:nvPr/>
        </p:nvCxnSpPr>
        <p:spPr>
          <a:xfrm>
            <a:off x="7199717" y="3473617"/>
            <a:ext cx="990669" cy="5254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13185" y="2579943"/>
            <a:ext cx="24093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</a:t>
            </a:r>
            <a:r>
              <a:rPr lang="en-US" sz="1100" dirty="0" smtClean="0"/>
              <a:t>oid </a:t>
            </a:r>
            <a:r>
              <a:rPr lang="en-US" sz="1100" dirty="0" err="1" smtClean="0"/>
              <a:t>CabinBrakesOn</a:t>
            </a:r>
            <a:r>
              <a:rPr lang="en-US" sz="1100" dirty="0" smtClean="0"/>
              <a:t>()</a:t>
            </a:r>
            <a:endParaRPr lang="uk-UA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5315456" y="3256066"/>
            <a:ext cx="199311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</a:t>
            </a:r>
            <a:r>
              <a:rPr lang="en-US" sz="1100" dirty="0" smtClean="0"/>
              <a:t>oid </a:t>
            </a:r>
            <a:r>
              <a:rPr lang="en-US" sz="1100" dirty="0" err="1" smtClean="0"/>
              <a:t>CabinBrakesOff</a:t>
            </a:r>
            <a:r>
              <a:rPr lang="en-US" sz="1100" dirty="0" smtClean="0"/>
              <a:t>() if On</a:t>
            </a:r>
          </a:p>
          <a:p>
            <a:r>
              <a:rPr lang="en-US" sz="1100" dirty="0"/>
              <a:t>void </a:t>
            </a:r>
            <a:r>
              <a:rPr lang="en-US" sz="1100" dirty="0" err="1" smtClean="0"/>
              <a:t>MotorLowSpeedDown</a:t>
            </a:r>
            <a:r>
              <a:rPr lang="en-US" sz="1100" dirty="0" smtClean="0"/>
              <a:t>()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1697300" y="1627277"/>
            <a:ext cx="24093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</a:t>
            </a:r>
            <a:r>
              <a:rPr lang="en-US" sz="1100" dirty="0" smtClean="0"/>
              <a:t>oid </a:t>
            </a:r>
            <a:r>
              <a:rPr lang="en-US" sz="1100" dirty="0" err="1" smtClean="0"/>
              <a:t>CabinBrakesOff</a:t>
            </a:r>
            <a:r>
              <a:rPr lang="en-US" sz="1100" dirty="0" smtClean="0"/>
              <a:t>() if On</a:t>
            </a:r>
          </a:p>
          <a:p>
            <a:r>
              <a:rPr lang="en-US" sz="1100" dirty="0"/>
              <a:t>void </a:t>
            </a:r>
            <a:r>
              <a:rPr lang="en-US" sz="1100" dirty="0" err="1" smtClean="0"/>
              <a:t>MotorLowSpeedUp</a:t>
            </a:r>
            <a:r>
              <a:rPr lang="en-US" sz="1100" dirty="0" smtClean="0"/>
              <a:t>()</a:t>
            </a:r>
            <a:endParaRPr lang="en-US" sz="1100" dirty="0"/>
          </a:p>
          <a:p>
            <a:endParaRPr lang="uk-UA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7229728" y="4164977"/>
            <a:ext cx="1993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void </a:t>
            </a:r>
            <a:r>
              <a:rPr lang="en-US" sz="1100" dirty="0" err="1" smtClean="0"/>
              <a:t>MotorFastSpeedDown</a:t>
            </a:r>
            <a:r>
              <a:rPr lang="en-US" sz="1100" dirty="0" smtClean="0"/>
              <a:t>()</a:t>
            </a:r>
            <a:endParaRPr lang="en-US" sz="1100" dirty="0"/>
          </a:p>
        </p:txBody>
      </p:sp>
      <p:cxnSp>
        <p:nvCxnSpPr>
          <p:cNvPr id="43" name="Заокруглена сполучна лінія 42"/>
          <p:cNvCxnSpPr>
            <a:stCxn id="18" idx="2"/>
            <a:endCxn id="15" idx="2"/>
          </p:cNvCxnSpPr>
          <p:nvPr/>
        </p:nvCxnSpPr>
        <p:spPr>
          <a:xfrm rot="5400000" flipH="1">
            <a:off x="6892598" y="3304001"/>
            <a:ext cx="733348" cy="1934030"/>
          </a:xfrm>
          <a:prstGeom prst="curvedConnector3">
            <a:avLst>
              <a:gd name="adj1" fmla="val -311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Заокруглена сполучна лінія 44"/>
          <p:cNvCxnSpPr>
            <a:endCxn id="2" idx="2"/>
          </p:cNvCxnSpPr>
          <p:nvPr/>
        </p:nvCxnSpPr>
        <p:spPr>
          <a:xfrm rot="10800000">
            <a:off x="4498991" y="2975429"/>
            <a:ext cx="885808" cy="5157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0" y="869027"/>
            <a:ext cx="1993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void </a:t>
            </a:r>
            <a:r>
              <a:rPr lang="en-US" sz="1100" dirty="0" err="1" smtClean="0"/>
              <a:t>MotorFastSpeedUp</a:t>
            </a:r>
            <a:r>
              <a:rPr lang="en-US" sz="1100" dirty="0" smtClean="0"/>
              <a:t>()</a:t>
            </a:r>
            <a:endParaRPr lang="en-US" sz="1100" dirty="0"/>
          </a:p>
        </p:txBody>
      </p:sp>
      <p:cxnSp>
        <p:nvCxnSpPr>
          <p:cNvPr id="57" name="Заокруглена сполучна лінія 56"/>
          <p:cNvCxnSpPr>
            <a:endCxn id="13" idx="2"/>
          </p:cNvCxnSpPr>
          <p:nvPr/>
        </p:nvCxnSpPr>
        <p:spPr>
          <a:xfrm rot="10800000">
            <a:off x="929350" y="1246927"/>
            <a:ext cx="818751" cy="4934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569205" y="2366769"/>
            <a:ext cx="24093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</a:t>
            </a:r>
            <a:r>
              <a:rPr lang="en-US" sz="1100" dirty="0" smtClean="0"/>
              <a:t>oid </a:t>
            </a:r>
            <a:r>
              <a:rPr lang="en-US" sz="1100" dirty="0" err="1" smtClean="0"/>
              <a:t>MotorSpeedOff</a:t>
            </a:r>
            <a:r>
              <a:rPr lang="en-US" sz="1100" dirty="0" smtClean="0"/>
              <a:t>() if On</a:t>
            </a:r>
            <a:endParaRPr lang="uk-UA" sz="1100" dirty="0"/>
          </a:p>
        </p:txBody>
      </p:sp>
      <p:cxnSp>
        <p:nvCxnSpPr>
          <p:cNvPr id="72" name="Заокруглена сполучна лінія 71"/>
          <p:cNvCxnSpPr>
            <a:stCxn id="64" idx="1"/>
          </p:cNvCxnSpPr>
          <p:nvPr/>
        </p:nvCxnSpPr>
        <p:spPr>
          <a:xfrm rot="10800000">
            <a:off x="2633907" y="2059728"/>
            <a:ext cx="935298" cy="437847"/>
          </a:xfrm>
          <a:prstGeom prst="curvedConnector3">
            <a:avLst>
              <a:gd name="adj1" fmla="val 1019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698172" y="1521517"/>
            <a:ext cx="20119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dirty="0" smtClean="0"/>
              <a:t>oid </a:t>
            </a:r>
            <a:r>
              <a:rPr lang="en-US" sz="1200" dirty="0" err="1" smtClean="0"/>
              <a:t>SwitchCabinState</a:t>
            </a:r>
            <a:r>
              <a:rPr lang="en-US" sz="1200" dirty="0" smtClean="0"/>
              <a:t>()</a:t>
            </a:r>
            <a:endParaRPr lang="en-US" sz="1200" dirty="0"/>
          </a:p>
          <a:p>
            <a:endParaRPr lang="uk-UA" dirty="0"/>
          </a:p>
        </p:txBody>
      </p:sp>
      <p:sp>
        <p:nvSpPr>
          <p:cNvPr id="76" name="TextBox 75"/>
          <p:cNvSpPr txBox="1"/>
          <p:nvPr/>
        </p:nvSpPr>
        <p:spPr>
          <a:xfrm>
            <a:off x="2249573" y="701854"/>
            <a:ext cx="20119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dirty="0" smtClean="0"/>
              <a:t>oid </a:t>
            </a:r>
            <a:r>
              <a:rPr lang="en-US" sz="1200" dirty="0" err="1" smtClean="0"/>
              <a:t>SwitchCabinState</a:t>
            </a:r>
            <a:r>
              <a:rPr lang="en-US" sz="1200" dirty="0" smtClean="0"/>
              <a:t>()</a:t>
            </a:r>
            <a:endParaRPr lang="en-US" sz="1200" dirty="0"/>
          </a:p>
          <a:p>
            <a:endParaRPr lang="uk-UA" dirty="0"/>
          </a:p>
        </p:txBody>
      </p:sp>
      <p:sp>
        <p:nvSpPr>
          <p:cNvPr id="78" name="TextBox 77"/>
          <p:cNvSpPr txBox="1"/>
          <p:nvPr/>
        </p:nvSpPr>
        <p:spPr>
          <a:xfrm>
            <a:off x="5838527" y="2421283"/>
            <a:ext cx="20119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dirty="0" smtClean="0"/>
              <a:t>oid </a:t>
            </a:r>
            <a:r>
              <a:rPr lang="en-US" sz="1200" dirty="0" err="1" smtClean="0"/>
              <a:t>SwitchCabinState</a:t>
            </a:r>
            <a:r>
              <a:rPr lang="en-US" sz="1200" dirty="0" smtClean="0"/>
              <a:t>()</a:t>
            </a:r>
            <a:endParaRPr lang="en-US" sz="1200" dirty="0"/>
          </a:p>
          <a:p>
            <a:endParaRPr lang="uk-UA" dirty="0"/>
          </a:p>
        </p:txBody>
      </p:sp>
      <p:sp>
        <p:nvSpPr>
          <p:cNvPr id="79" name="TextBox 78"/>
          <p:cNvSpPr txBox="1"/>
          <p:nvPr/>
        </p:nvSpPr>
        <p:spPr>
          <a:xfrm>
            <a:off x="7405700" y="3242419"/>
            <a:ext cx="20119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dirty="0" smtClean="0"/>
              <a:t>oid </a:t>
            </a:r>
            <a:r>
              <a:rPr lang="en-US" sz="1200" dirty="0" err="1" smtClean="0"/>
              <a:t>SwitchCabinState</a:t>
            </a:r>
            <a:r>
              <a:rPr lang="en-US" sz="1200" dirty="0" smtClean="0"/>
              <a:t>()</a:t>
            </a:r>
            <a:endParaRPr lang="en-US" sz="1200" dirty="0"/>
          </a:p>
          <a:p>
            <a:endParaRPr lang="uk-UA" dirty="0"/>
          </a:p>
        </p:txBody>
      </p:sp>
      <p:sp>
        <p:nvSpPr>
          <p:cNvPr id="80" name="TextBox 79"/>
          <p:cNvSpPr txBox="1"/>
          <p:nvPr/>
        </p:nvSpPr>
        <p:spPr>
          <a:xfrm>
            <a:off x="4941895" y="4560948"/>
            <a:ext cx="20119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dirty="0" smtClean="0"/>
              <a:t>oid </a:t>
            </a:r>
            <a:r>
              <a:rPr lang="en-US" sz="1200" dirty="0" err="1" smtClean="0"/>
              <a:t>SwitchCabinState</a:t>
            </a:r>
            <a:r>
              <a:rPr lang="en-US" sz="1200" dirty="0" smtClean="0"/>
              <a:t>()</a:t>
            </a:r>
            <a:endParaRPr lang="en-US" sz="1200" dirty="0"/>
          </a:p>
          <a:p>
            <a:endParaRPr lang="uk-UA" dirty="0"/>
          </a:p>
        </p:txBody>
      </p:sp>
      <p:sp>
        <p:nvSpPr>
          <p:cNvPr id="81" name="TextBox 80"/>
          <p:cNvSpPr txBox="1"/>
          <p:nvPr/>
        </p:nvSpPr>
        <p:spPr>
          <a:xfrm>
            <a:off x="3217916" y="3378823"/>
            <a:ext cx="20119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dirty="0" smtClean="0"/>
              <a:t>oid </a:t>
            </a:r>
            <a:r>
              <a:rPr lang="en-US" sz="1200" dirty="0" err="1" smtClean="0"/>
              <a:t>SwitchCabinState</a:t>
            </a:r>
            <a:r>
              <a:rPr lang="en-US" sz="1200" dirty="0" smtClean="0"/>
              <a:t>()</a:t>
            </a:r>
            <a:endParaRPr lang="en-US" sz="1200" dirty="0"/>
          </a:p>
          <a:p>
            <a:endParaRPr lang="uk-UA" dirty="0"/>
          </a:p>
        </p:txBody>
      </p:sp>
      <p:sp>
        <p:nvSpPr>
          <p:cNvPr id="82" name="TextBox 81"/>
          <p:cNvSpPr txBox="1"/>
          <p:nvPr/>
        </p:nvSpPr>
        <p:spPr>
          <a:xfrm>
            <a:off x="1485059" y="2518489"/>
            <a:ext cx="20119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dirty="0" smtClean="0"/>
              <a:t>oid </a:t>
            </a:r>
            <a:r>
              <a:rPr lang="en-US" sz="1200" dirty="0" err="1" smtClean="0"/>
              <a:t>SwitchCabinState</a:t>
            </a:r>
            <a:r>
              <a:rPr lang="en-US" sz="1200" dirty="0" smtClean="0"/>
              <a:t>()</a:t>
            </a:r>
            <a:endParaRPr lang="en-US" sz="1200" dirty="0"/>
          </a:p>
          <a:p>
            <a:endParaRPr lang="uk-UA" dirty="0"/>
          </a:p>
        </p:txBody>
      </p:sp>
      <p:sp>
        <p:nvSpPr>
          <p:cNvPr id="83" name="TextBox 82"/>
          <p:cNvSpPr txBox="1"/>
          <p:nvPr/>
        </p:nvSpPr>
        <p:spPr>
          <a:xfrm>
            <a:off x="-10230" y="1719505"/>
            <a:ext cx="20119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dirty="0" smtClean="0"/>
              <a:t>oid </a:t>
            </a:r>
            <a:r>
              <a:rPr lang="en-US" sz="1200" dirty="0" err="1" smtClean="0"/>
              <a:t>SwitchCabinState</a:t>
            </a:r>
            <a:r>
              <a:rPr lang="en-US" sz="1200" dirty="0" smtClean="0"/>
              <a:t>()</a:t>
            </a:r>
            <a:endParaRPr lang="en-US" sz="12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2108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607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960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1"/>
          <p:cNvSpPr txBox="1">
            <a:spLocks noGrp="1"/>
          </p:cNvSpPr>
          <p:nvPr>
            <p:ph type="body" idx="1"/>
          </p:nvPr>
        </p:nvSpPr>
        <p:spPr>
          <a:xfrm>
            <a:off x="1054100" y="1623692"/>
            <a:ext cx="7728000" cy="10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Graduation Project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62" descr="solo-icon-gu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324021" y="3112917"/>
            <a:ext cx="514200" cy="5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62"/>
          <p:cNvSpPr txBox="1">
            <a:spLocks noGrp="1"/>
          </p:cNvSpPr>
          <p:nvPr>
            <p:ph type="title"/>
          </p:nvPr>
        </p:nvSpPr>
        <p:spPr>
          <a:xfrm>
            <a:off x="451754" y="624400"/>
            <a:ext cx="80868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3600"/>
              <a:t>Task</a:t>
            </a:r>
            <a:endParaRPr sz="3600"/>
          </a:p>
        </p:txBody>
      </p:sp>
      <p:sp>
        <p:nvSpPr>
          <p:cNvPr id="368" name="Google Shape;368;p62"/>
          <p:cNvSpPr txBox="1">
            <a:spLocks noGrp="1"/>
          </p:cNvSpPr>
          <p:nvPr>
            <p:ph type="body" idx="1"/>
          </p:nvPr>
        </p:nvSpPr>
        <p:spPr>
          <a:xfrm>
            <a:off x="380625" y="1601700"/>
            <a:ext cx="66771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Elevator (Lift) control software module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implementation with Unit Tests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3"/>
          <p:cNvSpPr txBox="1">
            <a:spLocks noGrp="1"/>
          </p:cNvSpPr>
          <p:nvPr>
            <p:ph type="title"/>
          </p:nvPr>
        </p:nvSpPr>
        <p:spPr>
          <a:xfrm>
            <a:off x="623300" y="365425"/>
            <a:ext cx="3577500" cy="8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Events</a:t>
            </a:r>
            <a:endParaRPr/>
          </a:p>
        </p:txBody>
      </p:sp>
      <p:sp>
        <p:nvSpPr>
          <p:cNvPr id="374" name="Google Shape;374;p63"/>
          <p:cNvSpPr txBox="1">
            <a:spLocks noGrp="1"/>
          </p:cNvSpPr>
          <p:nvPr>
            <p:ph type="subTitle" idx="1"/>
          </p:nvPr>
        </p:nvSpPr>
        <p:spPr>
          <a:xfrm>
            <a:off x="301375" y="1022000"/>
            <a:ext cx="4045200" cy="34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Limit Switches Cabin: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Max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Floor High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Floor 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Floor Low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Min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Limit Switches Door: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Opened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Closed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Keys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Floor 3 In Cabin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Floor 2 In Cabin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Floor 1 In Cabin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Stop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Floor 1 Out Cabin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Floor 2 Out Cabin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Floor 3 Out Cabin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5" name="Google Shape;375;p63"/>
          <p:cNvSpPr txBox="1">
            <a:spLocks noGrp="1"/>
          </p:cNvSpPr>
          <p:nvPr>
            <p:ph type="title"/>
          </p:nvPr>
        </p:nvSpPr>
        <p:spPr>
          <a:xfrm>
            <a:off x="5073900" y="410250"/>
            <a:ext cx="3577500" cy="8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Output Actions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6" name="Google Shape;376;p63"/>
          <p:cNvSpPr txBox="1">
            <a:spLocks noGrp="1"/>
          </p:cNvSpPr>
          <p:nvPr>
            <p:ph type="subTitle" idx="1"/>
          </p:nvPr>
        </p:nvSpPr>
        <p:spPr>
          <a:xfrm>
            <a:off x="4840050" y="1022000"/>
            <a:ext cx="4045200" cy="34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Motor: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Low Speed Up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High Speed Up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Low Speed Down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High Speed Down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Speed Off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Cabin Brakes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Off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On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Door Actuators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Opening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Closing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Off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4"/>
          <p:cNvSpPr txBox="1">
            <a:spLocks noGrp="1"/>
          </p:cNvSpPr>
          <p:nvPr>
            <p:ph type="title"/>
          </p:nvPr>
        </p:nvSpPr>
        <p:spPr>
          <a:xfrm>
            <a:off x="301375" y="365425"/>
            <a:ext cx="4240800" cy="8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States</a:t>
            </a:r>
            <a:endParaRPr/>
          </a:p>
        </p:txBody>
      </p:sp>
      <p:sp>
        <p:nvSpPr>
          <p:cNvPr id="382" name="Google Shape;382;p64"/>
          <p:cNvSpPr txBox="1">
            <a:spLocks noGrp="1"/>
          </p:cNvSpPr>
          <p:nvPr>
            <p:ph type="subTitle" idx="1"/>
          </p:nvPr>
        </p:nvSpPr>
        <p:spPr>
          <a:xfrm>
            <a:off x="301375" y="1022000"/>
            <a:ext cx="4045200" cy="34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Сabin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Stop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Moving Up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Moving Up Fast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Moving Down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Moving Down Fast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Door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Close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Opening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Open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Closening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Level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1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2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3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3" name="Google Shape;383;p64"/>
          <p:cNvSpPr txBox="1">
            <a:spLocks noGrp="1"/>
          </p:cNvSpPr>
          <p:nvPr>
            <p:ph type="title"/>
          </p:nvPr>
        </p:nvSpPr>
        <p:spPr>
          <a:xfrm>
            <a:off x="5073900" y="410250"/>
            <a:ext cx="3577500" cy="8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Initialization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4" name="Google Shape;384;p64"/>
          <p:cNvSpPr txBox="1">
            <a:spLocks noGrp="1"/>
          </p:cNvSpPr>
          <p:nvPr>
            <p:ph type="subTitle" idx="1"/>
          </p:nvPr>
        </p:nvSpPr>
        <p:spPr>
          <a:xfrm>
            <a:off x="4840050" y="1022000"/>
            <a:ext cx="4045200" cy="39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Case 1: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Given Elevator’s power is off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When Elevator’s power is on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Then Elevator shall Close Doors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And Elevator shall move to 1st Floor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Case 2: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Given Elevator’s Doors State is Unknown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And Closing Doors Actuator is On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When Closed Switch is triggered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Then Doors Actuators shall be Off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And Elevator’s Doors State is Closed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Case 3: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Given Elevator’s Floor is unknown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And Motor Low Speed Down is Active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When Min Cabin switch is triggered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Then Motor Speed Off shall be activated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Case 4: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Given Motor Speed Off is activated at the Min level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And Motor Low Speed Up is active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When Flow Cabin Switch is triggered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Then Motor Speed off shall be activated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And Cabin Stop at Level 1 shall be activated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	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3699163" y="97304"/>
            <a:ext cx="1679380" cy="499424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sp>
        <p:nvSpPr>
          <p:cNvPr id="3" name="TextBox 2"/>
          <p:cNvSpPr txBox="1"/>
          <p:nvPr/>
        </p:nvSpPr>
        <p:spPr>
          <a:xfrm>
            <a:off x="4174811" y="2285815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ECU</a:t>
            </a:r>
            <a:endParaRPr lang="uk-UA" sz="2000" dirty="0"/>
          </a:p>
        </p:txBody>
      </p:sp>
      <p:sp>
        <p:nvSpPr>
          <p:cNvPr id="4" name="Прямокутник 3"/>
          <p:cNvSpPr/>
          <p:nvPr/>
        </p:nvSpPr>
        <p:spPr>
          <a:xfrm>
            <a:off x="275609" y="107677"/>
            <a:ext cx="893617" cy="264937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sp>
        <p:nvSpPr>
          <p:cNvPr id="5" name="Прямокутник 4"/>
          <p:cNvSpPr/>
          <p:nvPr/>
        </p:nvSpPr>
        <p:spPr>
          <a:xfrm rot="16200000">
            <a:off x="-220355" y="1243238"/>
            <a:ext cx="6991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200" dirty="0" smtClean="0"/>
              <a:t> </a:t>
            </a:r>
            <a:r>
              <a:rPr lang="en" sz="1200" dirty="0"/>
              <a:t>Cabin</a:t>
            </a:r>
            <a:endParaRPr lang="uk-UA" sz="1200" dirty="0"/>
          </a:p>
        </p:txBody>
      </p:sp>
      <p:sp>
        <p:nvSpPr>
          <p:cNvPr id="6" name="Прямокутник 5"/>
          <p:cNvSpPr/>
          <p:nvPr/>
        </p:nvSpPr>
        <p:spPr>
          <a:xfrm>
            <a:off x="475016" y="167836"/>
            <a:ext cx="43641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Max</a:t>
            </a:r>
            <a:endParaRPr lang="uk-UA" sz="800" dirty="0"/>
          </a:p>
        </p:txBody>
      </p:sp>
      <p:sp>
        <p:nvSpPr>
          <p:cNvPr id="7" name="Прямокутник 6"/>
          <p:cNvSpPr/>
          <p:nvPr/>
        </p:nvSpPr>
        <p:spPr>
          <a:xfrm>
            <a:off x="488870" y="180384"/>
            <a:ext cx="429491" cy="18508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sp>
        <p:nvSpPr>
          <p:cNvPr id="8" name="Прямокутник 7"/>
          <p:cNvSpPr/>
          <p:nvPr/>
        </p:nvSpPr>
        <p:spPr>
          <a:xfrm>
            <a:off x="481943" y="2433051"/>
            <a:ext cx="43641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Min</a:t>
            </a:r>
            <a:endParaRPr lang="uk-UA" sz="800" dirty="0"/>
          </a:p>
        </p:txBody>
      </p:sp>
      <p:sp>
        <p:nvSpPr>
          <p:cNvPr id="9" name="Прямокутник 8"/>
          <p:cNvSpPr/>
          <p:nvPr/>
        </p:nvSpPr>
        <p:spPr>
          <a:xfrm>
            <a:off x="472791" y="2453646"/>
            <a:ext cx="429491" cy="22167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sp>
        <p:nvSpPr>
          <p:cNvPr id="10" name="Прямокутник 9"/>
          <p:cNvSpPr/>
          <p:nvPr/>
        </p:nvSpPr>
        <p:spPr>
          <a:xfrm>
            <a:off x="406233" y="449485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Floor 3</a:t>
            </a:r>
            <a:endParaRPr lang="uk-UA" sz="800" dirty="0"/>
          </a:p>
        </p:txBody>
      </p:sp>
      <p:sp>
        <p:nvSpPr>
          <p:cNvPr id="11" name="Прямокутник 10"/>
          <p:cNvSpPr/>
          <p:nvPr/>
        </p:nvSpPr>
        <p:spPr>
          <a:xfrm>
            <a:off x="436916" y="455436"/>
            <a:ext cx="465366" cy="22167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sp>
        <p:nvSpPr>
          <p:cNvPr id="12" name="Прямокутник 11"/>
          <p:cNvSpPr/>
          <p:nvPr/>
        </p:nvSpPr>
        <p:spPr>
          <a:xfrm>
            <a:off x="294911" y="728936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Floor 3 low</a:t>
            </a:r>
            <a:endParaRPr lang="uk-UA" sz="800" dirty="0"/>
          </a:p>
        </p:txBody>
      </p:sp>
      <p:sp>
        <p:nvSpPr>
          <p:cNvPr id="13" name="Прямокутник 12"/>
          <p:cNvSpPr/>
          <p:nvPr/>
        </p:nvSpPr>
        <p:spPr>
          <a:xfrm>
            <a:off x="325588" y="741211"/>
            <a:ext cx="782781" cy="22167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sp>
        <p:nvSpPr>
          <p:cNvPr id="14" name="Прямокутник 13"/>
          <p:cNvSpPr/>
          <p:nvPr/>
        </p:nvSpPr>
        <p:spPr>
          <a:xfrm>
            <a:off x="413158" y="1294610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Floor 2</a:t>
            </a:r>
            <a:endParaRPr lang="uk-UA" sz="800" dirty="0"/>
          </a:p>
        </p:txBody>
      </p:sp>
      <p:sp>
        <p:nvSpPr>
          <p:cNvPr id="15" name="Прямокутник 14"/>
          <p:cNvSpPr/>
          <p:nvPr/>
        </p:nvSpPr>
        <p:spPr>
          <a:xfrm>
            <a:off x="443841" y="1300561"/>
            <a:ext cx="512618" cy="22167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sp>
        <p:nvSpPr>
          <p:cNvPr id="16" name="Прямокутник 15"/>
          <p:cNvSpPr/>
          <p:nvPr/>
        </p:nvSpPr>
        <p:spPr>
          <a:xfrm>
            <a:off x="301836" y="1574061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Floor 2 low</a:t>
            </a:r>
            <a:endParaRPr lang="uk-UA" sz="800" dirty="0"/>
          </a:p>
        </p:txBody>
      </p:sp>
      <p:sp>
        <p:nvSpPr>
          <p:cNvPr id="17" name="Прямокутник 16"/>
          <p:cNvSpPr/>
          <p:nvPr/>
        </p:nvSpPr>
        <p:spPr>
          <a:xfrm>
            <a:off x="332513" y="1586336"/>
            <a:ext cx="782781" cy="22167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sp>
        <p:nvSpPr>
          <p:cNvPr id="18" name="Прямокутник 17"/>
          <p:cNvSpPr/>
          <p:nvPr/>
        </p:nvSpPr>
        <p:spPr>
          <a:xfrm>
            <a:off x="301844" y="1019878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Floor 2 high</a:t>
            </a:r>
            <a:endParaRPr lang="uk-UA" sz="800" dirty="0"/>
          </a:p>
        </p:txBody>
      </p:sp>
      <p:sp>
        <p:nvSpPr>
          <p:cNvPr id="19" name="Прямокутник 18"/>
          <p:cNvSpPr/>
          <p:nvPr/>
        </p:nvSpPr>
        <p:spPr>
          <a:xfrm>
            <a:off x="332521" y="1032153"/>
            <a:ext cx="782781" cy="22167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sp>
        <p:nvSpPr>
          <p:cNvPr id="20" name="Прямокутник 19"/>
          <p:cNvSpPr/>
          <p:nvPr/>
        </p:nvSpPr>
        <p:spPr>
          <a:xfrm>
            <a:off x="433452" y="2155586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Floor 1</a:t>
            </a:r>
            <a:endParaRPr lang="uk-UA" sz="800" dirty="0"/>
          </a:p>
        </p:txBody>
      </p:sp>
      <p:sp>
        <p:nvSpPr>
          <p:cNvPr id="21" name="Прямокутник 20"/>
          <p:cNvSpPr/>
          <p:nvPr/>
        </p:nvSpPr>
        <p:spPr>
          <a:xfrm>
            <a:off x="433452" y="2174979"/>
            <a:ext cx="512618" cy="22167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sp>
        <p:nvSpPr>
          <p:cNvPr id="22" name="Прямокутник 21"/>
          <p:cNvSpPr/>
          <p:nvPr/>
        </p:nvSpPr>
        <p:spPr>
          <a:xfrm>
            <a:off x="308765" y="1859265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Floor 1 high</a:t>
            </a:r>
            <a:endParaRPr lang="uk-UA" sz="800" dirty="0"/>
          </a:p>
        </p:txBody>
      </p:sp>
      <p:sp>
        <p:nvSpPr>
          <p:cNvPr id="23" name="Прямокутник 22"/>
          <p:cNvSpPr/>
          <p:nvPr/>
        </p:nvSpPr>
        <p:spPr>
          <a:xfrm>
            <a:off x="339442" y="1871540"/>
            <a:ext cx="782781" cy="18425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cxnSp>
        <p:nvCxnSpPr>
          <p:cNvPr id="28" name="Пряма зі стрілкою 27"/>
          <p:cNvCxnSpPr>
            <a:stCxn id="7" idx="3"/>
          </p:cNvCxnSpPr>
          <p:nvPr/>
        </p:nvCxnSpPr>
        <p:spPr>
          <a:xfrm>
            <a:off x="918361" y="272929"/>
            <a:ext cx="2787729" cy="113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 зі стрілкою 29"/>
          <p:cNvCxnSpPr>
            <a:stCxn id="9" idx="3"/>
          </p:cNvCxnSpPr>
          <p:nvPr/>
        </p:nvCxnSpPr>
        <p:spPr>
          <a:xfrm flipV="1">
            <a:off x="902282" y="2560346"/>
            <a:ext cx="2796881" cy="41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 сполучна лінія 34"/>
          <p:cNvCxnSpPr>
            <a:stCxn id="11" idx="3"/>
          </p:cNvCxnSpPr>
          <p:nvPr/>
        </p:nvCxnSpPr>
        <p:spPr>
          <a:xfrm>
            <a:off x="902282" y="566273"/>
            <a:ext cx="1030427" cy="412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 сполучна лінія 37"/>
          <p:cNvCxnSpPr>
            <a:stCxn id="15" idx="3"/>
          </p:cNvCxnSpPr>
          <p:nvPr/>
        </p:nvCxnSpPr>
        <p:spPr>
          <a:xfrm flipV="1">
            <a:off x="956459" y="1406239"/>
            <a:ext cx="976250" cy="515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 сполучна лінія 39"/>
          <p:cNvCxnSpPr>
            <a:stCxn id="21" idx="3"/>
          </p:cNvCxnSpPr>
          <p:nvPr/>
        </p:nvCxnSpPr>
        <p:spPr>
          <a:xfrm flipV="1">
            <a:off x="946070" y="2280895"/>
            <a:ext cx="986639" cy="492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 сполучна лінія 41"/>
          <p:cNvCxnSpPr/>
          <p:nvPr/>
        </p:nvCxnSpPr>
        <p:spPr>
          <a:xfrm>
            <a:off x="1932709" y="566273"/>
            <a:ext cx="0" cy="1714622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Пряма зі стрілкою 43"/>
          <p:cNvCxnSpPr/>
          <p:nvPr/>
        </p:nvCxnSpPr>
        <p:spPr>
          <a:xfrm>
            <a:off x="1932709" y="1406239"/>
            <a:ext cx="1766454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 сполучна лінія 45"/>
          <p:cNvCxnSpPr>
            <a:stCxn id="13" idx="3"/>
          </p:cNvCxnSpPr>
          <p:nvPr/>
        </p:nvCxnSpPr>
        <p:spPr>
          <a:xfrm flipV="1">
            <a:off x="1108369" y="849848"/>
            <a:ext cx="1267686" cy="220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 сполучна лінія 48"/>
          <p:cNvCxnSpPr>
            <a:stCxn id="17" idx="3"/>
          </p:cNvCxnSpPr>
          <p:nvPr/>
        </p:nvCxnSpPr>
        <p:spPr>
          <a:xfrm flipV="1">
            <a:off x="1115294" y="1690257"/>
            <a:ext cx="1260761" cy="6916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 сполучна лінія 50"/>
          <p:cNvCxnSpPr/>
          <p:nvPr/>
        </p:nvCxnSpPr>
        <p:spPr>
          <a:xfrm>
            <a:off x="2376055" y="852330"/>
            <a:ext cx="0" cy="841392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 зі стрілкою 52"/>
          <p:cNvCxnSpPr/>
          <p:nvPr/>
        </p:nvCxnSpPr>
        <p:spPr>
          <a:xfrm>
            <a:off x="2376055" y="852330"/>
            <a:ext cx="1323108" cy="0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 зі стрілкою 54"/>
          <p:cNvCxnSpPr>
            <a:stCxn id="23" idx="3"/>
          </p:cNvCxnSpPr>
          <p:nvPr/>
        </p:nvCxnSpPr>
        <p:spPr>
          <a:xfrm>
            <a:off x="1122223" y="1963670"/>
            <a:ext cx="2576940" cy="3679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 сполучна лінія 56"/>
          <p:cNvCxnSpPr/>
          <p:nvPr/>
        </p:nvCxnSpPr>
        <p:spPr>
          <a:xfrm flipV="1">
            <a:off x="1115302" y="1121401"/>
            <a:ext cx="1766453" cy="14226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 сполучна лінія 58"/>
          <p:cNvCxnSpPr/>
          <p:nvPr/>
        </p:nvCxnSpPr>
        <p:spPr>
          <a:xfrm>
            <a:off x="2874818" y="1125591"/>
            <a:ext cx="0" cy="851691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кутник 61"/>
          <p:cNvSpPr/>
          <p:nvPr/>
        </p:nvSpPr>
        <p:spPr>
          <a:xfrm>
            <a:off x="3655870" y="2429098"/>
            <a:ext cx="43641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Min</a:t>
            </a:r>
            <a:endParaRPr lang="uk-UA" sz="800" dirty="0"/>
          </a:p>
        </p:txBody>
      </p:sp>
      <p:sp>
        <p:nvSpPr>
          <p:cNvPr id="63" name="Прямокутник 62"/>
          <p:cNvSpPr/>
          <p:nvPr/>
        </p:nvSpPr>
        <p:spPr>
          <a:xfrm>
            <a:off x="3652658" y="160910"/>
            <a:ext cx="43641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Max</a:t>
            </a:r>
            <a:endParaRPr lang="uk-UA" sz="800" dirty="0"/>
          </a:p>
        </p:txBody>
      </p:sp>
      <p:sp>
        <p:nvSpPr>
          <p:cNvPr id="64" name="Прямокутник 63"/>
          <p:cNvSpPr/>
          <p:nvPr/>
        </p:nvSpPr>
        <p:spPr>
          <a:xfrm>
            <a:off x="3652658" y="1283128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Floor</a:t>
            </a:r>
            <a:endParaRPr lang="uk-UA" sz="800" dirty="0"/>
          </a:p>
        </p:txBody>
      </p:sp>
      <p:sp>
        <p:nvSpPr>
          <p:cNvPr id="65" name="Прямокутник 64"/>
          <p:cNvSpPr/>
          <p:nvPr/>
        </p:nvSpPr>
        <p:spPr>
          <a:xfrm>
            <a:off x="3652658" y="722018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Floor low</a:t>
            </a:r>
            <a:endParaRPr lang="uk-UA" sz="800" dirty="0"/>
          </a:p>
        </p:txBody>
      </p:sp>
      <p:sp>
        <p:nvSpPr>
          <p:cNvPr id="66" name="Прямокутник 65"/>
          <p:cNvSpPr/>
          <p:nvPr/>
        </p:nvSpPr>
        <p:spPr>
          <a:xfrm>
            <a:off x="3629895" y="1844238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Floor high</a:t>
            </a:r>
            <a:endParaRPr lang="uk-UA" sz="800" dirty="0"/>
          </a:p>
        </p:txBody>
      </p:sp>
      <p:sp>
        <p:nvSpPr>
          <p:cNvPr id="67" name="Прямокутник 66"/>
          <p:cNvSpPr/>
          <p:nvPr/>
        </p:nvSpPr>
        <p:spPr>
          <a:xfrm rot="16200000">
            <a:off x="-201631" y="2998115"/>
            <a:ext cx="646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000" dirty="0" smtClean="0"/>
              <a:t> </a:t>
            </a:r>
            <a:r>
              <a:rPr lang="en" sz="1200" dirty="0"/>
              <a:t>Door</a:t>
            </a:r>
            <a:endParaRPr lang="uk-UA" sz="1200" dirty="0"/>
          </a:p>
        </p:txBody>
      </p:sp>
      <p:sp>
        <p:nvSpPr>
          <p:cNvPr id="68" name="Прямокутник 67"/>
          <p:cNvSpPr/>
          <p:nvPr/>
        </p:nvSpPr>
        <p:spPr>
          <a:xfrm>
            <a:off x="247901" y="2912616"/>
            <a:ext cx="893617" cy="53483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sp>
        <p:nvSpPr>
          <p:cNvPr id="69" name="Прямокутник 68"/>
          <p:cNvSpPr/>
          <p:nvPr/>
        </p:nvSpPr>
        <p:spPr>
          <a:xfrm>
            <a:off x="391892" y="2919139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Opened</a:t>
            </a:r>
            <a:endParaRPr lang="uk-UA" sz="800" dirty="0"/>
          </a:p>
        </p:txBody>
      </p:sp>
      <p:sp>
        <p:nvSpPr>
          <p:cNvPr id="70" name="Прямокутник 69"/>
          <p:cNvSpPr/>
          <p:nvPr/>
        </p:nvSpPr>
        <p:spPr>
          <a:xfrm>
            <a:off x="457207" y="2931412"/>
            <a:ext cx="554175" cy="22167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sp>
        <p:nvSpPr>
          <p:cNvPr id="71" name="Прямокутник 70"/>
          <p:cNvSpPr/>
          <p:nvPr/>
        </p:nvSpPr>
        <p:spPr>
          <a:xfrm>
            <a:off x="412674" y="3182371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Closed</a:t>
            </a:r>
            <a:endParaRPr lang="uk-UA" sz="800" dirty="0"/>
          </a:p>
        </p:txBody>
      </p:sp>
      <p:sp>
        <p:nvSpPr>
          <p:cNvPr id="72" name="Прямокутник 71"/>
          <p:cNvSpPr/>
          <p:nvPr/>
        </p:nvSpPr>
        <p:spPr>
          <a:xfrm>
            <a:off x="457208" y="3194644"/>
            <a:ext cx="554174" cy="22167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cxnSp>
        <p:nvCxnSpPr>
          <p:cNvPr id="74" name="Пряма зі стрілкою 73"/>
          <p:cNvCxnSpPr>
            <a:stCxn id="70" idx="3"/>
          </p:cNvCxnSpPr>
          <p:nvPr/>
        </p:nvCxnSpPr>
        <p:spPr>
          <a:xfrm flipV="1">
            <a:off x="1011382" y="3041072"/>
            <a:ext cx="2687781" cy="11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 зі стрілкою 75"/>
          <p:cNvCxnSpPr>
            <a:stCxn id="72" idx="3"/>
          </p:cNvCxnSpPr>
          <p:nvPr/>
        </p:nvCxnSpPr>
        <p:spPr>
          <a:xfrm flipV="1">
            <a:off x="1011382" y="3297382"/>
            <a:ext cx="2687781" cy="80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кутник 76"/>
          <p:cNvSpPr/>
          <p:nvPr/>
        </p:nvSpPr>
        <p:spPr>
          <a:xfrm>
            <a:off x="3638305" y="2898992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Opened</a:t>
            </a:r>
            <a:endParaRPr lang="uk-UA" sz="800" dirty="0"/>
          </a:p>
        </p:txBody>
      </p:sp>
      <p:sp>
        <p:nvSpPr>
          <p:cNvPr id="79" name="Прямокутник 78"/>
          <p:cNvSpPr/>
          <p:nvPr/>
        </p:nvSpPr>
        <p:spPr>
          <a:xfrm>
            <a:off x="3638306" y="3174271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Closed</a:t>
            </a:r>
            <a:endParaRPr lang="uk-UA" sz="800" dirty="0"/>
          </a:p>
        </p:txBody>
      </p:sp>
      <p:sp>
        <p:nvSpPr>
          <p:cNvPr id="88" name="Прямокутник 87"/>
          <p:cNvSpPr/>
          <p:nvPr/>
        </p:nvSpPr>
        <p:spPr>
          <a:xfrm>
            <a:off x="240727" y="3538091"/>
            <a:ext cx="893617" cy="155345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sp>
        <p:nvSpPr>
          <p:cNvPr id="89" name="Прямокутник 88"/>
          <p:cNvSpPr/>
          <p:nvPr/>
        </p:nvSpPr>
        <p:spPr>
          <a:xfrm>
            <a:off x="218716" y="3548337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Floor 3 in cabin</a:t>
            </a:r>
            <a:endParaRPr lang="uk-UA" sz="800" dirty="0"/>
          </a:p>
        </p:txBody>
      </p:sp>
      <p:sp>
        <p:nvSpPr>
          <p:cNvPr id="90" name="Прямокутник 89"/>
          <p:cNvSpPr/>
          <p:nvPr/>
        </p:nvSpPr>
        <p:spPr>
          <a:xfrm>
            <a:off x="294911" y="3573781"/>
            <a:ext cx="782781" cy="1830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sp>
        <p:nvSpPr>
          <p:cNvPr id="91" name="Прямокутник 90"/>
          <p:cNvSpPr/>
          <p:nvPr/>
        </p:nvSpPr>
        <p:spPr>
          <a:xfrm>
            <a:off x="232575" y="3763080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Floor 2 in cabin</a:t>
            </a:r>
            <a:endParaRPr lang="uk-UA" sz="800" dirty="0"/>
          </a:p>
        </p:txBody>
      </p:sp>
      <p:sp>
        <p:nvSpPr>
          <p:cNvPr id="92" name="Прямокутник 91"/>
          <p:cNvSpPr/>
          <p:nvPr/>
        </p:nvSpPr>
        <p:spPr>
          <a:xfrm>
            <a:off x="308770" y="3788524"/>
            <a:ext cx="782781" cy="1830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sp>
        <p:nvSpPr>
          <p:cNvPr id="93" name="Прямокутник 92"/>
          <p:cNvSpPr/>
          <p:nvPr/>
        </p:nvSpPr>
        <p:spPr>
          <a:xfrm>
            <a:off x="232575" y="3977828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Floor 1 in cabin</a:t>
            </a:r>
            <a:endParaRPr lang="uk-UA" sz="800" dirty="0"/>
          </a:p>
        </p:txBody>
      </p:sp>
      <p:sp>
        <p:nvSpPr>
          <p:cNvPr id="94" name="Прямокутник 93"/>
          <p:cNvSpPr/>
          <p:nvPr/>
        </p:nvSpPr>
        <p:spPr>
          <a:xfrm>
            <a:off x="308770" y="4003272"/>
            <a:ext cx="782781" cy="1830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sp>
        <p:nvSpPr>
          <p:cNvPr id="95" name="Прямокутник 94"/>
          <p:cNvSpPr/>
          <p:nvPr/>
        </p:nvSpPr>
        <p:spPr>
          <a:xfrm>
            <a:off x="239503" y="4192573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Stop</a:t>
            </a:r>
            <a:r>
              <a:rPr lang="ru-RU" sz="800" dirty="0" smtClean="0"/>
              <a:t> </a:t>
            </a:r>
            <a:r>
              <a:rPr lang="en-US" sz="800" dirty="0" smtClean="0"/>
              <a:t>in cabin</a:t>
            </a:r>
            <a:endParaRPr lang="uk-UA" sz="800" dirty="0"/>
          </a:p>
        </p:txBody>
      </p:sp>
      <p:sp>
        <p:nvSpPr>
          <p:cNvPr id="96" name="Прямокутник 95"/>
          <p:cNvSpPr/>
          <p:nvPr/>
        </p:nvSpPr>
        <p:spPr>
          <a:xfrm>
            <a:off x="315698" y="4218017"/>
            <a:ext cx="782781" cy="1830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sp>
        <p:nvSpPr>
          <p:cNvPr id="97" name="Прямокутник 96"/>
          <p:cNvSpPr/>
          <p:nvPr/>
        </p:nvSpPr>
        <p:spPr>
          <a:xfrm>
            <a:off x="239502" y="4407317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Floor 1 out cabin</a:t>
            </a:r>
            <a:endParaRPr lang="uk-UA" sz="800" dirty="0"/>
          </a:p>
        </p:txBody>
      </p:sp>
      <p:sp>
        <p:nvSpPr>
          <p:cNvPr id="98" name="Прямокутник 97"/>
          <p:cNvSpPr/>
          <p:nvPr/>
        </p:nvSpPr>
        <p:spPr>
          <a:xfrm>
            <a:off x="315697" y="4432761"/>
            <a:ext cx="782781" cy="1830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sp>
        <p:nvSpPr>
          <p:cNvPr id="99" name="Прямокутник 98"/>
          <p:cNvSpPr/>
          <p:nvPr/>
        </p:nvSpPr>
        <p:spPr>
          <a:xfrm>
            <a:off x="239502" y="4622061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Floor 2 out cabin</a:t>
            </a:r>
            <a:endParaRPr lang="uk-UA" sz="800" dirty="0"/>
          </a:p>
        </p:txBody>
      </p:sp>
      <p:sp>
        <p:nvSpPr>
          <p:cNvPr id="100" name="Прямокутник 99"/>
          <p:cNvSpPr/>
          <p:nvPr/>
        </p:nvSpPr>
        <p:spPr>
          <a:xfrm>
            <a:off x="315697" y="4647505"/>
            <a:ext cx="782781" cy="1830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sp>
        <p:nvSpPr>
          <p:cNvPr id="101" name="Прямокутник 100"/>
          <p:cNvSpPr/>
          <p:nvPr/>
        </p:nvSpPr>
        <p:spPr>
          <a:xfrm>
            <a:off x="232574" y="4836804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Floor 3 out cabin</a:t>
            </a:r>
            <a:endParaRPr lang="uk-UA" sz="800" dirty="0"/>
          </a:p>
        </p:txBody>
      </p:sp>
      <p:sp>
        <p:nvSpPr>
          <p:cNvPr id="102" name="Прямокутник 101"/>
          <p:cNvSpPr/>
          <p:nvPr/>
        </p:nvSpPr>
        <p:spPr>
          <a:xfrm>
            <a:off x="308769" y="4862248"/>
            <a:ext cx="782781" cy="1830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cxnSp>
        <p:nvCxnSpPr>
          <p:cNvPr id="104" name="Пряма зі стрілкою 103"/>
          <p:cNvCxnSpPr>
            <a:stCxn id="90" idx="3"/>
          </p:cNvCxnSpPr>
          <p:nvPr/>
        </p:nvCxnSpPr>
        <p:spPr>
          <a:xfrm flipV="1">
            <a:off x="1077692" y="3664629"/>
            <a:ext cx="2607612" cy="7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 зі стрілкою 106"/>
          <p:cNvCxnSpPr/>
          <p:nvPr/>
        </p:nvCxnSpPr>
        <p:spPr>
          <a:xfrm flipV="1">
            <a:off x="1113810" y="3868089"/>
            <a:ext cx="2571504" cy="119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 зі стрілкою 108"/>
          <p:cNvCxnSpPr/>
          <p:nvPr/>
        </p:nvCxnSpPr>
        <p:spPr>
          <a:xfrm flipV="1">
            <a:off x="1113813" y="4089761"/>
            <a:ext cx="2571504" cy="119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 зі стрілкою 110"/>
          <p:cNvCxnSpPr/>
          <p:nvPr/>
        </p:nvCxnSpPr>
        <p:spPr>
          <a:xfrm flipV="1">
            <a:off x="1098478" y="4308860"/>
            <a:ext cx="2586826" cy="69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 зі стрілкою 112"/>
          <p:cNvCxnSpPr/>
          <p:nvPr/>
        </p:nvCxnSpPr>
        <p:spPr>
          <a:xfrm flipV="1">
            <a:off x="1098478" y="4529831"/>
            <a:ext cx="2586826" cy="69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 зі стрілкою 113"/>
          <p:cNvCxnSpPr/>
          <p:nvPr/>
        </p:nvCxnSpPr>
        <p:spPr>
          <a:xfrm flipV="1">
            <a:off x="1105408" y="4737340"/>
            <a:ext cx="2586826" cy="69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 зі стрілкою 114"/>
          <p:cNvCxnSpPr/>
          <p:nvPr/>
        </p:nvCxnSpPr>
        <p:spPr>
          <a:xfrm flipV="1">
            <a:off x="1098478" y="4944455"/>
            <a:ext cx="2586826" cy="69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Прямокутник 115"/>
          <p:cNvSpPr/>
          <p:nvPr/>
        </p:nvSpPr>
        <p:spPr>
          <a:xfrm>
            <a:off x="3624709" y="3554890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Floor 3 in cabin</a:t>
            </a:r>
            <a:endParaRPr lang="uk-UA" sz="800" dirty="0"/>
          </a:p>
        </p:txBody>
      </p:sp>
      <p:sp>
        <p:nvSpPr>
          <p:cNvPr id="117" name="Прямокутник 116"/>
          <p:cNvSpPr/>
          <p:nvPr/>
        </p:nvSpPr>
        <p:spPr>
          <a:xfrm>
            <a:off x="3643503" y="3749459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Floor 2 in cabin</a:t>
            </a:r>
            <a:endParaRPr lang="uk-UA" sz="800" dirty="0"/>
          </a:p>
        </p:txBody>
      </p:sp>
      <p:sp>
        <p:nvSpPr>
          <p:cNvPr id="118" name="Прямокутник 117"/>
          <p:cNvSpPr/>
          <p:nvPr/>
        </p:nvSpPr>
        <p:spPr>
          <a:xfrm>
            <a:off x="3638313" y="3970926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Floor 1 in cabin</a:t>
            </a:r>
            <a:endParaRPr lang="uk-UA" sz="800" dirty="0"/>
          </a:p>
        </p:txBody>
      </p:sp>
      <p:sp>
        <p:nvSpPr>
          <p:cNvPr id="119" name="Прямокутник 118"/>
          <p:cNvSpPr/>
          <p:nvPr/>
        </p:nvSpPr>
        <p:spPr>
          <a:xfrm>
            <a:off x="3638305" y="4192573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Stop</a:t>
            </a:r>
            <a:endParaRPr lang="uk-UA" sz="800" dirty="0"/>
          </a:p>
        </p:txBody>
      </p:sp>
      <p:sp>
        <p:nvSpPr>
          <p:cNvPr id="120" name="Прямокутник 119"/>
          <p:cNvSpPr/>
          <p:nvPr/>
        </p:nvSpPr>
        <p:spPr>
          <a:xfrm>
            <a:off x="3638305" y="4414220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Floor 1 out cabin</a:t>
            </a:r>
            <a:endParaRPr lang="uk-UA" sz="800" dirty="0"/>
          </a:p>
        </p:txBody>
      </p:sp>
      <p:sp>
        <p:nvSpPr>
          <p:cNvPr id="121" name="Прямокутник 120"/>
          <p:cNvSpPr/>
          <p:nvPr/>
        </p:nvSpPr>
        <p:spPr>
          <a:xfrm>
            <a:off x="3633120" y="4622060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Floor 2 out cabin</a:t>
            </a:r>
            <a:endParaRPr lang="uk-UA" sz="800" dirty="0"/>
          </a:p>
        </p:txBody>
      </p:sp>
      <p:sp>
        <p:nvSpPr>
          <p:cNvPr id="122" name="Прямокутник 121"/>
          <p:cNvSpPr/>
          <p:nvPr/>
        </p:nvSpPr>
        <p:spPr>
          <a:xfrm>
            <a:off x="3633377" y="4829876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Floor 3 out cabin</a:t>
            </a:r>
            <a:endParaRPr lang="uk-UA" sz="800" dirty="0"/>
          </a:p>
        </p:txBody>
      </p:sp>
      <p:sp>
        <p:nvSpPr>
          <p:cNvPr id="123" name="Прямокутник 122"/>
          <p:cNvSpPr/>
          <p:nvPr/>
        </p:nvSpPr>
        <p:spPr>
          <a:xfrm rot="16200000">
            <a:off x="-187771" y="4073717"/>
            <a:ext cx="646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000" dirty="0" smtClean="0"/>
              <a:t> </a:t>
            </a:r>
            <a:r>
              <a:rPr lang="en" sz="1200" dirty="0" smtClean="0"/>
              <a:t>Keys</a:t>
            </a:r>
            <a:endParaRPr lang="uk-UA" sz="1200" dirty="0"/>
          </a:p>
        </p:txBody>
      </p:sp>
      <p:sp>
        <p:nvSpPr>
          <p:cNvPr id="124" name="Прямокутник 123"/>
          <p:cNvSpPr/>
          <p:nvPr/>
        </p:nvSpPr>
        <p:spPr>
          <a:xfrm>
            <a:off x="7922330" y="107677"/>
            <a:ext cx="893617" cy="1146149"/>
          </a:xfrm>
          <a:prstGeom prst="rect">
            <a:avLst/>
          </a:prstGeom>
          <a:noFill/>
          <a:ln w="28575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sp>
        <p:nvSpPr>
          <p:cNvPr id="125" name="Прямокутник 124"/>
          <p:cNvSpPr/>
          <p:nvPr/>
        </p:nvSpPr>
        <p:spPr>
          <a:xfrm rot="5400000">
            <a:off x="8111897" y="658448"/>
            <a:ext cx="16850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200" dirty="0" smtClean="0"/>
              <a:t> Motor/Transmission</a:t>
            </a:r>
            <a:endParaRPr lang="uk-UA" sz="1200" dirty="0"/>
          </a:p>
        </p:txBody>
      </p:sp>
      <p:sp>
        <p:nvSpPr>
          <p:cNvPr id="127" name="Прямокутник 126"/>
          <p:cNvSpPr/>
          <p:nvPr/>
        </p:nvSpPr>
        <p:spPr>
          <a:xfrm>
            <a:off x="7861964" y="174499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Low speed up</a:t>
            </a:r>
            <a:endParaRPr lang="uk-UA" sz="800" dirty="0"/>
          </a:p>
        </p:txBody>
      </p:sp>
      <p:sp>
        <p:nvSpPr>
          <p:cNvPr id="128" name="Прямокутник 127"/>
          <p:cNvSpPr/>
          <p:nvPr/>
        </p:nvSpPr>
        <p:spPr>
          <a:xfrm>
            <a:off x="7861963" y="380929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High speed up</a:t>
            </a:r>
            <a:endParaRPr lang="uk-UA" sz="800" dirty="0"/>
          </a:p>
        </p:txBody>
      </p:sp>
      <p:sp>
        <p:nvSpPr>
          <p:cNvPr id="129" name="Прямокутник 128"/>
          <p:cNvSpPr/>
          <p:nvPr/>
        </p:nvSpPr>
        <p:spPr>
          <a:xfrm>
            <a:off x="7861963" y="591798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Low speed down</a:t>
            </a:r>
            <a:endParaRPr lang="uk-UA" sz="800" dirty="0"/>
          </a:p>
        </p:txBody>
      </p:sp>
      <p:sp>
        <p:nvSpPr>
          <p:cNvPr id="130" name="Прямокутник 129"/>
          <p:cNvSpPr/>
          <p:nvPr/>
        </p:nvSpPr>
        <p:spPr>
          <a:xfrm>
            <a:off x="7861964" y="796948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High speed down</a:t>
            </a:r>
            <a:endParaRPr lang="uk-UA" sz="800" dirty="0"/>
          </a:p>
        </p:txBody>
      </p:sp>
      <p:sp>
        <p:nvSpPr>
          <p:cNvPr id="131" name="Прямокутник 130"/>
          <p:cNvSpPr/>
          <p:nvPr/>
        </p:nvSpPr>
        <p:spPr>
          <a:xfrm>
            <a:off x="7861964" y="989388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Speed off</a:t>
            </a:r>
            <a:endParaRPr lang="uk-UA" sz="800" dirty="0"/>
          </a:p>
        </p:txBody>
      </p:sp>
      <p:cxnSp>
        <p:nvCxnSpPr>
          <p:cNvPr id="133" name="Пряма зі стрілкою 132"/>
          <p:cNvCxnSpPr/>
          <p:nvPr/>
        </p:nvCxnSpPr>
        <p:spPr>
          <a:xfrm>
            <a:off x="5378543" y="284297"/>
            <a:ext cx="25437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Прямокутник 133"/>
          <p:cNvSpPr/>
          <p:nvPr/>
        </p:nvSpPr>
        <p:spPr>
          <a:xfrm>
            <a:off x="4599707" y="189063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Low speed up</a:t>
            </a:r>
            <a:endParaRPr lang="uk-UA" sz="800" dirty="0"/>
          </a:p>
        </p:txBody>
      </p:sp>
      <p:cxnSp>
        <p:nvCxnSpPr>
          <p:cNvPr id="135" name="Пряма зі стрілкою 134"/>
          <p:cNvCxnSpPr/>
          <p:nvPr/>
        </p:nvCxnSpPr>
        <p:spPr>
          <a:xfrm>
            <a:off x="5385472" y="485186"/>
            <a:ext cx="25437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 зі стрілкою 135"/>
          <p:cNvCxnSpPr/>
          <p:nvPr/>
        </p:nvCxnSpPr>
        <p:spPr>
          <a:xfrm>
            <a:off x="5378542" y="699520"/>
            <a:ext cx="25437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 зі стрілкою 136"/>
          <p:cNvCxnSpPr/>
          <p:nvPr/>
        </p:nvCxnSpPr>
        <p:spPr>
          <a:xfrm>
            <a:off x="5385471" y="904670"/>
            <a:ext cx="25437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 зі стрілкою 137"/>
          <p:cNvCxnSpPr/>
          <p:nvPr/>
        </p:nvCxnSpPr>
        <p:spPr>
          <a:xfrm>
            <a:off x="5378541" y="1097110"/>
            <a:ext cx="25437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Прямокутник 138"/>
          <p:cNvSpPr/>
          <p:nvPr/>
        </p:nvSpPr>
        <p:spPr>
          <a:xfrm>
            <a:off x="4590305" y="366856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High speed up</a:t>
            </a:r>
            <a:endParaRPr lang="uk-UA" sz="800" dirty="0"/>
          </a:p>
        </p:txBody>
      </p:sp>
      <p:sp>
        <p:nvSpPr>
          <p:cNvPr id="140" name="Прямокутник 139"/>
          <p:cNvSpPr/>
          <p:nvPr/>
        </p:nvSpPr>
        <p:spPr>
          <a:xfrm>
            <a:off x="4481950" y="578403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Low speed down</a:t>
            </a:r>
            <a:endParaRPr lang="uk-UA" sz="800" dirty="0"/>
          </a:p>
        </p:txBody>
      </p:sp>
      <p:sp>
        <p:nvSpPr>
          <p:cNvPr id="141" name="Прямокутник 140"/>
          <p:cNvSpPr/>
          <p:nvPr/>
        </p:nvSpPr>
        <p:spPr>
          <a:xfrm>
            <a:off x="4451266" y="783911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High speed down</a:t>
            </a:r>
            <a:endParaRPr lang="uk-UA" sz="800" dirty="0"/>
          </a:p>
        </p:txBody>
      </p:sp>
      <p:sp>
        <p:nvSpPr>
          <p:cNvPr id="142" name="Прямокутник 141"/>
          <p:cNvSpPr/>
          <p:nvPr/>
        </p:nvSpPr>
        <p:spPr>
          <a:xfrm>
            <a:off x="4799110" y="984891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Spped off</a:t>
            </a:r>
            <a:endParaRPr lang="uk-UA" sz="800" dirty="0"/>
          </a:p>
        </p:txBody>
      </p:sp>
      <p:sp>
        <p:nvSpPr>
          <p:cNvPr id="143" name="Прямокутник 142"/>
          <p:cNvSpPr/>
          <p:nvPr/>
        </p:nvSpPr>
        <p:spPr>
          <a:xfrm>
            <a:off x="7908480" y="1673256"/>
            <a:ext cx="893617" cy="564069"/>
          </a:xfrm>
          <a:prstGeom prst="rect">
            <a:avLst/>
          </a:prstGeom>
          <a:noFill/>
          <a:ln w="28575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sp>
        <p:nvSpPr>
          <p:cNvPr id="144" name="Прямокутник 143"/>
          <p:cNvSpPr/>
          <p:nvPr/>
        </p:nvSpPr>
        <p:spPr>
          <a:xfrm rot="5400000">
            <a:off x="8325204" y="1861102"/>
            <a:ext cx="12584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200" dirty="0" smtClean="0"/>
              <a:t> </a:t>
            </a:r>
            <a:r>
              <a:rPr lang="en-US" sz="1200" dirty="0"/>
              <a:t>Cabin breaks</a:t>
            </a:r>
            <a:endParaRPr lang="uk-UA" sz="1200" dirty="0"/>
          </a:p>
        </p:txBody>
      </p:sp>
      <p:sp>
        <p:nvSpPr>
          <p:cNvPr id="145" name="Прямокутник 144"/>
          <p:cNvSpPr/>
          <p:nvPr/>
        </p:nvSpPr>
        <p:spPr>
          <a:xfrm>
            <a:off x="7892645" y="1718282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/>
              <a:t>Breaks On</a:t>
            </a:r>
            <a:endParaRPr lang="uk-UA" sz="800" dirty="0"/>
          </a:p>
        </p:txBody>
      </p:sp>
      <p:sp>
        <p:nvSpPr>
          <p:cNvPr id="146" name="Прямокутник 145"/>
          <p:cNvSpPr/>
          <p:nvPr/>
        </p:nvSpPr>
        <p:spPr>
          <a:xfrm>
            <a:off x="7908480" y="1982719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/>
              <a:t>Breaks Off</a:t>
            </a:r>
            <a:endParaRPr lang="uk-UA" sz="800" dirty="0"/>
          </a:p>
        </p:txBody>
      </p:sp>
      <p:cxnSp>
        <p:nvCxnSpPr>
          <p:cNvPr id="147" name="Пряма зі стрілкою 146"/>
          <p:cNvCxnSpPr/>
          <p:nvPr/>
        </p:nvCxnSpPr>
        <p:spPr>
          <a:xfrm>
            <a:off x="5364693" y="1844238"/>
            <a:ext cx="25437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 зі стрілкою 147"/>
          <p:cNvCxnSpPr/>
          <p:nvPr/>
        </p:nvCxnSpPr>
        <p:spPr>
          <a:xfrm>
            <a:off x="5378541" y="2076292"/>
            <a:ext cx="25437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Прямокутник 148"/>
          <p:cNvSpPr/>
          <p:nvPr/>
        </p:nvSpPr>
        <p:spPr>
          <a:xfrm>
            <a:off x="7908479" y="2676836"/>
            <a:ext cx="893617" cy="785986"/>
          </a:xfrm>
          <a:prstGeom prst="rect">
            <a:avLst/>
          </a:prstGeom>
          <a:noFill/>
          <a:ln w="28575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sp>
        <p:nvSpPr>
          <p:cNvPr id="150" name="Прямокутник 149"/>
          <p:cNvSpPr/>
          <p:nvPr/>
        </p:nvSpPr>
        <p:spPr>
          <a:xfrm rot="5400000">
            <a:off x="8311353" y="2931330"/>
            <a:ext cx="12584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200" dirty="0" smtClean="0"/>
              <a:t> </a:t>
            </a:r>
            <a:r>
              <a:rPr lang="en-US" sz="1200" dirty="0" smtClean="0"/>
              <a:t>Door actuators</a:t>
            </a:r>
            <a:endParaRPr lang="uk-UA" sz="1200" dirty="0"/>
          </a:p>
        </p:txBody>
      </p:sp>
      <p:sp>
        <p:nvSpPr>
          <p:cNvPr id="151" name="Прямокутник 150"/>
          <p:cNvSpPr/>
          <p:nvPr/>
        </p:nvSpPr>
        <p:spPr>
          <a:xfrm>
            <a:off x="4760518" y="1736516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Breaks On</a:t>
            </a:r>
            <a:endParaRPr lang="uk-UA" sz="800" dirty="0"/>
          </a:p>
        </p:txBody>
      </p:sp>
      <p:sp>
        <p:nvSpPr>
          <p:cNvPr id="152" name="Прямокутник 151"/>
          <p:cNvSpPr/>
          <p:nvPr/>
        </p:nvSpPr>
        <p:spPr>
          <a:xfrm>
            <a:off x="4760518" y="1965026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Breaks Off</a:t>
            </a:r>
            <a:endParaRPr lang="uk-UA" sz="800" dirty="0"/>
          </a:p>
        </p:txBody>
      </p:sp>
      <p:sp>
        <p:nvSpPr>
          <p:cNvPr id="153" name="Прямокутник 152"/>
          <p:cNvSpPr/>
          <p:nvPr/>
        </p:nvSpPr>
        <p:spPr>
          <a:xfrm>
            <a:off x="7892645" y="2715968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Opening</a:t>
            </a:r>
            <a:endParaRPr lang="uk-UA" sz="800" dirty="0"/>
          </a:p>
        </p:txBody>
      </p:sp>
      <p:sp>
        <p:nvSpPr>
          <p:cNvPr id="154" name="Прямокутник 153"/>
          <p:cNvSpPr/>
          <p:nvPr/>
        </p:nvSpPr>
        <p:spPr>
          <a:xfrm>
            <a:off x="7892645" y="2930693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Closing</a:t>
            </a:r>
            <a:endParaRPr lang="uk-UA" sz="800" dirty="0"/>
          </a:p>
        </p:txBody>
      </p:sp>
      <p:sp>
        <p:nvSpPr>
          <p:cNvPr id="155" name="Прямокутник 154"/>
          <p:cNvSpPr/>
          <p:nvPr/>
        </p:nvSpPr>
        <p:spPr>
          <a:xfrm>
            <a:off x="7908479" y="3160528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Switch Off</a:t>
            </a:r>
            <a:endParaRPr lang="uk-UA" sz="800" dirty="0"/>
          </a:p>
        </p:txBody>
      </p:sp>
      <p:cxnSp>
        <p:nvCxnSpPr>
          <p:cNvPr id="156" name="Пряма зі стрілкою 155"/>
          <p:cNvCxnSpPr/>
          <p:nvPr/>
        </p:nvCxnSpPr>
        <p:spPr>
          <a:xfrm>
            <a:off x="5364693" y="2832099"/>
            <a:ext cx="25437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 зі стрілкою 156"/>
          <p:cNvCxnSpPr/>
          <p:nvPr/>
        </p:nvCxnSpPr>
        <p:spPr>
          <a:xfrm>
            <a:off x="5378540" y="3044187"/>
            <a:ext cx="25437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 зі стрілкою 157"/>
          <p:cNvCxnSpPr/>
          <p:nvPr/>
        </p:nvCxnSpPr>
        <p:spPr>
          <a:xfrm>
            <a:off x="5364692" y="3290093"/>
            <a:ext cx="25437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Прямокутник 158"/>
          <p:cNvSpPr/>
          <p:nvPr/>
        </p:nvSpPr>
        <p:spPr>
          <a:xfrm>
            <a:off x="4845129" y="2723883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Opening</a:t>
            </a:r>
            <a:endParaRPr lang="uk-UA" sz="800" dirty="0"/>
          </a:p>
        </p:txBody>
      </p:sp>
      <p:sp>
        <p:nvSpPr>
          <p:cNvPr id="160" name="Прямокутник 159"/>
          <p:cNvSpPr/>
          <p:nvPr/>
        </p:nvSpPr>
        <p:spPr>
          <a:xfrm>
            <a:off x="4878296" y="2930693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Closing</a:t>
            </a:r>
            <a:endParaRPr lang="uk-UA" sz="800" dirty="0"/>
          </a:p>
        </p:txBody>
      </p:sp>
      <p:sp>
        <p:nvSpPr>
          <p:cNvPr id="161" name="Прямокутник 160"/>
          <p:cNvSpPr/>
          <p:nvPr/>
        </p:nvSpPr>
        <p:spPr>
          <a:xfrm>
            <a:off x="4760518" y="3181960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Switch Off</a:t>
            </a:r>
            <a:endParaRPr lang="uk-UA" sz="800" dirty="0"/>
          </a:p>
        </p:txBody>
      </p:sp>
    </p:spTree>
    <p:extLst>
      <p:ext uri="{BB962C8B-B14F-4D97-AF65-F5344CB8AC3E}">
        <p14:creationId xmlns:p14="http://schemas.microsoft.com/office/powerpoint/2010/main" val="90170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3402488" y="3088800"/>
            <a:ext cx="1679380" cy="1296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sp>
        <p:nvSpPr>
          <p:cNvPr id="3" name="TextBox 2"/>
          <p:cNvSpPr txBox="1"/>
          <p:nvPr/>
        </p:nvSpPr>
        <p:spPr>
          <a:xfrm>
            <a:off x="3402488" y="3591226"/>
            <a:ext cx="1699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MCU driver level</a:t>
            </a:r>
            <a:endParaRPr lang="uk-UA" sz="1600" dirty="0"/>
          </a:p>
        </p:txBody>
      </p:sp>
      <p:sp>
        <p:nvSpPr>
          <p:cNvPr id="5" name="Прямокутник 4"/>
          <p:cNvSpPr/>
          <p:nvPr/>
        </p:nvSpPr>
        <p:spPr>
          <a:xfrm>
            <a:off x="3382363" y="525601"/>
            <a:ext cx="1679380" cy="15768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sp>
        <p:nvSpPr>
          <p:cNvPr id="6" name="TextBox 5"/>
          <p:cNvSpPr txBox="1"/>
          <p:nvPr/>
        </p:nvSpPr>
        <p:spPr>
          <a:xfrm>
            <a:off x="3382364" y="1015200"/>
            <a:ext cx="1699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600" dirty="0" smtClean="0"/>
              <a:t>Elevator control </a:t>
            </a:r>
            <a:r>
              <a:rPr lang="en" sz="1600" dirty="0"/>
              <a:t>software module</a:t>
            </a:r>
            <a:endParaRPr lang="uk-UA" sz="1600" dirty="0"/>
          </a:p>
        </p:txBody>
      </p:sp>
      <p:cxnSp>
        <p:nvCxnSpPr>
          <p:cNvPr id="12" name="Пряма сполучна лінія 11"/>
          <p:cNvCxnSpPr/>
          <p:nvPr/>
        </p:nvCxnSpPr>
        <p:spPr>
          <a:xfrm flipH="1">
            <a:off x="2527203" y="3296701"/>
            <a:ext cx="855160" cy="89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 сполучна лінія 13"/>
          <p:cNvCxnSpPr/>
          <p:nvPr/>
        </p:nvCxnSpPr>
        <p:spPr>
          <a:xfrm flipH="1" flipV="1">
            <a:off x="2520000" y="1821600"/>
            <a:ext cx="7200" cy="14760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 зі стрілкою 15"/>
          <p:cNvCxnSpPr/>
          <p:nvPr/>
        </p:nvCxnSpPr>
        <p:spPr>
          <a:xfrm>
            <a:off x="2527200" y="1821600"/>
            <a:ext cx="855163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 сполучна лінія 25"/>
          <p:cNvCxnSpPr>
            <a:stCxn id="2" idx="1"/>
          </p:cNvCxnSpPr>
          <p:nvPr/>
        </p:nvCxnSpPr>
        <p:spPr>
          <a:xfrm flipH="1">
            <a:off x="2016000" y="3736800"/>
            <a:ext cx="138648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 сполучна лінія 27"/>
          <p:cNvCxnSpPr/>
          <p:nvPr/>
        </p:nvCxnSpPr>
        <p:spPr>
          <a:xfrm flipV="1">
            <a:off x="2026797" y="1307587"/>
            <a:ext cx="10803" cy="24292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 зі стрілкою 29"/>
          <p:cNvCxnSpPr>
            <a:endCxn id="6" idx="1"/>
          </p:cNvCxnSpPr>
          <p:nvPr/>
        </p:nvCxnSpPr>
        <p:spPr>
          <a:xfrm>
            <a:off x="2037600" y="1307587"/>
            <a:ext cx="1344764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кутник 31"/>
          <p:cNvSpPr/>
          <p:nvPr/>
        </p:nvSpPr>
        <p:spPr>
          <a:xfrm rot="16200000">
            <a:off x="1630653" y="2383696"/>
            <a:ext cx="12202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200" dirty="0" smtClean="0">
                <a:solidFill>
                  <a:srgbClr val="00B050"/>
                </a:solidFill>
              </a:rPr>
              <a:t>Inputs/events</a:t>
            </a:r>
            <a:endParaRPr lang="uk-UA" sz="1200" dirty="0">
              <a:solidFill>
                <a:srgbClr val="00B050"/>
              </a:solidFill>
            </a:endParaRPr>
          </a:p>
        </p:txBody>
      </p:sp>
      <p:cxnSp>
        <p:nvCxnSpPr>
          <p:cNvPr id="35" name="Пряма сполучна лінія 34"/>
          <p:cNvCxnSpPr/>
          <p:nvPr/>
        </p:nvCxnSpPr>
        <p:spPr>
          <a:xfrm flipH="1" flipV="1">
            <a:off x="5902503" y="1821600"/>
            <a:ext cx="7200" cy="1476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 сполучна лінія 35"/>
          <p:cNvCxnSpPr/>
          <p:nvPr/>
        </p:nvCxnSpPr>
        <p:spPr>
          <a:xfrm flipV="1">
            <a:off x="6431778" y="1308787"/>
            <a:ext cx="12604" cy="24517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 сполучна лінія 36"/>
          <p:cNvCxnSpPr/>
          <p:nvPr/>
        </p:nvCxnSpPr>
        <p:spPr>
          <a:xfrm flipH="1">
            <a:off x="5061743" y="1820421"/>
            <a:ext cx="855160" cy="89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 зі стрілкою 37"/>
          <p:cNvCxnSpPr/>
          <p:nvPr/>
        </p:nvCxnSpPr>
        <p:spPr>
          <a:xfrm flipH="1">
            <a:off x="5081868" y="3296701"/>
            <a:ext cx="827835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 сполучна лінія 40"/>
          <p:cNvCxnSpPr/>
          <p:nvPr/>
        </p:nvCxnSpPr>
        <p:spPr>
          <a:xfrm flipH="1">
            <a:off x="5061743" y="1307587"/>
            <a:ext cx="138648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 зі стрілкою 41"/>
          <p:cNvCxnSpPr/>
          <p:nvPr/>
        </p:nvCxnSpPr>
        <p:spPr>
          <a:xfrm flipH="1">
            <a:off x="5082605" y="3760503"/>
            <a:ext cx="1344764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кутник 46"/>
          <p:cNvSpPr/>
          <p:nvPr/>
        </p:nvSpPr>
        <p:spPr>
          <a:xfrm rot="5400000">
            <a:off x="5569809" y="2421101"/>
            <a:ext cx="1220288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" sz="1200" dirty="0" smtClean="0">
                <a:solidFill>
                  <a:srgbClr val="0070C0"/>
                </a:solidFill>
              </a:rPr>
              <a:t>Outputs/control</a:t>
            </a:r>
            <a:endParaRPr lang="uk-UA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03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569" y="0"/>
            <a:ext cx="685315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>
                <a:solidFill>
                  <a:schemeClr val="bg2"/>
                </a:solidFill>
              </a:rPr>
              <a:t>Инициализация</a:t>
            </a:r>
            <a:endParaRPr lang="en-US" sz="1200" b="1" dirty="0" smtClean="0">
              <a:solidFill>
                <a:schemeClr val="bg2"/>
              </a:solidFill>
            </a:endParaRPr>
          </a:p>
          <a:p>
            <a:r>
              <a:rPr lang="en-US" sz="1000" dirty="0" smtClean="0"/>
              <a:t>1.</a:t>
            </a:r>
            <a:r>
              <a:rPr lang="ru-RU" sz="1000" dirty="0"/>
              <a:t>П</a:t>
            </a:r>
            <a:r>
              <a:rPr lang="ru-RU" sz="1000" dirty="0" smtClean="0"/>
              <a:t>итание отключено.</a:t>
            </a:r>
          </a:p>
          <a:p>
            <a:r>
              <a:rPr lang="ru-RU" sz="1000" dirty="0" smtClean="0"/>
              <a:t>2. При подаче питания выполниться инициализация:</a:t>
            </a:r>
          </a:p>
          <a:p>
            <a:r>
              <a:rPr lang="ru-RU" sz="1000" dirty="0" smtClean="0"/>
              <a:t>Этаж не известен, Состояние дверей не известно, Состояние </a:t>
            </a:r>
            <a:r>
              <a:rPr lang="uk-UA" sz="1000" dirty="0" err="1" smtClean="0"/>
              <a:t>кабин</a:t>
            </a:r>
            <a:r>
              <a:rPr lang="ru-RU" sz="1000" dirty="0" smtClean="0"/>
              <a:t>ы стоп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/>
              <a:t>Включается </a:t>
            </a:r>
            <a:r>
              <a:rPr lang="ru-RU" sz="1000" dirty="0" err="1" smtClean="0"/>
              <a:t>актуатор</a:t>
            </a:r>
            <a:r>
              <a:rPr lang="ru-RU" sz="1000" dirty="0"/>
              <a:t> </a:t>
            </a:r>
            <a:r>
              <a:rPr lang="ru-RU" sz="1000" dirty="0" smtClean="0"/>
              <a:t>дверей </a:t>
            </a:r>
            <a:endParaRPr lang="en-US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/>
              <a:t>Ожидается </a:t>
            </a:r>
            <a:r>
              <a:rPr lang="ru-RU" sz="1000" dirty="0" smtClean="0"/>
              <a:t>сигнал от датчика что дверь закрыта</a:t>
            </a:r>
            <a:r>
              <a:rPr lang="en-US" sz="1000" dirty="0" smtClean="0"/>
              <a:t>.</a:t>
            </a:r>
            <a:endParaRPr lang="ru-RU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/>
              <a:t>При получении сигнала от датчика </a:t>
            </a:r>
            <a:r>
              <a:rPr lang="ru-RU" sz="1000" dirty="0" err="1" smtClean="0"/>
              <a:t>актуатор</a:t>
            </a:r>
            <a:r>
              <a:rPr lang="ru-RU" sz="1000" dirty="0" smtClean="0"/>
              <a:t> дверей отключается</a:t>
            </a:r>
            <a:r>
              <a:rPr lang="en-US" sz="1000" dirty="0" smtClean="0"/>
              <a:t> – </a:t>
            </a:r>
            <a:r>
              <a:rPr lang="ru-RU" sz="1000" dirty="0" smtClean="0"/>
              <a:t>состояние </a:t>
            </a:r>
            <a:r>
              <a:rPr lang="en-US" sz="1000" dirty="0" smtClean="0"/>
              <a:t>Door close. </a:t>
            </a:r>
            <a:endParaRPr lang="ru-RU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/>
              <a:t>Отключаться тормоза кабины.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/>
              <a:t>Активируется движение вниз на низкой скорости – состояние </a:t>
            </a:r>
            <a:r>
              <a:rPr lang="en-US" sz="1000" dirty="0" smtClean="0"/>
              <a:t>Moving Down Slow</a:t>
            </a:r>
            <a:endParaRPr lang="ru-RU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/>
              <a:t>Ожидается сигнал  </a:t>
            </a:r>
            <a:r>
              <a:rPr lang="uk-UA" sz="1000" dirty="0" smtClean="0"/>
              <a:t>от датчика мін.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sz="1000" dirty="0" smtClean="0"/>
              <a:t>При </a:t>
            </a:r>
            <a:r>
              <a:rPr lang="uk-UA" sz="1000" dirty="0" err="1" smtClean="0"/>
              <a:t>получении</a:t>
            </a:r>
            <a:r>
              <a:rPr lang="uk-UA" sz="1000" dirty="0" smtClean="0"/>
              <a:t> сингала мін </a:t>
            </a:r>
            <a:r>
              <a:rPr lang="uk-UA" sz="1000" dirty="0" err="1" smtClean="0"/>
              <a:t>аутивируеться</a:t>
            </a:r>
            <a:r>
              <a:rPr lang="uk-UA" sz="1000" dirty="0" smtClean="0"/>
              <a:t> </a:t>
            </a:r>
            <a:r>
              <a:rPr lang="uk-UA" sz="1000" dirty="0" err="1" smtClean="0"/>
              <a:t>движение</a:t>
            </a:r>
            <a:r>
              <a:rPr lang="uk-UA" sz="1000" dirty="0" smtClean="0"/>
              <a:t> вверх на </a:t>
            </a:r>
            <a:r>
              <a:rPr lang="uk-UA" sz="1000" dirty="0" err="1" smtClean="0"/>
              <a:t>низкой</a:t>
            </a:r>
            <a:r>
              <a:rPr lang="uk-UA" sz="1000" dirty="0" smtClean="0"/>
              <a:t> </a:t>
            </a:r>
            <a:r>
              <a:rPr lang="uk-UA" sz="1000" dirty="0" err="1" smtClean="0"/>
              <a:t>скорости</a:t>
            </a:r>
            <a:r>
              <a:rPr lang="uk-UA" sz="1000" dirty="0" smtClean="0"/>
              <a:t> – </a:t>
            </a:r>
            <a:r>
              <a:rPr lang="uk-UA" sz="1000" dirty="0" err="1" smtClean="0"/>
              <a:t>состояни</a:t>
            </a:r>
            <a:r>
              <a:rPr lang="uk-UA" sz="1000" dirty="0" smtClean="0"/>
              <a:t> </a:t>
            </a:r>
            <a:r>
              <a:rPr lang="en-US" sz="1000" dirty="0" smtClean="0"/>
              <a:t>Moving Up slowly.</a:t>
            </a:r>
            <a:r>
              <a:rPr lang="uk-UA" sz="1000" dirty="0" smtClean="0"/>
              <a:t> </a:t>
            </a:r>
            <a:endParaRPr lang="ru-RU" sz="1000" b="1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>
                <a:solidFill>
                  <a:schemeClr val="bg2"/>
                </a:solidFill>
              </a:rPr>
              <a:t>Ожидается сигнал от датчика этажа.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>
                <a:solidFill>
                  <a:schemeClr val="bg2"/>
                </a:solidFill>
              </a:rPr>
              <a:t>При получении сигнала  от </a:t>
            </a:r>
            <a:r>
              <a:rPr lang="ru-RU" sz="1000" dirty="0" err="1" smtClean="0">
                <a:solidFill>
                  <a:schemeClr val="bg2"/>
                </a:solidFill>
              </a:rPr>
              <a:t>дачика</a:t>
            </a:r>
            <a:r>
              <a:rPr lang="ru-RU" sz="1000" dirty="0" smtClean="0">
                <a:solidFill>
                  <a:schemeClr val="bg2"/>
                </a:solidFill>
              </a:rPr>
              <a:t> этажа </a:t>
            </a:r>
            <a:r>
              <a:rPr lang="uk-UA" sz="1000" dirty="0" smtClean="0">
                <a:solidFill>
                  <a:schemeClr val="bg2"/>
                </a:solidFill>
              </a:rPr>
              <a:t>мотор </a:t>
            </a:r>
            <a:r>
              <a:rPr lang="uk-UA" sz="1000" dirty="0" err="1" smtClean="0">
                <a:solidFill>
                  <a:schemeClr val="bg2"/>
                </a:solidFill>
              </a:rPr>
              <a:t>останавливаеться</a:t>
            </a:r>
            <a:r>
              <a:rPr lang="uk-UA" sz="1000" dirty="0" smtClean="0">
                <a:solidFill>
                  <a:schemeClr val="bg2"/>
                </a:solidFill>
              </a:rPr>
              <a:t> – </a:t>
            </a:r>
            <a:r>
              <a:rPr lang="uk-UA" sz="1000" dirty="0" err="1" smtClean="0">
                <a:solidFill>
                  <a:schemeClr val="bg2"/>
                </a:solidFill>
              </a:rPr>
              <a:t>Состояние</a:t>
            </a:r>
            <a:r>
              <a:rPr lang="uk-UA" sz="1000" dirty="0" smtClean="0">
                <a:solidFill>
                  <a:schemeClr val="bg2"/>
                </a:solidFill>
              </a:rPr>
              <a:t> </a:t>
            </a:r>
            <a:r>
              <a:rPr lang="en-US" sz="1000" dirty="0" smtClean="0">
                <a:solidFill>
                  <a:schemeClr val="bg2"/>
                </a:solidFill>
              </a:rPr>
              <a:t>Stop.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err="1" smtClean="0">
                <a:solidFill>
                  <a:schemeClr val="bg2"/>
                </a:solidFill>
              </a:rPr>
              <a:t>Включаються</a:t>
            </a:r>
            <a:r>
              <a:rPr lang="ru-RU" sz="1000" dirty="0" smtClean="0">
                <a:solidFill>
                  <a:schemeClr val="bg2"/>
                </a:solidFill>
              </a:rPr>
              <a:t>  </a:t>
            </a:r>
            <a:r>
              <a:rPr lang="ru-RU" sz="1000" dirty="0" smtClean="0">
                <a:solidFill>
                  <a:schemeClr val="bg2"/>
                </a:solidFill>
              </a:rPr>
              <a:t>тормоза</a:t>
            </a:r>
            <a:endParaRPr lang="en-US" sz="1000" dirty="0" smtClean="0">
              <a:solidFill>
                <a:schemeClr val="bg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err="1" smtClean="0">
                <a:solidFill>
                  <a:schemeClr val="bg2"/>
                </a:solidFill>
              </a:rPr>
              <a:t>Открываються</a:t>
            </a:r>
            <a:r>
              <a:rPr lang="ru-RU" sz="1000" dirty="0" smtClean="0">
                <a:solidFill>
                  <a:schemeClr val="bg2"/>
                </a:solidFill>
              </a:rPr>
              <a:t> двери</a:t>
            </a:r>
            <a:endParaRPr lang="en-US" sz="1000" dirty="0" smtClean="0">
              <a:solidFill>
                <a:schemeClr val="bg2"/>
              </a:solidFill>
            </a:endParaRPr>
          </a:p>
          <a:p>
            <a:r>
              <a:rPr lang="uk-UA" sz="1000" dirty="0" smtClean="0">
                <a:solidFill>
                  <a:schemeClr val="bg2"/>
                </a:solidFill>
              </a:rPr>
              <a:t>В </a:t>
            </a:r>
            <a:r>
              <a:rPr lang="uk-UA" sz="1000" dirty="0" err="1" smtClean="0">
                <a:solidFill>
                  <a:schemeClr val="bg2"/>
                </a:solidFill>
              </a:rPr>
              <a:t>конце</a:t>
            </a:r>
            <a:r>
              <a:rPr lang="uk-UA" sz="1000" dirty="0" smtClean="0">
                <a:solidFill>
                  <a:schemeClr val="bg2"/>
                </a:solidFill>
              </a:rPr>
              <a:t> </a:t>
            </a:r>
            <a:r>
              <a:rPr lang="uk-UA" sz="1000" dirty="0" err="1" smtClean="0">
                <a:solidFill>
                  <a:schemeClr val="bg2"/>
                </a:solidFill>
              </a:rPr>
              <a:t>иницализации</a:t>
            </a:r>
            <a:r>
              <a:rPr lang="uk-UA" sz="1000" dirty="0" smtClean="0">
                <a:solidFill>
                  <a:schemeClr val="bg2"/>
                </a:solidFill>
              </a:rPr>
              <a:t>: </a:t>
            </a:r>
            <a:r>
              <a:rPr lang="ru-RU" sz="1000" dirty="0" smtClean="0">
                <a:solidFill>
                  <a:schemeClr val="bg2"/>
                </a:solidFill>
              </a:rPr>
              <a:t>Этаж = 1, </a:t>
            </a:r>
            <a:r>
              <a:rPr lang="en-US" sz="1000" dirty="0" smtClean="0">
                <a:solidFill>
                  <a:schemeClr val="bg2"/>
                </a:solidFill>
              </a:rPr>
              <a:t>Cabin Stop, </a:t>
            </a:r>
            <a:r>
              <a:rPr lang="en-US" sz="1000" dirty="0" smtClean="0">
                <a:solidFill>
                  <a:schemeClr val="bg2"/>
                </a:solidFill>
              </a:rPr>
              <a:t>Door</a:t>
            </a:r>
            <a:r>
              <a:rPr lang="ru-RU" sz="1000" dirty="0">
                <a:solidFill>
                  <a:schemeClr val="bg2"/>
                </a:solidFill>
              </a:rPr>
              <a:t> </a:t>
            </a:r>
            <a:r>
              <a:rPr lang="en-US" sz="1000" dirty="0" smtClean="0">
                <a:solidFill>
                  <a:schemeClr val="bg2"/>
                </a:solidFill>
              </a:rPr>
              <a:t>Open</a:t>
            </a:r>
            <a:r>
              <a:rPr lang="en-US" sz="1000" dirty="0" smtClean="0">
                <a:solidFill>
                  <a:schemeClr val="bg2"/>
                </a:solidFill>
              </a:rPr>
              <a:t>. </a:t>
            </a:r>
            <a:endParaRPr lang="en-US" sz="1000" dirty="0" smtClean="0">
              <a:solidFill>
                <a:schemeClr val="bg2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838" y="2129141"/>
            <a:ext cx="4517549" cy="282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0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00496"/>
            <a:ext cx="8833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2"/>
                </a:solidFill>
              </a:rPr>
              <a:t>В</a:t>
            </a:r>
            <a:r>
              <a:rPr lang="ru-RU" sz="1200" b="1" dirty="0" smtClean="0">
                <a:solidFill>
                  <a:schemeClr val="bg2"/>
                </a:solidFill>
              </a:rPr>
              <a:t>нешняя кнопка меньше текущего состояния:</a:t>
            </a:r>
            <a:endParaRPr lang="ru-RU" sz="1100" dirty="0" smtClean="0">
              <a:solidFill>
                <a:schemeClr val="bg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Активируем медленное движение вниз – </a:t>
            </a:r>
            <a:r>
              <a:rPr lang="ru-RU" sz="1100" dirty="0" err="1" smtClean="0">
                <a:solidFill>
                  <a:schemeClr val="bg2"/>
                </a:solidFill>
              </a:rPr>
              <a:t>состоанияе</a:t>
            </a:r>
            <a:r>
              <a:rPr lang="ru-RU" sz="1100" dirty="0" smtClean="0">
                <a:solidFill>
                  <a:schemeClr val="bg2"/>
                </a:solidFill>
              </a:rPr>
              <a:t> Движение вниз </a:t>
            </a:r>
            <a:r>
              <a:rPr lang="ru-RU" sz="1100" dirty="0" err="1" smtClean="0">
                <a:solidFill>
                  <a:schemeClr val="bg2"/>
                </a:solidFill>
              </a:rPr>
              <a:t>медлено</a:t>
            </a:r>
            <a:r>
              <a:rPr lang="ru-RU" sz="1100" dirty="0" smtClean="0">
                <a:solidFill>
                  <a:schemeClr val="bg2"/>
                </a:solidFill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Ожидаем сигнал от датчика этаж низ.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Активируем быстрое движение вниз – </a:t>
            </a:r>
            <a:r>
              <a:rPr lang="ru-RU" sz="1100" dirty="0" err="1" smtClean="0">
                <a:solidFill>
                  <a:schemeClr val="bg2"/>
                </a:solidFill>
              </a:rPr>
              <a:t>состоаняие</a:t>
            </a:r>
            <a:r>
              <a:rPr lang="ru-RU" sz="1100" dirty="0" smtClean="0">
                <a:solidFill>
                  <a:schemeClr val="bg2"/>
                </a:solidFill>
              </a:rPr>
              <a:t> Движение вниз быстро. Возможно </a:t>
            </a:r>
            <a:r>
              <a:rPr lang="ru-RU" sz="1100" dirty="0" err="1" smtClean="0">
                <a:solidFill>
                  <a:schemeClr val="bg2"/>
                </a:solidFill>
              </a:rPr>
              <a:t>сдесь</a:t>
            </a:r>
            <a:r>
              <a:rPr lang="ru-RU" sz="1100" dirty="0" smtClean="0">
                <a:solidFill>
                  <a:schemeClr val="bg2"/>
                </a:solidFill>
              </a:rPr>
              <a:t> еще проверку на </a:t>
            </a:r>
            <a:r>
              <a:rPr lang="ru-RU" sz="1100" dirty="0" err="1" smtClean="0">
                <a:solidFill>
                  <a:schemeClr val="bg2"/>
                </a:solidFill>
              </a:rPr>
              <a:t>текушие</a:t>
            </a:r>
            <a:r>
              <a:rPr lang="ru-RU" sz="1100" dirty="0" smtClean="0">
                <a:solidFill>
                  <a:schemeClr val="bg2"/>
                </a:solidFill>
              </a:rPr>
              <a:t> состояние.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Ожидаем сигнал от датчика этажа вверх.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 этаж – внешняя кнопка == 1, тогда уменьшаем высокую скорость – </a:t>
            </a:r>
            <a:r>
              <a:rPr lang="ru-RU" sz="1100" dirty="0" err="1" smtClean="0">
                <a:solidFill>
                  <a:schemeClr val="bg2"/>
                </a:solidFill>
              </a:rPr>
              <a:t>состоаяние</a:t>
            </a:r>
            <a:r>
              <a:rPr lang="ru-RU" sz="1100" dirty="0" smtClean="0">
                <a:solidFill>
                  <a:schemeClr val="bg2"/>
                </a:solidFill>
              </a:rPr>
              <a:t> движение вниз </a:t>
            </a:r>
            <a:r>
              <a:rPr lang="ru-RU" sz="1100" dirty="0" err="1" smtClean="0">
                <a:solidFill>
                  <a:schemeClr val="bg2"/>
                </a:solidFill>
              </a:rPr>
              <a:t>медлено</a:t>
            </a:r>
            <a:r>
              <a:rPr lang="ru-RU" sz="1100" dirty="0" smtClean="0">
                <a:solidFill>
                  <a:schemeClr val="bg2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Ожидаем сигнал от датчика этажа. --Этаж.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 Если </a:t>
            </a:r>
            <a:r>
              <a:rPr lang="ru-RU" sz="1100" dirty="0" err="1" smtClean="0">
                <a:solidFill>
                  <a:schemeClr val="bg2"/>
                </a:solidFill>
              </a:rPr>
              <a:t>внешня</a:t>
            </a:r>
            <a:r>
              <a:rPr lang="ru-RU" sz="1100" dirty="0" smtClean="0">
                <a:solidFill>
                  <a:schemeClr val="bg2"/>
                </a:solidFill>
              </a:rPr>
              <a:t> кнопка == этаж, тогда останавливаем лифт – состояние </a:t>
            </a:r>
            <a:r>
              <a:rPr lang="en-US" sz="1100" dirty="0" smtClean="0">
                <a:solidFill>
                  <a:schemeClr val="bg2"/>
                </a:solidFill>
              </a:rPr>
              <a:t>Stop. </a:t>
            </a:r>
            <a:endParaRPr lang="uk-UA" sz="1100" dirty="0">
              <a:solidFill>
                <a:schemeClr val="bg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sz="1100" dirty="0" err="1" smtClean="0">
                <a:solidFill>
                  <a:schemeClr val="bg2"/>
                </a:solidFill>
              </a:rPr>
              <a:t>Активируим</a:t>
            </a:r>
            <a:r>
              <a:rPr lang="uk-UA" sz="1100" dirty="0" smtClean="0">
                <a:solidFill>
                  <a:schemeClr val="bg2"/>
                </a:solidFill>
              </a:rPr>
              <a:t> </a:t>
            </a:r>
            <a:r>
              <a:rPr lang="uk-UA" sz="1100" dirty="0" err="1" smtClean="0">
                <a:solidFill>
                  <a:schemeClr val="bg2"/>
                </a:solidFill>
              </a:rPr>
              <a:t>двери</a:t>
            </a:r>
            <a:r>
              <a:rPr lang="uk-UA" sz="1100" dirty="0" smtClean="0">
                <a:solidFill>
                  <a:schemeClr val="bg2"/>
                </a:solidFill>
              </a:rPr>
              <a:t> – </a:t>
            </a:r>
            <a:r>
              <a:rPr lang="uk-UA" sz="1100" dirty="0" err="1" smtClean="0">
                <a:solidFill>
                  <a:schemeClr val="bg2"/>
                </a:solidFill>
              </a:rPr>
              <a:t>стояние</a:t>
            </a:r>
            <a:r>
              <a:rPr lang="uk-UA" sz="1100" dirty="0" smtClean="0">
                <a:solidFill>
                  <a:schemeClr val="bg2"/>
                </a:solidFill>
              </a:rPr>
              <a:t> </a:t>
            </a:r>
            <a:r>
              <a:rPr lang="uk-UA" sz="1100" dirty="0" err="1" smtClean="0">
                <a:solidFill>
                  <a:schemeClr val="bg2"/>
                </a:solidFill>
              </a:rPr>
              <a:t>двери</a:t>
            </a:r>
            <a:r>
              <a:rPr lang="uk-UA" sz="1100" dirty="0" smtClean="0">
                <a:solidFill>
                  <a:schemeClr val="bg2"/>
                </a:solidFill>
              </a:rPr>
              <a:t> </a:t>
            </a:r>
            <a:r>
              <a:rPr lang="uk-UA" sz="1100" dirty="0" err="1" smtClean="0">
                <a:solidFill>
                  <a:schemeClr val="bg2"/>
                </a:solidFill>
              </a:rPr>
              <a:t>откр</a:t>
            </a:r>
            <a:r>
              <a:rPr lang="ru-RU" sz="1100" dirty="0" err="1" smtClean="0">
                <a:solidFill>
                  <a:schemeClr val="bg2"/>
                </a:solidFill>
              </a:rPr>
              <a:t>ываються</a:t>
            </a:r>
            <a:r>
              <a:rPr lang="ru-RU" sz="1100" dirty="0" smtClean="0">
                <a:solidFill>
                  <a:schemeClr val="bg2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Ожидаем сигнал от датчика  - открытия дверей.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При получении сигнала от датчика </a:t>
            </a:r>
            <a:r>
              <a:rPr lang="ru-RU" sz="1100" dirty="0" err="1" smtClean="0">
                <a:solidFill>
                  <a:schemeClr val="bg2"/>
                </a:solidFill>
              </a:rPr>
              <a:t>окрытия</a:t>
            </a:r>
            <a:r>
              <a:rPr lang="ru-RU" sz="1100" dirty="0" smtClean="0">
                <a:solidFill>
                  <a:schemeClr val="bg2"/>
                </a:solidFill>
              </a:rPr>
              <a:t> </a:t>
            </a:r>
            <a:r>
              <a:rPr lang="ru-RU" sz="1100" dirty="0" err="1" smtClean="0">
                <a:solidFill>
                  <a:schemeClr val="bg2"/>
                </a:solidFill>
              </a:rPr>
              <a:t>дверйе</a:t>
            </a:r>
            <a:r>
              <a:rPr lang="ru-RU" sz="1100" dirty="0" smtClean="0">
                <a:solidFill>
                  <a:schemeClr val="bg2"/>
                </a:solidFill>
              </a:rPr>
              <a:t> </a:t>
            </a:r>
            <a:r>
              <a:rPr lang="ru-RU" sz="1100" dirty="0" err="1" smtClean="0">
                <a:solidFill>
                  <a:schemeClr val="bg2"/>
                </a:solidFill>
              </a:rPr>
              <a:t>останавливаим</a:t>
            </a:r>
            <a:r>
              <a:rPr lang="ru-RU" sz="1100" dirty="0" smtClean="0">
                <a:solidFill>
                  <a:schemeClr val="bg2"/>
                </a:solidFill>
              </a:rPr>
              <a:t> </a:t>
            </a:r>
            <a:r>
              <a:rPr lang="ru-RU" sz="1100" dirty="0" err="1" smtClean="0">
                <a:solidFill>
                  <a:schemeClr val="bg2"/>
                </a:solidFill>
              </a:rPr>
              <a:t>актуатор</a:t>
            </a:r>
            <a:r>
              <a:rPr lang="ru-RU" sz="1100" dirty="0" smtClean="0">
                <a:solidFill>
                  <a:schemeClr val="bg2"/>
                </a:solidFill>
              </a:rPr>
              <a:t> – состояние дверь открыта.</a:t>
            </a:r>
          </a:p>
          <a:p>
            <a:r>
              <a:rPr lang="ru-RU" sz="1100" dirty="0" smtClean="0">
                <a:solidFill>
                  <a:schemeClr val="bg2"/>
                </a:solidFill>
              </a:rPr>
              <a:t>Этаж = </a:t>
            </a:r>
            <a:r>
              <a:rPr lang="ru-RU" sz="1100" dirty="0" err="1" smtClean="0">
                <a:solidFill>
                  <a:schemeClr val="bg2"/>
                </a:solidFill>
              </a:rPr>
              <a:t>вненей</a:t>
            </a:r>
            <a:r>
              <a:rPr lang="ru-RU" sz="1100" dirty="0" smtClean="0">
                <a:solidFill>
                  <a:schemeClr val="bg2"/>
                </a:solidFill>
              </a:rPr>
              <a:t> кнопки этажа, состояние </a:t>
            </a:r>
            <a:r>
              <a:rPr lang="ru-RU" sz="1100" dirty="0" err="1" smtClean="0">
                <a:solidFill>
                  <a:schemeClr val="bg2"/>
                </a:solidFill>
              </a:rPr>
              <a:t>дверй</a:t>
            </a:r>
            <a:r>
              <a:rPr lang="ru-RU" sz="1100" dirty="0" smtClean="0">
                <a:solidFill>
                  <a:schemeClr val="bg2"/>
                </a:solidFill>
              </a:rPr>
              <a:t> открыто, состояние кабины Остановка.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100" dirty="0">
              <a:solidFill>
                <a:schemeClr val="bg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833296"/>
            <a:ext cx="88332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2"/>
                </a:solidFill>
              </a:rPr>
              <a:t>В</a:t>
            </a:r>
            <a:r>
              <a:rPr lang="ru-RU" sz="1200" b="1" dirty="0" smtClean="0">
                <a:solidFill>
                  <a:schemeClr val="bg2"/>
                </a:solidFill>
              </a:rPr>
              <a:t>нешняя кнопка больше текущего этажа:</a:t>
            </a:r>
            <a:endParaRPr lang="ru-RU" sz="1100" dirty="0" smtClean="0">
              <a:solidFill>
                <a:schemeClr val="bg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err="1" smtClean="0">
                <a:solidFill>
                  <a:schemeClr val="bg2"/>
                </a:solidFill>
              </a:rPr>
              <a:t>Закрываютьс</a:t>
            </a:r>
            <a:r>
              <a:rPr lang="ru-RU" sz="1100" dirty="0" smtClean="0">
                <a:solidFill>
                  <a:schemeClr val="bg2"/>
                </a:solidFill>
              </a:rPr>
              <a:t> двери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Активируем </a:t>
            </a:r>
            <a:r>
              <a:rPr lang="ru-RU" sz="1100" dirty="0" smtClean="0">
                <a:solidFill>
                  <a:schemeClr val="bg2"/>
                </a:solidFill>
              </a:rPr>
              <a:t>медленное движение вверх – </a:t>
            </a:r>
            <a:r>
              <a:rPr lang="ru-RU" sz="1100" dirty="0" err="1" smtClean="0">
                <a:solidFill>
                  <a:schemeClr val="bg2"/>
                </a:solidFill>
              </a:rPr>
              <a:t>состоанияе</a:t>
            </a:r>
            <a:r>
              <a:rPr lang="ru-RU" sz="1100" dirty="0" smtClean="0">
                <a:solidFill>
                  <a:schemeClr val="bg2"/>
                </a:solidFill>
              </a:rPr>
              <a:t> Движение вверх </a:t>
            </a:r>
            <a:r>
              <a:rPr lang="ru-RU" sz="1100" dirty="0" err="1" smtClean="0">
                <a:solidFill>
                  <a:schemeClr val="bg2"/>
                </a:solidFill>
              </a:rPr>
              <a:t>медлено</a:t>
            </a:r>
            <a:r>
              <a:rPr lang="ru-RU" sz="1100" dirty="0" smtClean="0">
                <a:solidFill>
                  <a:schemeClr val="bg2"/>
                </a:solidFill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Ожидаем сигнал от датчика – Этаж вверх.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Активируем быстрое движение вверх – </a:t>
            </a:r>
            <a:r>
              <a:rPr lang="ru-RU" sz="1100" dirty="0" err="1" smtClean="0">
                <a:solidFill>
                  <a:schemeClr val="bg2"/>
                </a:solidFill>
              </a:rPr>
              <a:t>состоаняие</a:t>
            </a:r>
            <a:r>
              <a:rPr lang="ru-RU" sz="1100" dirty="0" smtClean="0">
                <a:solidFill>
                  <a:schemeClr val="bg2"/>
                </a:solidFill>
              </a:rPr>
              <a:t> Движение вверх быстро. Возможно </a:t>
            </a:r>
            <a:r>
              <a:rPr lang="ru-RU" sz="1100" dirty="0" err="1" smtClean="0">
                <a:solidFill>
                  <a:schemeClr val="bg2"/>
                </a:solidFill>
              </a:rPr>
              <a:t>сдесь</a:t>
            </a:r>
            <a:r>
              <a:rPr lang="ru-RU" sz="1100" dirty="0" smtClean="0">
                <a:solidFill>
                  <a:schemeClr val="bg2"/>
                </a:solidFill>
              </a:rPr>
              <a:t> еще проверку на </a:t>
            </a:r>
            <a:r>
              <a:rPr lang="ru-RU" sz="1100" dirty="0" err="1" smtClean="0">
                <a:solidFill>
                  <a:schemeClr val="bg2"/>
                </a:solidFill>
              </a:rPr>
              <a:t>текушие</a:t>
            </a:r>
            <a:r>
              <a:rPr lang="ru-RU" sz="1100" dirty="0" smtClean="0">
                <a:solidFill>
                  <a:schemeClr val="bg2"/>
                </a:solidFill>
              </a:rPr>
              <a:t> состояние.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Ожидаем сигнал от датчика этажа низ.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 Если </a:t>
            </a:r>
            <a:r>
              <a:rPr lang="ru-RU" sz="1100" dirty="0" err="1" smtClean="0">
                <a:solidFill>
                  <a:schemeClr val="bg2"/>
                </a:solidFill>
              </a:rPr>
              <a:t>внешня</a:t>
            </a:r>
            <a:r>
              <a:rPr lang="ru-RU" sz="1100" dirty="0" smtClean="0">
                <a:solidFill>
                  <a:schemeClr val="bg2"/>
                </a:solidFill>
              </a:rPr>
              <a:t> кнопка – этаж == </a:t>
            </a:r>
            <a:r>
              <a:rPr lang="ru-RU" sz="1100" dirty="0" smtClean="0">
                <a:solidFill>
                  <a:schemeClr val="bg2"/>
                </a:solidFill>
              </a:rPr>
              <a:t>1, </a:t>
            </a:r>
            <a:r>
              <a:rPr lang="ru-RU" sz="1100" dirty="0" smtClean="0">
                <a:solidFill>
                  <a:schemeClr val="bg2"/>
                </a:solidFill>
              </a:rPr>
              <a:t>тогда уменьшаем высокую скорость – </a:t>
            </a:r>
            <a:r>
              <a:rPr lang="ru-RU" sz="1100" dirty="0" err="1" smtClean="0">
                <a:solidFill>
                  <a:schemeClr val="bg2"/>
                </a:solidFill>
              </a:rPr>
              <a:t>состоаяние</a:t>
            </a:r>
            <a:r>
              <a:rPr lang="ru-RU" sz="1100" dirty="0" smtClean="0">
                <a:solidFill>
                  <a:schemeClr val="bg2"/>
                </a:solidFill>
              </a:rPr>
              <a:t> движение вверх </a:t>
            </a:r>
            <a:r>
              <a:rPr lang="ru-RU" sz="1100" dirty="0" err="1" smtClean="0">
                <a:solidFill>
                  <a:schemeClr val="bg2"/>
                </a:solidFill>
              </a:rPr>
              <a:t>медлено</a:t>
            </a:r>
            <a:r>
              <a:rPr lang="ru-RU" sz="1100" dirty="0" smtClean="0">
                <a:solidFill>
                  <a:schemeClr val="bg2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Ожидаем сигнал от датчика этажа. ++Этаж.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 Если </a:t>
            </a:r>
            <a:r>
              <a:rPr lang="ru-RU" sz="1100" dirty="0" err="1" smtClean="0">
                <a:solidFill>
                  <a:schemeClr val="bg2"/>
                </a:solidFill>
              </a:rPr>
              <a:t>внешня</a:t>
            </a:r>
            <a:r>
              <a:rPr lang="ru-RU" sz="1100" dirty="0" smtClean="0">
                <a:solidFill>
                  <a:schemeClr val="bg2"/>
                </a:solidFill>
              </a:rPr>
              <a:t> кнопка == этаж, тогда останавливаем лифт – состояние </a:t>
            </a:r>
            <a:r>
              <a:rPr lang="en-US" sz="1100" dirty="0" smtClean="0">
                <a:solidFill>
                  <a:schemeClr val="bg2"/>
                </a:solidFill>
              </a:rPr>
              <a:t>Stop. </a:t>
            </a:r>
            <a:endParaRPr lang="uk-UA" sz="1100" dirty="0">
              <a:solidFill>
                <a:schemeClr val="bg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sz="1100" dirty="0" err="1" smtClean="0">
                <a:solidFill>
                  <a:schemeClr val="bg2"/>
                </a:solidFill>
              </a:rPr>
              <a:t>Активируим</a:t>
            </a:r>
            <a:r>
              <a:rPr lang="uk-UA" sz="1100" dirty="0" smtClean="0">
                <a:solidFill>
                  <a:schemeClr val="bg2"/>
                </a:solidFill>
              </a:rPr>
              <a:t> </a:t>
            </a:r>
            <a:r>
              <a:rPr lang="uk-UA" sz="1100" dirty="0" err="1" smtClean="0">
                <a:solidFill>
                  <a:schemeClr val="bg2"/>
                </a:solidFill>
              </a:rPr>
              <a:t>двери</a:t>
            </a:r>
            <a:r>
              <a:rPr lang="uk-UA" sz="1100" dirty="0" smtClean="0">
                <a:solidFill>
                  <a:schemeClr val="bg2"/>
                </a:solidFill>
              </a:rPr>
              <a:t> – </a:t>
            </a:r>
            <a:r>
              <a:rPr lang="uk-UA" sz="1100" dirty="0" err="1" smtClean="0">
                <a:solidFill>
                  <a:schemeClr val="bg2"/>
                </a:solidFill>
              </a:rPr>
              <a:t>стояние</a:t>
            </a:r>
            <a:r>
              <a:rPr lang="uk-UA" sz="1100" dirty="0" smtClean="0">
                <a:solidFill>
                  <a:schemeClr val="bg2"/>
                </a:solidFill>
              </a:rPr>
              <a:t> </a:t>
            </a:r>
            <a:r>
              <a:rPr lang="uk-UA" sz="1100" dirty="0" err="1" smtClean="0">
                <a:solidFill>
                  <a:schemeClr val="bg2"/>
                </a:solidFill>
              </a:rPr>
              <a:t>двери</a:t>
            </a:r>
            <a:r>
              <a:rPr lang="uk-UA" sz="1100" dirty="0" smtClean="0">
                <a:solidFill>
                  <a:schemeClr val="bg2"/>
                </a:solidFill>
              </a:rPr>
              <a:t> </a:t>
            </a:r>
            <a:r>
              <a:rPr lang="uk-UA" sz="1100" dirty="0" err="1" smtClean="0">
                <a:solidFill>
                  <a:schemeClr val="bg2"/>
                </a:solidFill>
              </a:rPr>
              <a:t>откр</a:t>
            </a:r>
            <a:r>
              <a:rPr lang="ru-RU" sz="1100" dirty="0" err="1" smtClean="0">
                <a:solidFill>
                  <a:schemeClr val="bg2"/>
                </a:solidFill>
              </a:rPr>
              <a:t>ываються</a:t>
            </a:r>
            <a:r>
              <a:rPr lang="ru-RU" sz="1100" dirty="0" smtClean="0">
                <a:solidFill>
                  <a:schemeClr val="bg2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Ожидаем сигнал от датчика  - открытия дверей.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При получении сигнала от датчика </a:t>
            </a:r>
            <a:r>
              <a:rPr lang="ru-RU" sz="1100" dirty="0" err="1" smtClean="0">
                <a:solidFill>
                  <a:schemeClr val="bg2"/>
                </a:solidFill>
              </a:rPr>
              <a:t>окрытия</a:t>
            </a:r>
            <a:r>
              <a:rPr lang="ru-RU" sz="1100" dirty="0" smtClean="0">
                <a:solidFill>
                  <a:schemeClr val="bg2"/>
                </a:solidFill>
              </a:rPr>
              <a:t> </a:t>
            </a:r>
            <a:r>
              <a:rPr lang="ru-RU" sz="1100" dirty="0" err="1" smtClean="0">
                <a:solidFill>
                  <a:schemeClr val="bg2"/>
                </a:solidFill>
              </a:rPr>
              <a:t>дверйе</a:t>
            </a:r>
            <a:r>
              <a:rPr lang="ru-RU" sz="1100" dirty="0" smtClean="0">
                <a:solidFill>
                  <a:schemeClr val="bg2"/>
                </a:solidFill>
              </a:rPr>
              <a:t> </a:t>
            </a:r>
            <a:r>
              <a:rPr lang="ru-RU" sz="1100" dirty="0" err="1" smtClean="0">
                <a:solidFill>
                  <a:schemeClr val="bg2"/>
                </a:solidFill>
              </a:rPr>
              <a:t>останавливаим</a:t>
            </a:r>
            <a:r>
              <a:rPr lang="ru-RU" sz="1100" dirty="0" smtClean="0">
                <a:solidFill>
                  <a:schemeClr val="bg2"/>
                </a:solidFill>
              </a:rPr>
              <a:t> </a:t>
            </a:r>
            <a:r>
              <a:rPr lang="ru-RU" sz="1100" dirty="0" err="1" smtClean="0">
                <a:solidFill>
                  <a:schemeClr val="bg2"/>
                </a:solidFill>
              </a:rPr>
              <a:t>актуатор</a:t>
            </a:r>
            <a:r>
              <a:rPr lang="ru-RU" sz="1100" dirty="0" smtClean="0">
                <a:solidFill>
                  <a:schemeClr val="bg2"/>
                </a:solidFill>
              </a:rPr>
              <a:t> – состояние дверь открыта.</a:t>
            </a:r>
          </a:p>
          <a:p>
            <a:r>
              <a:rPr lang="ru-RU" sz="1100" dirty="0" smtClean="0">
                <a:solidFill>
                  <a:schemeClr val="bg2"/>
                </a:solidFill>
              </a:rPr>
              <a:t>Этаж = </a:t>
            </a:r>
            <a:r>
              <a:rPr lang="ru-RU" sz="1100" dirty="0" err="1" smtClean="0">
                <a:solidFill>
                  <a:schemeClr val="bg2"/>
                </a:solidFill>
              </a:rPr>
              <a:t>вненей</a:t>
            </a:r>
            <a:r>
              <a:rPr lang="ru-RU" sz="1100" dirty="0" smtClean="0">
                <a:solidFill>
                  <a:schemeClr val="bg2"/>
                </a:solidFill>
              </a:rPr>
              <a:t> кнопки этажа, состояние </a:t>
            </a:r>
            <a:r>
              <a:rPr lang="ru-RU" sz="1100" dirty="0" err="1" smtClean="0">
                <a:solidFill>
                  <a:schemeClr val="bg2"/>
                </a:solidFill>
              </a:rPr>
              <a:t>дверй</a:t>
            </a:r>
            <a:r>
              <a:rPr lang="ru-RU" sz="1100" dirty="0" smtClean="0">
                <a:solidFill>
                  <a:schemeClr val="bg2"/>
                </a:solidFill>
              </a:rPr>
              <a:t> открыто, состояние кабины Остановка.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100" dirty="0">
              <a:solidFill>
                <a:schemeClr val="bg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3600" y="33077"/>
            <a:ext cx="916873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2"/>
                </a:solidFill>
              </a:rPr>
              <a:t>В</a:t>
            </a:r>
            <a:r>
              <a:rPr lang="ru-RU" sz="1200" b="1" dirty="0" smtClean="0">
                <a:solidFill>
                  <a:schemeClr val="bg2"/>
                </a:solidFill>
              </a:rPr>
              <a:t>нешняя кнопка равна текущему этажу</a:t>
            </a:r>
            <a:r>
              <a:rPr lang="ru-RU" sz="1200" b="1" dirty="0" smtClean="0">
                <a:solidFill>
                  <a:schemeClr val="bg2"/>
                </a:solidFill>
              </a:rPr>
              <a:t>):</a:t>
            </a:r>
            <a:endParaRPr lang="en-US" sz="1200" b="1" dirty="0" smtClean="0">
              <a:solidFill>
                <a:schemeClr val="bg2"/>
              </a:solidFill>
            </a:endParaRPr>
          </a:p>
          <a:p>
            <a:r>
              <a:rPr lang="ru-RU" sz="1200" dirty="0" smtClean="0">
                <a:solidFill>
                  <a:schemeClr val="bg2"/>
                </a:solidFill>
              </a:rPr>
              <a:t>Нечего не происходит так как двери всегда открыты. </a:t>
            </a:r>
            <a:endParaRPr lang="ru-RU" sz="1100" dirty="0" smtClean="0">
              <a:solidFill>
                <a:schemeClr val="bg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Активируем </a:t>
            </a:r>
            <a:r>
              <a:rPr lang="ru-RU" sz="1100" dirty="0" err="1" smtClean="0">
                <a:solidFill>
                  <a:schemeClr val="bg2"/>
                </a:solidFill>
              </a:rPr>
              <a:t>актуатор</a:t>
            </a:r>
            <a:r>
              <a:rPr lang="ru-RU" sz="1100" dirty="0" smtClean="0">
                <a:solidFill>
                  <a:schemeClr val="bg2"/>
                </a:solidFill>
              </a:rPr>
              <a:t> дверей на открытие – состояние Открытие дверей.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Ожидаем сигнал от датчика </a:t>
            </a:r>
            <a:r>
              <a:rPr lang="ru-RU" sz="1100" dirty="0" err="1" smtClean="0">
                <a:solidFill>
                  <a:schemeClr val="bg2"/>
                </a:solidFill>
              </a:rPr>
              <a:t>окрытия</a:t>
            </a:r>
            <a:r>
              <a:rPr lang="ru-RU" sz="1100" dirty="0" smtClean="0">
                <a:solidFill>
                  <a:schemeClr val="bg2"/>
                </a:solidFill>
              </a:rPr>
              <a:t> дверей.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При получении сигнала, отключаем </a:t>
            </a:r>
            <a:r>
              <a:rPr lang="ru-RU" sz="1100" dirty="0" err="1" smtClean="0">
                <a:solidFill>
                  <a:schemeClr val="bg2"/>
                </a:solidFill>
              </a:rPr>
              <a:t>актуатор</a:t>
            </a:r>
            <a:r>
              <a:rPr lang="ru-RU" sz="1100" dirty="0" smtClean="0">
                <a:solidFill>
                  <a:schemeClr val="bg2"/>
                </a:solidFill>
              </a:rPr>
              <a:t> дверей – Состояние дверь </a:t>
            </a:r>
            <a:r>
              <a:rPr lang="ru-RU" sz="1100" dirty="0" err="1" smtClean="0">
                <a:solidFill>
                  <a:schemeClr val="bg2"/>
                </a:solidFill>
              </a:rPr>
              <a:t>октрыта</a:t>
            </a:r>
            <a:r>
              <a:rPr lang="ru-RU" sz="1100" dirty="0">
                <a:solidFill>
                  <a:schemeClr val="bg2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79677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L Corporate Template 2016">
  <a:themeElements>
    <a:clrScheme name="GlobalLogic Palette 2014">
      <a:dk1>
        <a:srgbClr val="000000"/>
      </a:dk1>
      <a:lt1>
        <a:srgbClr val="FFFFFF"/>
      </a:lt1>
      <a:dk2>
        <a:srgbClr val="E95836"/>
      </a:dk2>
      <a:lt2>
        <a:srgbClr val="E6E7E8"/>
      </a:lt2>
      <a:accent1>
        <a:srgbClr val="BCBEC0"/>
      </a:accent1>
      <a:accent2>
        <a:srgbClr val="6D6E71"/>
      </a:accent2>
      <a:accent3>
        <a:srgbClr val="389394"/>
      </a:accent3>
      <a:accent4>
        <a:srgbClr val="F69264"/>
      </a:accent4>
      <a:accent5>
        <a:srgbClr val="8EC549"/>
      </a:accent5>
      <a:accent6>
        <a:srgbClr val="F4D034"/>
      </a:accent6>
      <a:hlink>
        <a:srgbClr val="0070C0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L Corporate Template 2016">
  <a:themeElements>
    <a:clrScheme name="GlobalLogic Palette 2014">
      <a:dk1>
        <a:srgbClr val="000000"/>
      </a:dk1>
      <a:lt1>
        <a:srgbClr val="FFFFFF"/>
      </a:lt1>
      <a:dk2>
        <a:srgbClr val="E95836"/>
      </a:dk2>
      <a:lt2>
        <a:srgbClr val="E6E7E8"/>
      </a:lt2>
      <a:accent1>
        <a:srgbClr val="BCBEC0"/>
      </a:accent1>
      <a:accent2>
        <a:srgbClr val="6D6E71"/>
      </a:accent2>
      <a:accent3>
        <a:srgbClr val="389394"/>
      </a:accent3>
      <a:accent4>
        <a:srgbClr val="F69264"/>
      </a:accent4>
      <a:accent5>
        <a:srgbClr val="8EC549"/>
      </a:accent5>
      <a:accent6>
        <a:srgbClr val="F4D034"/>
      </a:accent6>
      <a:hlink>
        <a:srgbClr val="0070C0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1409</Words>
  <Application>Microsoft Office PowerPoint</Application>
  <PresentationFormat>Экран (16:9)</PresentationFormat>
  <Paragraphs>275</Paragraphs>
  <Slides>16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Lato</vt:lpstr>
      <vt:lpstr>Helvetica Neue</vt:lpstr>
      <vt:lpstr>Calibri</vt:lpstr>
      <vt:lpstr>Raleway</vt:lpstr>
      <vt:lpstr>Swiss</vt:lpstr>
      <vt:lpstr>GL Corporate Template 2016</vt:lpstr>
      <vt:lpstr>GL Corporate Template 2016</vt:lpstr>
      <vt:lpstr>Презентация PowerPoint</vt:lpstr>
      <vt:lpstr>Презентация PowerPoint</vt:lpstr>
      <vt:lpstr>Task</vt:lpstr>
      <vt:lpstr>Input Events</vt:lpstr>
      <vt:lpstr>Proposed States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cp:lastModifiedBy>Alex</cp:lastModifiedBy>
  <cp:revision>46</cp:revision>
  <dcterms:modified xsi:type="dcterms:W3CDTF">2021-09-12T17:42:51Z</dcterms:modified>
</cp:coreProperties>
</file>