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Body Grotesque Fit" panose="020B0604020202020204" charset="0"/>
      <p:regular r:id="rId11"/>
    </p:embeddedFont>
    <p:embeddedFont>
      <p:font typeface="Body Grotesque Fit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086577" y="2415355"/>
            <a:ext cx="811484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5477424" y="6054115"/>
            <a:ext cx="811484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0" y="9468655"/>
            <a:ext cx="18288000" cy="818345"/>
            <a:chOff x="0" y="0"/>
            <a:chExt cx="4816593" cy="2155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15531"/>
            </a:xfrm>
            <a:custGeom>
              <a:avLst/>
              <a:gdLst/>
              <a:ahLst/>
              <a:cxnLst/>
              <a:rect l="l" t="t" r="r" b="b"/>
              <a:pathLst>
                <a:path w="4816592" h="215531">
                  <a:moveTo>
                    <a:pt x="0" y="0"/>
                  </a:moveTo>
                  <a:lnTo>
                    <a:pt x="4816592" y="0"/>
                  </a:lnTo>
                  <a:lnTo>
                    <a:pt x="4816592" y="215531"/>
                  </a:lnTo>
                  <a:lnTo>
                    <a:pt x="0" y="215531"/>
                  </a:lnTo>
                  <a:close/>
                </a:path>
              </a:pathLst>
            </a:custGeom>
            <a:solidFill>
              <a:srgbClr val="7B1708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2536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317974" y="3395345"/>
            <a:ext cx="14433747" cy="2070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spc="-320">
                <a:solidFill>
                  <a:srgbClr val="000000"/>
                </a:solidFill>
                <a:latin typeface="Body Grotesque Fit"/>
              </a:rPr>
              <a:t>ІНТЕРНЕТ-МАГАЗИН «КАМ’ЯНИХ ПАМ’ЯТНИКІВ»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39053" y="6398090"/>
            <a:ext cx="10009893" cy="2070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1"/>
              </a:lnSpc>
            </a:pPr>
            <a:r>
              <a:rPr lang="en-US" sz="3287" spc="-131">
                <a:solidFill>
                  <a:srgbClr val="000000"/>
                </a:solidFill>
                <a:latin typeface="Body Grotesque Fit"/>
              </a:rPr>
              <a:t>Виконав студент 2 курсу групи ІПЗ-22-2</a:t>
            </a:r>
          </a:p>
          <a:p>
            <a:pPr algn="ctr">
              <a:lnSpc>
                <a:spcPts val="4601"/>
              </a:lnSpc>
            </a:pPr>
            <a:r>
              <a:rPr lang="en-US" sz="3287" spc="-131">
                <a:solidFill>
                  <a:srgbClr val="000000"/>
                </a:solidFill>
                <a:latin typeface="Body Grotesque Fit"/>
              </a:rPr>
              <a:t>Конещук Олександр Сергійович</a:t>
            </a:r>
          </a:p>
          <a:p>
            <a:pPr algn="ctr">
              <a:lnSpc>
                <a:spcPts val="2684"/>
              </a:lnSpc>
            </a:pPr>
            <a:endParaRPr lang="en-US" sz="3287" spc="-131">
              <a:solidFill>
                <a:srgbClr val="000000"/>
              </a:solidFill>
              <a:latin typeface="Body Grotesque Fit"/>
            </a:endParaRPr>
          </a:p>
          <a:p>
            <a:pPr algn="ctr">
              <a:lnSpc>
                <a:spcPts val="4601"/>
              </a:lnSpc>
            </a:pPr>
            <a:r>
              <a:rPr lang="en-US" sz="3287" spc="-131">
                <a:solidFill>
                  <a:srgbClr val="000000"/>
                </a:solidFill>
                <a:latin typeface="Body Grotesque Fit"/>
              </a:rPr>
              <a:t>Керівник роботи: Чижмотря О. Г.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897354"/>
            <a:chOff x="0" y="0"/>
            <a:chExt cx="4816593" cy="2363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36340"/>
            </a:xfrm>
            <a:custGeom>
              <a:avLst/>
              <a:gdLst/>
              <a:ahLst/>
              <a:cxnLst/>
              <a:rect l="l" t="t" r="r" b="b"/>
              <a:pathLst>
                <a:path w="4816592" h="236340">
                  <a:moveTo>
                    <a:pt x="0" y="0"/>
                  </a:moveTo>
                  <a:lnTo>
                    <a:pt x="4816592" y="0"/>
                  </a:lnTo>
                  <a:lnTo>
                    <a:pt x="4816592" y="236340"/>
                  </a:lnTo>
                  <a:lnTo>
                    <a:pt x="0" y="236340"/>
                  </a:lnTo>
                  <a:close/>
                </a:path>
              </a:pathLst>
            </a:custGeom>
            <a:solidFill>
              <a:srgbClr val="7B170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4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6442" y="1425530"/>
            <a:ext cx="16230600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spc="-255">
                <a:solidFill>
                  <a:srgbClr val="36211B"/>
                </a:solidFill>
                <a:latin typeface="Body Grotesque Fit"/>
              </a:rPr>
              <a:t>АКТУАЛЬНІСТЬ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0285" y="2812190"/>
            <a:ext cx="17287430" cy="525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Розвиток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електронної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комерції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став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важливою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складовою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сучасного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бізнесу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,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що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дозволяє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компаніям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ефективно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продавати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товари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та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послуги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через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Інтернет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. </a:t>
            </a:r>
          </a:p>
          <a:p>
            <a:pPr algn="l">
              <a:lnSpc>
                <a:spcPts val="4059"/>
              </a:lnSpc>
            </a:pPr>
            <a:endParaRPr lang="en-US" sz="2899" spc="-57" dirty="0">
              <a:solidFill>
                <a:srgbClr val="36211B"/>
              </a:solidFill>
              <a:latin typeface="Body Grotesque Fit Thin"/>
            </a:endParaRPr>
          </a:p>
          <a:p>
            <a:pPr algn="l">
              <a:lnSpc>
                <a:spcPts val="4059"/>
              </a:lnSpc>
            </a:pP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Одним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із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важливих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сегментів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цього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ринку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є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продаж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кам'яних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виробів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.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Створення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інтернет-магазину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кам'яних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пам'ятників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дає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можливість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клієнтам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зручно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та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швидко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вибирати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,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замовляти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продукцію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,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що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відповідає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їх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потребам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та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 Thin"/>
              </a:rPr>
              <a:t>вимогам</a:t>
            </a:r>
            <a:r>
              <a:rPr lang="en-US" sz="2899" spc="-57" dirty="0">
                <a:solidFill>
                  <a:srgbClr val="36211B"/>
                </a:solidFill>
                <a:latin typeface="Body Grotesque Fit Thin"/>
              </a:rPr>
              <a:t>. </a:t>
            </a:r>
          </a:p>
          <a:p>
            <a:pPr algn="l">
              <a:lnSpc>
                <a:spcPts val="4059"/>
              </a:lnSpc>
            </a:pPr>
            <a:endParaRPr lang="en-US" sz="2899" spc="-57" dirty="0">
              <a:solidFill>
                <a:srgbClr val="36211B"/>
              </a:solidFill>
              <a:latin typeface="Body Grotesque Fit Thin"/>
            </a:endParaRP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Актуальність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цієї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теми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обумовлена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необхідністю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підвищення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ефективності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роботи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компаній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,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що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займаються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виготовленням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та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продажем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кам'яних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пам'ятників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, а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також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забезпеченням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високого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рівня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обслуговування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 dirty="0" err="1">
                <a:solidFill>
                  <a:srgbClr val="36211B"/>
                </a:solidFill>
                <a:latin typeface="Body Grotesque Fit"/>
              </a:rPr>
              <a:t>клієнтів</a:t>
            </a:r>
            <a:r>
              <a:rPr lang="en-US" sz="2899" spc="-57" dirty="0">
                <a:solidFill>
                  <a:srgbClr val="36211B"/>
                </a:solidFill>
                <a:latin typeface="Body Grotesque Fit"/>
              </a:rPr>
              <a:t>.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0" y="2525033"/>
            <a:ext cx="811484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0" y="9915929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897354"/>
            <a:chOff x="0" y="0"/>
            <a:chExt cx="4816593" cy="2363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36340"/>
            </a:xfrm>
            <a:custGeom>
              <a:avLst/>
              <a:gdLst/>
              <a:ahLst/>
              <a:cxnLst/>
              <a:rect l="l" t="t" r="r" b="b"/>
              <a:pathLst>
                <a:path w="4816592" h="236340">
                  <a:moveTo>
                    <a:pt x="0" y="0"/>
                  </a:moveTo>
                  <a:lnTo>
                    <a:pt x="4816592" y="0"/>
                  </a:lnTo>
                  <a:lnTo>
                    <a:pt x="4816592" y="236340"/>
                  </a:lnTo>
                  <a:lnTo>
                    <a:pt x="0" y="236340"/>
                  </a:lnTo>
                  <a:close/>
                </a:path>
              </a:pathLst>
            </a:custGeom>
            <a:solidFill>
              <a:srgbClr val="7B170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4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93672" y="2254083"/>
            <a:ext cx="14301355" cy="1526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spc="-57">
                <a:solidFill>
                  <a:srgbClr val="36211B"/>
                </a:solidFill>
                <a:latin typeface="Body Grotesque Fit"/>
              </a:rPr>
              <a:t>   </a:t>
            </a:r>
            <a:r>
              <a:rPr lang="en-US" sz="2899" spc="-57">
                <a:solidFill>
                  <a:srgbClr val="36211B"/>
                </a:solidFill>
                <a:latin typeface="Body Grotesque Fit Bold"/>
              </a:rPr>
              <a:t>Мета курсової роботи</a:t>
            </a:r>
            <a:r>
              <a:rPr lang="en-US" sz="2899" spc="-57">
                <a:solidFill>
                  <a:srgbClr val="36211B"/>
                </a:solidFill>
                <a:latin typeface="Body Grotesque Fit"/>
              </a:rPr>
              <a:t> є дослідження особливостей проектування та реалізації системи адміністрування веб-сайтом для інтернет-магазину кам'яних пам'ятників.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4986926" y="1796350"/>
            <a:ext cx="811484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0" y="9915929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4986926" y="4262567"/>
            <a:ext cx="811484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987475" y="4711970"/>
            <a:ext cx="14301355" cy="1526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spc="-57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>
                <a:solidFill>
                  <a:srgbClr val="36211B"/>
                </a:solidFill>
                <a:latin typeface="Body Grotesque Fit Bold"/>
              </a:rPr>
              <a:t>Об'єктом дослідження</a:t>
            </a:r>
            <a:r>
              <a:rPr lang="en-US" sz="2899" spc="-57">
                <a:solidFill>
                  <a:srgbClr val="36211B"/>
                </a:solidFill>
                <a:latin typeface="Body Grotesque Fit"/>
              </a:rPr>
              <a:t> є методи та засоби розробки систем управління контентом (CMS) для вебсайтів, що спеціалізуються на продажу кам'яних пам'ятників.</a:t>
            </a:r>
          </a:p>
        </p:txBody>
      </p:sp>
      <p:sp>
        <p:nvSpPr>
          <p:cNvPr id="10" name="AutoShape 10"/>
          <p:cNvSpPr/>
          <p:nvPr/>
        </p:nvSpPr>
        <p:spPr>
          <a:xfrm flipV="1">
            <a:off x="5170594" y="6900498"/>
            <a:ext cx="811484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2092973" y="7490392"/>
            <a:ext cx="14301355" cy="1526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spc="-57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>
                <a:solidFill>
                  <a:srgbClr val="36211B"/>
                </a:solidFill>
                <a:latin typeface="Body Grotesque Fit Bold"/>
              </a:rPr>
              <a:t>Предметом дослідження</a:t>
            </a:r>
            <a:r>
              <a:rPr lang="en-US" sz="2899" spc="-57">
                <a:solidFill>
                  <a:srgbClr val="36211B"/>
                </a:solidFill>
                <a:latin typeface="Body Grotesque Fit"/>
              </a:rPr>
              <a:t> є використання веб-технологій для забезпечення інформаційних потреб предметної області, що стосується продажу кам'яних пам'ятників.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874054" y="0"/>
            <a:ext cx="413946" cy="10287000"/>
            <a:chOff x="0" y="0"/>
            <a:chExt cx="10902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023" cy="2709333"/>
            </a:xfrm>
            <a:custGeom>
              <a:avLst/>
              <a:gdLst/>
              <a:ahLst/>
              <a:cxnLst/>
              <a:rect l="l" t="t" r="r" b="b"/>
              <a:pathLst>
                <a:path w="109023" h="2709333">
                  <a:moveTo>
                    <a:pt x="0" y="0"/>
                  </a:moveTo>
                  <a:lnTo>
                    <a:pt x="109023" y="0"/>
                  </a:lnTo>
                  <a:lnTo>
                    <a:pt x="10902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B170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02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275774" y="1685085"/>
            <a:ext cx="8332392" cy="1269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7428" spc="-297">
                <a:solidFill>
                  <a:srgbClr val="36211B"/>
                </a:solidFill>
                <a:latin typeface="Body Grotesque Fit"/>
              </a:rPr>
              <a:t>АНАЛОГИ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10173600" y="2959694"/>
            <a:ext cx="6536739" cy="4763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0" y="10082212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0" y="0"/>
            <a:ext cx="8574842" cy="4782892"/>
          </a:xfrm>
          <a:custGeom>
            <a:avLst/>
            <a:gdLst/>
            <a:ahLst/>
            <a:cxnLst/>
            <a:rect l="l" t="t" r="r" b="b"/>
            <a:pathLst>
              <a:path w="8574842" h="4782892">
                <a:moveTo>
                  <a:pt x="0" y="0"/>
                </a:moveTo>
                <a:lnTo>
                  <a:pt x="8574842" y="0"/>
                </a:lnTo>
                <a:lnTo>
                  <a:pt x="8574842" y="4782892"/>
                </a:lnTo>
                <a:lnTo>
                  <a:pt x="0" y="4782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719" r="-20555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5143500"/>
            <a:ext cx="8574842" cy="4782892"/>
          </a:xfrm>
          <a:custGeom>
            <a:avLst/>
            <a:gdLst/>
            <a:ahLst/>
            <a:cxnLst/>
            <a:rect l="l" t="t" r="r" b="b"/>
            <a:pathLst>
              <a:path w="8574842" h="4782892">
                <a:moveTo>
                  <a:pt x="0" y="0"/>
                </a:moveTo>
                <a:lnTo>
                  <a:pt x="8574842" y="0"/>
                </a:lnTo>
                <a:lnTo>
                  <a:pt x="8574842" y="4782892"/>
                </a:lnTo>
                <a:lnTo>
                  <a:pt x="0" y="47828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657" r="-9688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154549" y="5143500"/>
            <a:ext cx="8574842" cy="4782892"/>
          </a:xfrm>
          <a:custGeom>
            <a:avLst/>
            <a:gdLst/>
            <a:ahLst/>
            <a:cxnLst/>
            <a:rect l="l" t="t" r="r" b="b"/>
            <a:pathLst>
              <a:path w="8574842" h="4782892">
                <a:moveTo>
                  <a:pt x="0" y="0"/>
                </a:moveTo>
                <a:lnTo>
                  <a:pt x="8574841" y="0"/>
                </a:lnTo>
                <a:lnTo>
                  <a:pt x="8574841" y="4782892"/>
                </a:lnTo>
                <a:lnTo>
                  <a:pt x="0" y="47828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127" r="-1490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897354"/>
            <a:chOff x="0" y="0"/>
            <a:chExt cx="4816593" cy="2363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36340"/>
            </a:xfrm>
            <a:custGeom>
              <a:avLst/>
              <a:gdLst/>
              <a:ahLst/>
              <a:cxnLst/>
              <a:rect l="l" t="t" r="r" b="b"/>
              <a:pathLst>
                <a:path w="4816592" h="236340">
                  <a:moveTo>
                    <a:pt x="0" y="0"/>
                  </a:moveTo>
                  <a:lnTo>
                    <a:pt x="4816592" y="0"/>
                  </a:lnTo>
                  <a:lnTo>
                    <a:pt x="4816592" y="236340"/>
                  </a:lnTo>
                  <a:lnTo>
                    <a:pt x="0" y="236340"/>
                  </a:lnTo>
                  <a:close/>
                </a:path>
              </a:pathLst>
            </a:custGeom>
            <a:solidFill>
              <a:srgbClr val="7B170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4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9915929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785222" y="1607154"/>
          <a:ext cx="16717555" cy="7248525"/>
        </p:xfrm>
        <a:graphic>
          <a:graphicData uri="http://schemas.openxmlformats.org/drawingml/2006/table">
            <a:tbl>
              <a:tblPr/>
              <a:tblGrid>
                <a:gridCol w="720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6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456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Body Grotesque Fit Bold"/>
                        </a:rPr>
                        <a:t>Ritual Stone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Body Grotesque Fit Bold"/>
                        </a:rPr>
                        <a:t>Memory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Body Grotesque Fit Bold"/>
                        </a:rPr>
                        <a:t>Кам’яний вік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615">
                <a:tc>
                  <a:txBody>
                    <a:bodyPr/>
                    <a:lstStyle/>
                    <a:p>
                      <a:pPr algn="l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Body Grotesque Fit"/>
                        </a:rPr>
                        <a:t>Зрозумілий інтерфейс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615">
                <a:tc>
                  <a:txBody>
                    <a:bodyPr/>
                    <a:lstStyle/>
                    <a:p>
                      <a:pPr algn="l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Body Grotesque Fit"/>
                        </a:rPr>
                        <a:t>Каталог товарів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505">
                <a:tc>
                  <a:txBody>
                    <a:bodyPr/>
                    <a:lstStyle/>
                    <a:p>
                      <a:pPr algn="l">
                        <a:lnSpc>
                          <a:spcPts val="4340"/>
                        </a:lnSpc>
                        <a:defRPr/>
                      </a:pPr>
                      <a:r>
                        <a:rPr lang="en-US" sz="3100">
                          <a:solidFill>
                            <a:srgbClr val="000000"/>
                          </a:solidFill>
                          <a:latin typeface="Body Grotesque Fit"/>
                        </a:rPr>
                        <a:t>Реєстрація/аутентифікація користувача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615">
                <a:tc>
                  <a:txBody>
                    <a:bodyPr/>
                    <a:lstStyle/>
                    <a:p>
                      <a:pPr algn="l">
                        <a:lnSpc>
                          <a:spcPts val="4340"/>
                        </a:lnSpc>
                        <a:defRPr/>
                      </a:pPr>
                      <a:r>
                        <a:rPr lang="en-US" sz="3100">
                          <a:solidFill>
                            <a:srgbClr val="000000"/>
                          </a:solidFill>
                          <a:latin typeface="Body Grotesque Fit"/>
                        </a:rPr>
                        <a:t>Додавання товарів у корзину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8615">
                <a:tc>
                  <a:txBody>
                    <a:bodyPr/>
                    <a:lstStyle/>
                    <a:p>
                      <a:pPr algn="l">
                        <a:lnSpc>
                          <a:spcPts val="4340"/>
                        </a:lnSpc>
                        <a:defRPr/>
                      </a:pPr>
                      <a:r>
                        <a:rPr lang="en-US" sz="3100">
                          <a:solidFill>
                            <a:srgbClr val="000000"/>
                          </a:solidFill>
                          <a:latin typeface="Body Grotesque Fit"/>
                        </a:rPr>
                        <a:t>Сторінка профілю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897354"/>
            <a:chOff x="0" y="0"/>
            <a:chExt cx="4816593" cy="2363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36340"/>
            </a:xfrm>
            <a:custGeom>
              <a:avLst/>
              <a:gdLst/>
              <a:ahLst/>
              <a:cxnLst/>
              <a:rect l="l" t="t" r="r" b="b"/>
              <a:pathLst>
                <a:path w="4816592" h="236340">
                  <a:moveTo>
                    <a:pt x="0" y="0"/>
                  </a:moveTo>
                  <a:lnTo>
                    <a:pt x="4816592" y="0"/>
                  </a:lnTo>
                  <a:lnTo>
                    <a:pt x="4816592" y="236340"/>
                  </a:lnTo>
                  <a:lnTo>
                    <a:pt x="0" y="236340"/>
                  </a:lnTo>
                  <a:close/>
                </a:path>
              </a:pathLst>
            </a:custGeom>
            <a:solidFill>
              <a:srgbClr val="7B170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4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07154" y="1622139"/>
            <a:ext cx="15073691" cy="1552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8"/>
              </a:lnSpc>
            </a:pPr>
            <a:r>
              <a:rPr lang="en-US" sz="5600" spc="-224">
                <a:solidFill>
                  <a:srgbClr val="36211B"/>
                </a:solidFill>
                <a:latin typeface="Body Grotesque Fit"/>
              </a:rPr>
              <a:t>ЗАСОБИ ТА ІНСТРУМЕНТИ, ВИКОРИСТАНІ У РОБОТІ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5086577" y="3179096"/>
            <a:ext cx="811484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0" y="9915929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392895" y="3606871"/>
            <a:ext cx="3073258" cy="307325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38541" r="-38541"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>
            <a:off x="5862768" y="3465928"/>
            <a:ext cx="3099440" cy="3355144"/>
          </a:xfrm>
          <a:custGeom>
            <a:avLst/>
            <a:gdLst/>
            <a:ahLst/>
            <a:cxnLst/>
            <a:rect l="l" t="t" r="r" b="b"/>
            <a:pathLst>
              <a:path w="3099440" h="3355144">
                <a:moveTo>
                  <a:pt x="0" y="0"/>
                </a:moveTo>
                <a:lnTo>
                  <a:pt x="3099440" y="0"/>
                </a:lnTo>
                <a:lnTo>
                  <a:pt x="3099440" y="3355144"/>
                </a:lnTo>
                <a:lnTo>
                  <a:pt x="0" y="3355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342444" y="2953865"/>
            <a:ext cx="4760270" cy="4760270"/>
          </a:xfrm>
          <a:custGeom>
            <a:avLst/>
            <a:gdLst/>
            <a:ahLst/>
            <a:cxnLst/>
            <a:rect l="l" t="t" r="r" b="b"/>
            <a:pathLst>
              <a:path w="4760270" h="4760270">
                <a:moveTo>
                  <a:pt x="0" y="0"/>
                </a:moveTo>
                <a:lnTo>
                  <a:pt x="4760269" y="0"/>
                </a:lnTo>
                <a:lnTo>
                  <a:pt x="4760269" y="4760270"/>
                </a:lnTo>
                <a:lnTo>
                  <a:pt x="0" y="4760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102713" y="3339462"/>
            <a:ext cx="4026768" cy="4129597"/>
          </a:xfrm>
          <a:custGeom>
            <a:avLst/>
            <a:gdLst/>
            <a:ahLst/>
            <a:cxnLst/>
            <a:rect l="l" t="t" r="r" b="b"/>
            <a:pathLst>
              <a:path w="4026768" h="4129597">
                <a:moveTo>
                  <a:pt x="0" y="0"/>
                </a:moveTo>
                <a:lnTo>
                  <a:pt x="4026768" y="0"/>
                </a:lnTo>
                <a:lnTo>
                  <a:pt x="4026768" y="4129597"/>
                </a:lnTo>
                <a:lnTo>
                  <a:pt x="0" y="41295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2413" t="-19143" r="-53578" b="-14764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716906" y="7861299"/>
            <a:ext cx="6854189" cy="1270881"/>
          </a:xfrm>
          <a:custGeom>
            <a:avLst/>
            <a:gdLst/>
            <a:ahLst/>
            <a:cxnLst/>
            <a:rect l="l" t="t" r="r" b="b"/>
            <a:pathLst>
              <a:path w="6854189" h="1270881">
                <a:moveTo>
                  <a:pt x="0" y="0"/>
                </a:moveTo>
                <a:lnTo>
                  <a:pt x="6854188" y="0"/>
                </a:lnTo>
                <a:lnTo>
                  <a:pt x="6854188" y="1270881"/>
                </a:lnTo>
                <a:lnTo>
                  <a:pt x="0" y="12708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897354"/>
            <a:chOff x="0" y="0"/>
            <a:chExt cx="4816593" cy="2363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36340"/>
            </a:xfrm>
            <a:custGeom>
              <a:avLst/>
              <a:gdLst/>
              <a:ahLst/>
              <a:cxnLst/>
              <a:rect l="l" t="t" r="r" b="b"/>
              <a:pathLst>
                <a:path w="4816592" h="236340">
                  <a:moveTo>
                    <a:pt x="0" y="0"/>
                  </a:moveTo>
                  <a:lnTo>
                    <a:pt x="4816592" y="0"/>
                  </a:lnTo>
                  <a:lnTo>
                    <a:pt x="4816592" y="236340"/>
                  </a:lnTo>
                  <a:lnTo>
                    <a:pt x="0" y="236340"/>
                  </a:lnTo>
                  <a:close/>
                </a:path>
              </a:pathLst>
            </a:custGeom>
            <a:solidFill>
              <a:srgbClr val="7B170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4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9915929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9556808" y="1182763"/>
            <a:ext cx="8340345" cy="8442995"/>
          </a:xfrm>
          <a:custGeom>
            <a:avLst/>
            <a:gdLst/>
            <a:ahLst/>
            <a:cxnLst/>
            <a:rect l="l" t="t" r="r" b="b"/>
            <a:pathLst>
              <a:path w="8340345" h="8442995">
                <a:moveTo>
                  <a:pt x="0" y="0"/>
                </a:moveTo>
                <a:lnTo>
                  <a:pt x="8340344" y="0"/>
                </a:lnTo>
                <a:lnTo>
                  <a:pt x="8340344" y="8442995"/>
                </a:lnTo>
                <a:lnTo>
                  <a:pt x="0" y="8442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4682139"/>
            <a:ext cx="7618616" cy="139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8"/>
              </a:lnSpc>
              <a:spcBef>
                <a:spcPct val="0"/>
              </a:spcBef>
            </a:pPr>
            <a:r>
              <a:rPr lang="en-US" sz="2706" spc="-54">
                <a:solidFill>
                  <a:srgbClr val="000000"/>
                </a:solidFill>
                <a:latin typeface="Body Grotesque Fit Thin"/>
              </a:rPr>
              <a:t>Структура автоматизованої інформаційної системи інтернет-магазину кам’яних пам’ятників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897354"/>
            <a:chOff x="0" y="0"/>
            <a:chExt cx="4816593" cy="2363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36340"/>
            </a:xfrm>
            <a:custGeom>
              <a:avLst/>
              <a:gdLst/>
              <a:ahLst/>
              <a:cxnLst/>
              <a:rect l="l" t="t" r="r" b="b"/>
              <a:pathLst>
                <a:path w="4816592" h="236340">
                  <a:moveTo>
                    <a:pt x="0" y="0"/>
                  </a:moveTo>
                  <a:lnTo>
                    <a:pt x="4816592" y="0"/>
                  </a:lnTo>
                  <a:lnTo>
                    <a:pt x="4816592" y="236340"/>
                  </a:lnTo>
                  <a:lnTo>
                    <a:pt x="0" y="236340"/>
                  </a:lnTo>
                  <a:close/>
                </a:path>
              </a:pathLst>
            </a:custGeom>
            <a:solidFill>
              <a:srgbClr val="7B170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4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9915929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2454730" y="1028700"/>
            <a:ext cx="13378540" cy="7560590"/>
          </a:xfrm>
          <a:custGeom>
            <a:avLst/>
            <a:gdLst/>
            <a:ahLst/>
            <a:cxnLst/>
            <a:rect l="l" t="t" r="r" b="b"/>
            <a:pathLst>
              <a:path w="13378540" h="7560590">
                <a:moveTo>
                  <a:pt x="0" y="0"/>
                </a:moveTo>
                <a:lnTo>
                  <a:pt x="13378540" y="0"/>
                </a:lnTo>
                <a:lnTo>
                  <a:pt x="13378540" y="7560590"/>
                </a:lnTo>
                <a:lnTo>
                  <a:pt x="0" y="75605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630597" y="8675015"/>
            <a:ext cx="11026807" cy="92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8"/>
              </a:lnSpc>
              <a:spcBef>
                <a:spcPct val="0"/>
              </a:spcBef>
            </a:pPr>
            <a:r>
              <a:rPr lang="en-US" sz="2706" spc="-54">
                <a:solidFill>
                  <a:srgbClr val="000000"/>
                </a:solidFill>
                <a:latin typeface="Body Grotesque Fit Thin"/>
              </a:rPr>
              <a:t>Структура бази даних інформаційної системи інтернет-магазину кам’яних пам’ятників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5612517"/>
            <a:chOff x="0" y="0"/>
            <a:chExt cx="4816593" cy="1478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478194"/>
            </a:xfrm>
            <a:custGeom>
              <a:avLst/>
              <a:gdLst/>
              <a:ahLst/>
              <a:cxnLst/>
              <a:rect l="l" t="t" r="r" b="b"/>
              <a:pathLst>
                <a:path w="4816592" h="1478194">
                  <a:moveTo>
                    <a:pt x="0" y="0"/>
                  </a:moveTo>
                  <a:lnTo>
                    <a:pt x="4816592" y="0"/>
                  </a:lnTo>
                  <a:lnTo>
                    <a:pt x="4816592" y="1478194"/>
                  </a:lnTo>
                  <a:lnTo>
                    <a:pt x="0" y="1478194"/>
                  </a:lnTo>
                  <a:close/>
                </a:path>
              </a:pathLst>
            </a:custGeom>
            <a:solidFill>
              <a:srgbClr val="7B170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5162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9007" y="4218345"/>
            <a:ext cx="16172139" cy="1112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78"/>
              </a:lnSpc>
              <a:spcBef>
                <a:spcPct val="0"/>
              </a:spcBef>
            </a:pPr>
            <a:r>
              <a:rPr lang="en-US" sz="6627" spc="-132">
                <a:solidFill>
                  <a:srgbClr val="FFFFFF"/>
                </a:solidFill>
                <a:latin typeface="Body Grotesque Fit Thin"/>
              </a:rPr>
              <a:t>Переходимо до демонстрації програми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2" y="6202666"/>
            <a:ext cx="10194455" cy="4763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227</Words>
  <Application>Microsoft Office PowerPoint</Application>
  <PresentationFormat>Произвольный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Body Grotesque Fit Bold</vt:lpstr>
      <vt:lpstr>Arial</vt:lpstr>
      <vt:lpstr>Body Grotesque Fit</vt:lpstr>
      <vt:lpstr>Body Grotesque Fit Thin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Green Simple Minimalist Social Media Marketing Project Presentation</dc:title>
  <dc:creator>Олександр Конещук</dc:creator>
  <cp:lastModifiedBy>Олександр Конещук</cp:lastModifiedBy>
  <cp:revision>3</cp:revision>
  <dcterms:created xsi:type="dcterms:W3CDTF">2006-08-16T00:00:00Z</dcterms:created>
  <dcterms:modified xsi:type="dcterms:W3CDTF">2024-06-13T22:57:25Z</dcterms:modified>
  <dc:identifier>DAGIC1O1sy4</dc:identifier>
</cp:coreProperties>
</file>