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ody Grotesque Fit" panose="020B0604020202020204" charset="0"/>
      <p:regular r:id="rId11"/>
    </p:embeddedFont>
    <p:embeddedFont>
      <p:font typeface="Body Grotesque Fit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086577" y="2415355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5477424" y="6054115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9468655"/>
            <a:ext cx="18288000" cy="818345"/>
            <a:chOff x="0" y="0"/>
            <a:chExt cx="4816593" cy="2155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15531"/>
            </a:xfrm>
            <a:custGeom>
              <a:avLst/>
              <a:gdLst/>
              <a:ahLst/>
              <a:cxnLst/>
              <a:rect l="l" t="t" r="r" b="b"/>
              <a:pathLst>
                <a:path w="4816592" h="215531">
                  <a:moveTo>
                    <a:pt x="0" y="0"/>
                  </a:moveTo>
                  <a:lnTo>
                    <a:pt x="4816592" y="0"/>
                  </a:lnTo>
                  <a:lnTo>
                    <a:pt x="4816592" y="215531"/>
                  </a:lnTo>
                  <a:lnTo>
                    <a:pt x="0" y="215531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2536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17974" y="3395345"/>
            <a:ext cx="14433747" cy="207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-320">
                <a:solidFill>
                  <a:srgbClr val="000000"/>
                </a:solidFill>
                <a:latin typeface="Body Grotesque Fit"/>
              </a:rPr>
              <a:t>ІНТЕРНЕТ-МАГАЗИН «КАМ’ЯНИХ ПАМ’ЯТНИКІВ»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39053" y="6398090"/>
            <a:ext cx="10009893" cy="207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Виконав студент 2 курсу групи ІПЗ-22-2</a:t>
            </a:r>
          </a:p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Конещук Олександр Сергійович</a:t>
            </a:r>
          </a:p>
          <a:p>
            <a:pPr algn="ctr">
              <a:lnSpc>
                <a:spcPts val="2684"/>
              </a:lnSpc>
            </a:pPr>
            <a:endParaRPr lang="en-US" sz="3287" spc="-131">
              <a:solidFill>
                <a:srgbClr val="000000"/>
              </a:solidFill>
              <a:latin typeface="Body Grotesque Fit"/>
            </a:endParaRPr>
          </a:p>
          <a:p>
            <a:pPr algn="ctr">
              <a:lnSpc>
                <a:spcPts val="4601"/>
              </a:lnSpc>
            </a:pPr>
            <a:r>
              <a:rPr lang="en-US" sz="3287" spc="-131">
                <a:solidFill>
                  <a:srgbClr val="000000"/>
                </a:solidFill>
                <a:latin typeface="Body Grotesque Fit"/>
              </a:rPr>
              <a:t>Керівник роботи: Чижмотря О. 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6442" y="1425530"/>
            <a:ext cx="1623060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spc="-255">
                <a:solidFill>
                  <a:srgbClr val="36211B"/>
                </a:solidFill>
                <a:latin typeface="Body Grotesque Fit"/>
              </a:rPr>
              <a:t>АКТУАЛЬНІСТЬ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0285" y="2812190"/>
            <a:ext cx="17287430" cy="512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spc="-57">
                <a:solidFill>
                  <a:srgbClr val="36211B"/>
                </a:solidFill>
                <a:latin typeface="Body Grotesque Fit Thin"/>
              </a:rPr>
              <a:t>  Розвиток електронної комерції став важливою складовою сучасного бізнесу, що дозволяє компаніям ефективно продавати товари та послуги через Інтернет. </a:t>
            </a:r>
          </a:p>
          <a:p>
            <a:pPr algn="l">
              <a:lnSpc>
                <a:spcPts val="4059"/>
              </a:lnSpc>
            </a:pPr>
            <a:endParaRPr lang="en-US" sz="2899" spc="-57">
              <a:solidFill>
                <a:srgbClr val="36211B"/>
              </a:solidFill>
              <a:latin typeface="Body Grotesque Fit Thin"/>
            </a:endParaRPr>
          </a:p>
          <a:p>
            <a:pPr algn="l">
              <a:lnSpc>
                <a:spcPts val="4059"/>
              </a:lnSpc>
            </a:pPr>
            <a:r>
              <a:rPr lang="en-US" sz="2899" spc="-57">
                <a:solidFill>
                  <a:srgbClr val="36211B"/>
                </a:solidFill>
                <a:latin typeface="Body Grotesque Fit Thin"/>
              </a:rPr>
              <a:t>  Одним із важливих сегментів цього ринку є продаж кам'яних виробів. Створення інтернет-магазину кам'яних пам'ятників дає можливість клієнтам зручно та швидко вибирати, замовляти продукцію, що відповідає їхнім потребам та вимогам. </a:t>
            </a:r>
          </a:p>
          <a:p>
            <a:pPr algn="l">
              <a:lnSpc>
                <a:spcPts val="4059"/>
              </a:lnSpc>
            </a:pPr>
            <a:endParaRPr lang="en-US" sz="2899" spc="-57">
              <a:solidFill>
                <a:srgbClr val="36211B"/>
              </a:solidFill>
              <a:latin typeface="Body Grotesque Fit Thin"/>
            </a:endParaR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 Актуальність цієї теми обумовлена необхідністю підвищення ефективності роботи компаній, що займаються виготовленням та продажем кам'яних пам'ятників, а також забезпеченням високого рівня обслуговування клієнтів.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0" y="2525033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3672" y="2254083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 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Мета курсової роботи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дослідження особливостей проектування та реалізації системи адміністрування веб-сайтом для інтернет-магазину кам'яних пам'ятників.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4986926" y="1796350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4986926" y="4262567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987475" y="4711970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Об'єктом дослідження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методи та засоби розробки систем управління контентом (CMS) для вебсайтів, що спеціалізуються на продажу кам'яних пам'ятників.</a:t>
            </a:r>
          </a:p>
        </p:txBody>
      </p:sp>
      <p:sp>
        <p:nvSpPr>
          <p:cNvPr id="10" name="AutoShape 10"/>
          <p:cNvSpPr/>
          <p:nvPr/>
        </p:nvSpPr>
        <p:spPr>
          <a:xfrm flipV="1">
            <a:off x="5170594" y="6900498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2092973" y="7490392"/>
            <a:ext cx="14301355" cy="152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</a:t>
            </a:r>
            <a:r>
              <a:rPr lang="en-US" sz="2899" spc="-57">
                <a:solidFill>
                  <a:srgbClr val="36211B"/>
                </a:solidFill>
                <a:latin typeface="Body Grotesque Fit Bold"/>
              </a:rPr>
              <a:t>Предметом дослідження</a:t>
            </a:r>
            <a:r>
              <a:rPr lang="en-US" sz="2899" spc="-57">
                <a:solidFill>
                  <a:srgbClr val="36211B"/>
                </a:solidFill>
                <a:latin typeface="Body Grotesque Fit"/>
              </a:rPr>
              <a:t> є використання веб-технологій для забезпечення інформаційних потреб предметної області, що стосується продажу кам'яних пам'ятників.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74054" y="0"/>
            <a:ext cx="413946" cy="10287000"/>
            <a:chOff x="0" y="0"/>
            <a:chExt cx="10902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023" cy="2709333"/>
            </a:xfrm>
            <a:custGeom>
              <a:avLst/>
              <a:gdLst/>
              <a:ahLst/>
              <a:cxnLst/>
              <a:rect l="l" t="t" r="r" b="b"/>
              <a:pathLst>
                <a:path w="109023" h="2709333">
                  <a:moveTo>
                    <a:pt x="0" y="0"/>
                  </a:moveTo>
                  <a:lnTo>
                    <a:pt x="109023" y="0"/>
                  </a:lnTo>
                  <a:lnTo>
                    <a:pt x="1090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02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275774" y="1685085"/>
            <a:ext cx="8332392" cy="1269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7428" spc="-297">
                <a:solidFill>
                  <a:srgbClr val="36211B"/>
                </a:solidFill>
                <a:latin typeface="Body Grotesque Fit"/>
              </a:rPr>
              <a:t>АНАЛОГИ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173600" y="2959694"/>
            <a:ext cx="6536739" cy="4763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10082212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0" y="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2" y="0"/>
                </a:lnTo>
                <a:lnTo>
                  <a:pt x="8574842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719" r="-2055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514350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2" y="0"/>
                </a:lnTo>
                <a:lnTo>
                  <a:pt x="8574842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57" r="-968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54549" y="5143500"/>
            <a:ext cx="8574842" cy="4782892"/>
          </a:xfrm>
          <a:custGeom>
            <a:avLst/>
            <a:gdLst/>
            <a:ahLst/>
            <a:cxnLst/>
            <a:rect l="l" t="t" r="r" b="b"/>
            <a:pathLst>
              <a:path w="8574842" h="4782892">
                <a:moveTo>
                  <a:pt x="0" y="0"/>
                </a:moveTo>
                <a:lnTo>
                  <a:pt x="8574841" y="0"/>
                </a:lnTo>
                <a:lnTo>
                  <a:pt x="8574841" y="4782892"/>
                </a:lnTo>
                <a:lnTo>
                  <a:pt x="0" y="4782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127" r="-149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85222" y="1607154"/>
          <a:ext cx="16717555" cy="7248525"/>
        </p:xfrm>
        <a:graphic>
          <a:graphicData uri="http://schemas.openxmlformats.org/drawingml/2006/table">
            <a:tbl>
              <a:tblPr/>
              <a:tblGrid>
                <a:gridCol w="720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6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456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Body Grotesque Fit Bold"/>
                        </a:rPr>
                        <a:t>Ritual Stone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ody Grotesque Fit Bold"/>
                        </a:rPr>
                        <a:t>Memory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ody Grotesque Fit Bold"/>
                        </a:rPr>
                        <a:t>Кам’яний вік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Body Grotesque Fit"/>
                        </a:rPr>
                        <a:t>Зрозумілий інтерфейс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Body Grotesque Fit"/>
                        </a:rPr>
                        <a:t>Каталог товарів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50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Реєстрація/аутентифікація користувача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Додавання товарів у корзину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8615">
                <a:tc>
                  <a:txBody>
                    <a:bodyPr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Body Grotesque Fit"/>
                        </a:rPr>
                        <a:t>Сторінка профілю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ody Grotesque Fit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7154" y="1622139"/>
            <a:ext cx="15073691" cy="155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5600" spc="-224">
                <a:solidFill>
                  <a:srgbClr val="36211B"/>
                </a:solidFill>
                <a:latin typeface="Body Grotesque Fit"/>
              </a:rPr>
              <a:t>ЗАСОБИ ТА ІНСТРУМЕНТИ, ВИКОРИСТАНІ У РОБОТІ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5086577" y="3179096"/>
            <a:ext cx="811484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392895" y="3606871"/>
            <a:ext cx="3073258" cy="307325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38541" r="-38541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5862768" y="3465928"/>
            <a:ext cx="3099440" cy="3355144"/>
          </a:xfrm>
          <a:custGeom>
            <a:avLst/>
            <a:gdLst/>
            <a:ahLst/>
            <a:cxnLst/>
            <a:rect l="l" t="t" r="r" b="b"/>
            <a:pathLst>
              <a:path w="3099440" h="3355144">
                <a:moveTo>
                  <a:pt x="0" y="0"/>
                </a:moveTo>
                <a:lnTo>
                  <a:pt x="3099440" y="0"/>
                </a:lnTo>
                <a:lnTo>
                  <a:pt x="3099440" y="3355144"/>
                </a:lnTo>
                <a:lnTo>
                  <a:pt x="0" y="33551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42444" y="2953865"/>
            <a:ext cx="4760270" cy="4760270"/>
          </a:xfrm>
          <a:custGeom>
            <a:avLst/>
            <a:gdLst/>
            <a:ahLst/>
            <a:cxnLst/>
            <a:rect l="l" t="t" r="r" b="b"/>
            <a:pathLst>
              <a:path w="4760270" h="4760270">
                <a:moveTo>
                  <a:pt x="0" y="0"/>
                </a:moveTo>
                <a:lnTo>
                  <a:pt x="4760269" y="0"/>
                </a:lnTo>
                <a:lnTo>
                  <a:pt x="4760269" y="4760270"/>
                </a:lnTo>
                <a:lnTo>
                  <a:pt x="0" y="4760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102713" y="3339462"/>
            <a:ext cx="4026768" cy="4129597"/>
          </a:xfrm>
          <a:custGeom>
            <a:avLst/>
            <a:gdLst/>
            <a:ahLst/>
            <a:cxnLst/>
            <a:rect l="l" t="t" r="r" b="b"/>
            <a:pathLst>
              <a:path w="4026768" h="4129597">
                <a:moveTo>
                  <a:pt x="0" y="0"/>
                </a:moveTo>
                <a:lnTo>
                  <a:pt x="4026768" y="0"/>
                </a:lnTo>
                <a:lnTo>
                  <a:pt x="4026768" y="4129597"/>
                </a:lnTo>
                <a:lnTo>
                  <a:pt x="0" y="4129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413" t="-19143" r="-53578" b="-1476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16906" y="7861299"/>
            <a:ext cx="6854189" cy="1270881"/>
          </a:xfrm>
          <a:custGeom>
            <a:avLst/>
            <a:gdLst/>
            <a:ahLst/>
            <a:cxnLst/>
            <a:rect l="l" t="t" r="r" b="b"/>
            <a:pathLst>
              <a:path w="6854189" h="1270881">
                <a:moveTo>
                  <a:pt x="0" y="0"/>
                </a:moveTo>
                <a:lnTo>
                  <a:pt x="6854188" y="0"/>
                </a:lnTo>
                <a:lnTo>
                  <a:pt x="6854188" y="1270881"/>
                </a:lnTo>
                <a:lnTo>
                  <a:pt x="0" y="1270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556808" y="1182763"/>
            <a:ext cx="8340345" cy="8442995"/>
          </a:xfrm>
          <a:custGeom>
            <a:avLst/>
            <a:gdLst/>
            <a:ahLst/>
            <a:cxnLst/>
            <a:rect l="l" t="t" r="r" b="b"/>
            <a:pathLst>
              <a:path w="8340345" h="8442995">
                <a:moveTo>
                  <a:pt x="0" y="0"/>
                </a:moveTo>
                <a:lnTo>
                  <a:pt x="8340344" y="0"/>
                </a:lnTo>
                <a:lnTo>
                  <a:pt x="8340344" y="8442995"/>
                </a:lnTo>
                <a:lnTo>
                  <a:pt x="0" y="844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682139"/>
            <a:ext cx="7618616" cy="139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sz="2706" spc="-54">
                <a:solidFill>
                  <a:srgbClr val="000000"/>
                </a:solidFill>
                <a:latin typeface="Body Grotesque Fit Thin"/>
              </a:rPr>
              <a:t>Структура автоматизованої інформаційної системи інтернет-магазину кам’яних пам’ятників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97354"/>
            <a:chOff x="0" y="0"/>
            <a:chExt cx="4816593" cy="2363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340"/>
            </a:xfrm>
            <a:custGeom>
              <a:avLst/>
              <a:gdLst/>
              <a:ahLst/>
              <a:cxnLst/>
              <a:rect l="l" t="t" r="r" b="b"/>
              <a:pathLst>
                <a:path w="4816592" h="236340">
                  <a:moveTo>
                    <a:pt x="0" y="0"/>
                  </a:moveTo>
                  <a:lnTo>
                    <a:pt x="4816592" y="0"/>
                  </a:lnTo>
                  <a:lnTo>
                    <a:pt x="4816592" y="236340"/>
                  </a:lnTo>
                  <a:lnTo>
                    <a:pt x="0" y="236340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915929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2454730" y="1028700"/>
            <a:ext cx="13378540" cy="7560590"/>
          </a:xfrm>
          <a:custGeom>
            <a:avLst/>
            <a:gdLst/>
            <a:ahLst/>
            <a:cxnLst/>
            <a:rect l="l" t="t" r="r" b="b"/>
            <a:pathLst>
              <a:path w="13378540" h="7560590">
                <a:moveTo>
                  <a:pt x="0" y="0"/>
                </a:moveTo>
                <a:lnTo>
                  <a:pt x="13378540" y="0"/>
                </a:lnTo>
                <a:lnTo>
                  <a:pt x="13378540" y="7560590"/>
                </a:lnTo>
                <a:lnTo>
                  <a:pt x="0" y="7560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30597" y="8675015"/>
            <a:ext cx="11026807" cy="9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sz="2706" spc="-54">
                <a:solidFill>
                  <a:srgbClr val="000000"/>
                </a:solidFill>
                <a:latin typeface="Body Grotesque Fit Thin"/>
              </a:rPr>
              <a:t>Структура бази даних інформаційної системи інтернет-магазину кам’яних пам’ятників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612517"/>
            <a:chOff x="0" y="0"/>
            <a:chExt cx="4816593" cy="1478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78194"/>
            </a:xfrm>
            <a:custGeom>
              <a:avLst/>
              <a:gdLst/>
              <a:ahLst/>
              <a:cxnLst/>
              <a:rect l="l" t="t" r="r" b="b"/>
              <a:pathLst>
                <a:path w="4816592" h="1478194">
                  <a:moveTo>
                    <a:pt x="0" y="0"/>
                  </a:moveTo>
                  <a:lnTo>
                    <a:pt x="4816592" y="0"/>
                  </a:lnTo>
                  <a:lnTo>
                    <a:pt x="4816592" y="1478194"/>
                  </a:lnTo>
                  <a:lnTo>
                    <a:pt x="0" y="1478194"/>
                  </a:lnTo>
                  <a:close/>
                </a:path>
              </a:pathLst>
            </a:custGeom>
            <a:solidFill>
              <a:srgbClr val="7B170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516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9007" y="4218345"/>
            <a:ext cx="16172139" cy="1112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78"/>
              </a:lnSpc>
              <a:spcBef>
                <a:spcPct val="0"/>
              </a:spcBef>
            </a:pPr>
            <a:r>
              <a:rPr lang="en-US" sz="6627" spc="-132">
                <a:solidFill>
                  <a:srgbClr val="FFFFFF"/>
                </a:solidFill>
                <a:latin typeface="Body Grotesque Fit Thin"/>
              </a:rPr>
              <a:t>Переходимо до демонстрації програми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2" y="6202666"/>
            <a:ext cx="10194455" cy="4763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Произвольный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Body Grotesque Fit</vt:lpstr>
      <vt:lpstr>Body Grotesque Fit Bold</vt:lpstr>
      <vt:lpstr>Calibri</vt:lpstr>
      <vt:lpstr>Body Grotesque Fit Thin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Олександр Конещук</dc:creator>
  <cp:lastModifiedBy>Олександр Конещук</cp:lastModifiedBy>
  <cp:revision>1</cp:revision>
  <dcterms:created xsi:type="dcterms:W3CDTF">2006-08-16T00:00:00Z</dcterms:created>
  <dcterms:modified xsi:type="dcterms:W3CDTF">2024-06-13T21:17:35Z</dcterms:modified>
  <dc:identifier>DAGIC1O1sy4</dc:identifier>
</cp:coreProperties>
</file>