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3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7C701E-5C3D-418D-B079-E7BB4A895F20}">
          <p14:sldIdLst>
            <p14:sldId id="256"/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3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1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21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485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33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EBB0C4-6273-4C6E-B9BD-2EDC30F1CD52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0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471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11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8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9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668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8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788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4A8CA4-444D-49D7-89BB-1C0A8313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EPAM DevOps online Winter 2022</a:t>
            </a:r>
            <a:endParaRPr lang="uk-UA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75E933-1808-41DD-9BA3-B30E839AB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000" b="1" dirty="0"/>
              <a:t>CI/CD Pipeline</a:t>
            </a:r>
          </a:p>
          <a:p>
            <a:pPr marL="0" indent="0" algn="ctr">
              <a:buNone/>
            </a:pPr>
            <a:r>
              <a:rPr lang="pl-PL" sz="4000" b="1" dirty="0"/>
              <a:t>on AWS infrastructure</a:t>
            </a:r>
            <a:r>
              <a:rPr lang="en-US" sz="4000" b="1" dirty="0"/>
              <a:t> using Jenkins</a:t>
            </a:r>
            <a:endParaRPr lang="uk-UA" sz="4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5EE180-F2AF-4688-957F-BFA886304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1800" dirty="0">
                <a:solidFill>
                  <a:schemeClr val="accent2"/>
                </a:solidFill>
              </a:rPr>
              <a:t>Oleksandr</a:t>
            </a:r>
            <a:r>
              <a:rPr lang="pl-PL" sz="1400" dirty="0">
                <a:solidFill>
                  <a:schemeClr val="accent2"/>
                </a:solidFill>
              </a:rPr>
              <a:t> </a:t>
            </a:r>
            <a:r>
              <a:rPr lang="pl-PL" sz="1800" dirty="0">
                <a:solidFill>
                  <a:schemeClr val="accent2"/>
                </a:solidFill>
              </a:rPr>
              <a:t>Makarov</a:t>
            </a:r>
            <a:endParaRPr lang="uk-UA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52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FBAE9-6200-4B88-9589-E2795881F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77" y="850899"/>
            <a:ext cx="10525645" cy="58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55C3-0DED-4D56-A190-4B5CC34C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cap="none" dirty="0"/>
              <a:t>Conclusion</a:t>
            </a:r>
            <a:endParaRPr lang="uk-U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92E35-39AB-4180-90A4-6F3553A04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The goals set in this project have been achieved.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Ideas for improvement: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integrate Ansible as a tool for configuring servers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and administrate database server for storing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adjust autoscaling</a:t>
            </a:r>
          </a:p>
        </p:txBody>
      </p:sp>
    </p:spTree>
    <p:extLst>
      <p:ext uri="{BB962C8B-B14F-4D97-AF65-F5344CB8AC3E}">
        <p14:creationId xmlns:p14="http://schemas.microsoft.com/office/powerpoint/2010/main" val="34764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340C-3A28-46D6-A688-C7BDF231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Gill Sans MT" panose="020B0502020104020203" pitchFamily="34" charset="0"/>
              </a:rPr>
              <a:t>DevOps is a software development approach to increase the efficiency, speed and security of development life cycle.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4938-A68B-46C7-B08A-3697E627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  <a:tabLst>
                <a:tab pos="177800" algn="l"/>
              </a:tabLst>
            </a:pPr>
            <a:r>
              <a:rPr lang="en-US" dirty="0"/>
              <a:t>It involves:</a:t>
            </a:r>
          </a:p>
          <a:p>
            <a:pPr>
              <a:buFont typeface="Wingdings" panose="05000000000000000000" pitchFamily="2" charset="2"/>
              <a:buChar char="§"/>
              <a:tabLst>
                <a:tab pos="177800" algn="l"/>
              </a:tabLst>
            </a:pPr>
            <a:r>
              <a:rPr lang="en-US" dirty="0"/>
              <a:t>continuous development</a:t>
            </a:r>
          </a:p>
          <a:p>
            <a:pPr>
              <a:buFont typeface="Wingdings" panose="05000000000000000000" pitchFamily="2" charset="2"/>
              <a:buChar char="§"/>
              <a:tabLst>
                <a:tab pos="177800" algn="l"/>
              </a:tabLst>
            </a:pPr>
            <a:r>
              <a:rPr lang="en-US" dirty="0"/>
              <a:t>continuous testing</a:t>
            </a:r>
          </a:p>
          <a:p>
            <a:pPr>
              <a:buFont typeface="Wingdings" panose="05000000000000000000" pitchFamily="2" charset="2"/>
              <a:buChar char="§"/>
              <a:tabLst>
                <a:tab pos="177800" algn="l"/>
              </a:tabLst>
            </a:pPr>
            <a:r>
              <a:rPr lang="en-US" dirty="0"/>
              <a:t>continuous integration</a:t>
            </a:r>
          </a:p>
          <a:p>
            <a:pPr>
              <a:buFont typeface="Wingdings" panose="05000000000000000000" pitchFamily="2" charset="2"/>
              <a:buChar char="§"/>
              <a:tabLst>
                <a:tab pos="177800" algn="l"/>
              </a:tabLst>
            </a:pPr>
            <a:r>
              <a:rPr lang="en-US" dirty="0"/>
              <a:t>continuous delivery</a:t>
            </a:r>
          </a:p>
          <a:p>
            <a:pPr>
              <a:buFont typeface="Wingdings" panose="05000000000000000000" pitchFamily="2" charset="2"/>
              <a:buChar char="§"/>
              <a:tabLst>
                <a:tab pos="177800" algn="l"/>
              </a:tabLst>
            </a:pPr>
            <a:r>
              <a:rPr lang="en-US" dirty="0"/>
              <a:t>continuous deployment</a:t>
            </a:r>
          </a:p>
          <a:p>
            <a:pPr>
              <a:buFont typeface="Wingdings" panose="05000000000000000000" pitchFamily="2" charset="2"/>
              <a:buChar char="§"/>
              <a:tabLst>
                <a:tab pos="177800" algn="l"/>
              </a:tabLst>
            </a:pPr>
            <a:r>
              <a:rPr lang="en-US" dirty="0"/>
              <a:t>continuous monitoring</a:t>
            </a:r>
          </a:p>
          <a:p>
            <a:pPr marL="0" indent="0">
              <a:buNone/>
              <a:tabLst>
                <a:tab pos="177800" algn="l"/>
              </a:tabLst>
            </a:pPr>
            <a:r>
              <a:rPr lang="en-US" dirty="0"/>
              <a:t>As a result, develop high-quality software and shorter development life cycle are competitive advantage for business and their customers.</a:t>
            </a:r>
          </a:p>
        </p:txBody>
      </p:sp>
    </p:spTree>
    <p:extLst>
      <p:ext uri="{BB962C8B-B14F-4D97-AF65-F5344CB8AC3E}">
        <p14:creationId xmlns:p14="http://schemas.microsoft.com/office/powerpoint/2010/main" val="296283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2D49-198B-41EB-AA5D-3F77C5E7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cap="none" dirty="0"/>
              <a:t>Main goal of the project</a:t>
            </a:r>
            <a:endParaRPr lang="uk-U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A57F5-AFF8-42D3-AFFE-DA2E754CE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 was interested to improve my skills and get new knowledge. Also I want to actualize my knowledge to nowadays reality in IT sphere.</a:t>
            </a:r>
          </a:p>
          <a:p>
            <a:pPr marL="0" indent="0">
              <a:buNone/>
            </a:pPr>
            <a:r>
              <a:rPr lang="en-US" dirty="0"/>
              <a:t>I commenced from simple project (upload static web-site from GitHub to AWS S3 bucket using Jenkins). During this stage I was interested in infrastructure as code and decided to improve my project.</a:t>
            </a:r>
          </a:p>
          <a:p>
            <a:pPr marL="0" indent="0">
              <a:buNone/>
            </a:pPr>
            <a:r>
              <a:rPr lang="en-US" dirty="0"/>
              <a:t>I can allocate</a:t>
            </a:r>
            <a:r>
              <a:rPr lang="ru-RU" dirty="0"/>
              <a:t> </a:t>
            </a:r>
            <a:r>
              <a:rPr lang="pl-PL" dirty="0"/>
              <a:t>next goals for me in this project: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Practice in using AWS tools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Learn Terraform (syntax, using variables)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Bash scripting as a part of automatization for set-up Jenkins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Jenkins file for create a pipeline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Docker as a part of environment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968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8B75-FCCE-4552-80EA-BED0AB6C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cap="none" dirty="0"/>
              <a:t>Technology </a:t>
            </a:r>
            <a:r>
              <a:rPr lang="pl-PL" cap="none" dirty="0"/>
              <a:t>stack </a:t>
            </a:r>
            <a:r>
              <a:rPr lang="en-US" cap="none" dirty="0"/>
              <a:t>and tools </a:t>
            </a:r>
            <a:r>
              <a:rPr lang="pl-PL" cap="none" dirty="0"/>
              <a:t>are </a:t>
            </a:r>
            <a:r>
              <a:rPr lang="en-US" cap="none" dirty="0"/>
              <a:t>us</a:t>
            </a:r>
            <a:r>
              <a:rPr lang="pl-PL" cap="none" dirty="0"/>
              <a:t>ed</a:t>
            </a:r>
            <a:r>
              <a:rPr lang="en-US" cap="none" dirty="0"/>
              <a:t> in the project </a:t>
            </a:r>
            <a:endParaRPr lang="uk-U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C376-845B-46B2-A645-F6FF5813A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1754"/>
          </a:xfrm>
        </p:spPr>
        <p:txBody>
          <a:bodyPr anchor="t">
            <a:normAutofit lnSpcReduction="1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GitHub (</a:t>
            </a:r>
            <a:r>
              <a:rPr lang="pl-PL" dirty="0"/>
              <a:t>Source control of </a:t>
            </a:r>
            <a:r>
              <a:rPr lang="en-US" dirty="0"/>
              <a:t>project, include</a:t>
            </a:r>
            <a:r>
              <a:rPr lang="pl-PL" dirty="0"/>
              <a:t>s</a:t>
            </a:r>
            <a:r>
              <a:rPr lang="en-US" dirty="0"/>
              <a:t>: node.js site; terraform configs and scripts; docker configs; </a:t>
            </a:r>
            <a:r>
              <a:rPr lang="en-US" dirty="0" err="1"/>
              <a:t>jenkinsfile</a:t>
            </a:r>
            <a:r>
              <a:rPr lang="en-US" dirty="0"/>
              <a:t>)</a:t>
            </a:r>
            <a:endParaRPr lang="pl-PL" dirty="0"/>
          </a:p>
          <a:p>
            <a:pPr marL="400050" indent="-400050">
              <a:buFont typeface="+mj-lt"/>
              <a:buAutoNum type="romanUcPeriod"/>
            </a:pPr>
            <a:r>
              <a:rPr lang="pl-PL" dirty="0"/>
              <a:t>OS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pl-PL" dirty="0"/>
              <a:t>Ubuntu 22.04 for EC2 instances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en-US" dirty="0"/>
              <a:t>Alpine 3.16 for docker images</a:t>
            </a:r>
          </a:p>
          <a:p>
            <a:pPr marL="400050" indent="-400050">
              <a:buFont typeface="+mj-lt"/>
              <a:buAutoNum type="romanUcPeriod" startAt="3"/>
            </a:pPr>
            <a:r>
              <a:rPr lang="en-US" dirty="0"/>
              <a:t>AWS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en-US" dirty="0"/>
              <a:t>EC2 Instances (Jenkins server – t2.small, Production server – t2.micro)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en-US" dirty="0"/>
              <a:t>ECR (keep docker images for product, stage and test containers)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en-US" dirty="0"/>
              <a:t>Secret Manager (store public and private keys for GitHub)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en-US" dirty="0"/>
              <a:t>S3 Bucket (keep logs</a:t>
            </a:r>
            <a:r>
              <a:rPr lang="pl-PL" dirty="0"/>
              <a:t> and test results</a:t>
            </a:r>
            <a:r>
              <a:rPr lang="en-US" dirty="0"/>
              <a:t>, terraform backend - .</a:t>
            </a:r>
            <a:r>
              <a:rPr lang="en-US" dirty="0" err="1"/>
              <a:t>tfstate</a:t>
            </a:r>
            <a:r>
              <a:rPr lang="en-US" dirty="0"/>
              <a:t>, Jenkins server config scripts)</a:t>
            </a:r>
            <a:endParaRPr lang="pl-PL" dirty="0"/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pl-PL" dirty="0"/>
              <a:t>IAM (manage roles for aws resources)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pl-PL" dirty="0"/>
              <a:t>VPC (define</a:t>
            </a:r>
            <a:r>
              <a:rPr lang="en-US" dirty="0"/>
              <a:t> isolated network for instances and attach elastic IP</a:t>
            </a:r>
            <a:r>
              <a:rPr lang="pl-PL" dirty="0"/>
              <a:t>)</a:t>
            </a:r>
            <a:endParaRPr lang="en-US" dirty="0"/>
          </a:p>
          <a:p>
            <a:pPr marL="539750" indent="-3048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8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7EB9-2DA2-4B78-9CA4-EB3902D7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cap="none" dirty="0"/>
              <a:t>Technology </a:t>
            </a:r>
            <a:r>
              <a:rPr lang="pl-PL" cap="none" dirty="0"/>
              <a:t>stack </a:t>
            </a:r>
            <a:r>
              <a:rPr lang="en-US" cap="none" dirty="0"/>
              <a:t>and tools </a:t>
            </a:r>
            <a:r>
              <a:rPr lang="pl-PL" cap="none" dirty="0"/>
              <a:t>are </a:t>
            </a:r>
            <a:r>
              <a:rPr lang="en-US" cap="none" dirty="0"/>
              <a:t>us</a:t>
            </a:r>
            <a:r>
              <a:rPr lang="pl-PL" cap="none" dirty="0"/>
              <a:t>ed</a:t>
            </a:r>
            <a:r>
              <a:rPr lang="en-US" cap="none" dirty="0"/>
              <a:t> in the project </a:t>
            </a:r>
            <a:r>
              <a:rPr lang="pl-PL" cap="none" dirty="0"/>
              <a:t>(continue)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3B52-F7A0-4E72-96AC-7CA5E11D8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47304"/>
          </a:xfrm>
        </p:spPr>
        <p:txBody>
          <a:bodyPr anchor="t"/>
          <a:lstStyle/>
          <a:p>
            <a:pPr marL="400050" indent="-400050">
              <a:buFont typeface="+mj-lt"/>
              <a:buAutoNum type="romanUcPeriod" startAt="4"/>
            </a:pPr>
            <a:r>
              <a:rPr lang="pl-PL" dirty="0"/>
              <a:t>Docker (create images for test environment, stage and product environments)</a:t>
            </a:r>
          </a:p>
          <a:p>
            <a:pPr marL="400050" indent="-400050">
              <a:buFont typeface="+mj-lt"/>
              <a:buAutoNum type="romanUcPeriod" startAt="4"/>
            </a:pPr>
            <a:r>
              <a:rPr lang="pl-PL" dirty="0"/>
              <a:t>Terraform providers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pl-PL" dirty="0"/>
              <a:t>aws (create aws infrastructure)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pl-PL" dirty="0"/>
              <a:t>local (</a:t>
            </a:r>
            <a:r>
              <a:rPr lang="en-US" dirty="0"/>
              <a:t>is used to manage local resources, such as files</a:t>
            </a:r>
            <a:r>
              <a:rPr lang="pl-PL" dirty="0"/>
              <a:t>)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pl-PL" dirty="0"/>
              <a:t>tls (create a key pairs)</a:t>
            </a:r>
          </a:p>
          <a:p>
            <a:pPr marL="400050" indent="-400050">
              <a:buFont typeface="+mj-lt"/>
              <a:buAutoNum type="romanUcPeriod" startAt="6"/>
            </a:pPr>
            <a:r>
              <a:rPr lang="pl-PL" dirty="0"/>
              <a:t>Jenkins</a:t>
            </a:r>
            <a:r>
              <a:rPr lang="en-US" dirty="0"/>
              <a:t> (Multibranch CI/CD pipeline</a:t>
            </a:r>
            <a:r>
              <a:rPr lang="ru-RU" dirty="0"/>
              <a:t>)</a:t>
            </a:r>
            <a:r>
              <a:rPr lang="en-US" dirty="0"/>
              <a:t> </a:t>
            </a:r>
            <a:endParaRPr lang="ru-RU" dirty="0"/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en-US" dirty="0" err="1"/>
              <a:t>BlueOcean</a:t>
            </a:r>
            <a:r>
              <a:rPr lang="ru-RU" dirty="0"/>
              <a:t> (</a:t>
            </a:r>
            <a:r>
              <a:rPr lang="en-US" dirty="0"/>
              <a:t>convenient visualization of pipeline process)</a:t>
            </a:r>
          </a:p>
          <a:p>
            <a:pPr marL="539750" indent="-304800">
              <a:buFont typeface="Wingdings" panose="05000000000000000000" pitchFamily="2" charset="2"/>
              <a:buChar char="§"/>
            </a:pPr>
            <a:r>
              <a:rPr lang="en-US" dirty="0"/>
              <a:t>Docker pipeline plugin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193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14B2-BC35-466D-810A-51A8EE14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cap="none" dirty="0"/>
              <a:t>Project plan</a:t>
            </a:r>
            <a:endParaRPr lang="uk-U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6585D-C652-406B-9A2B-C59BA8B9F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471247"/>
          </a:xfrm>
        </p:spPr>
        <p:txBody>
          <a:bodyPr anchor="t">
            <a:normAutofit/>
          </a:bodyPr>
          <a:lstStyle/>
          <a:p>
            <a:pPr marL="400050" indent="-400050">
              <a:buFont typeface="+mj-lt"/>
              <a:buAutoNum type="romanUcPeriod"/>
              <a:tabLst>
                <a:tab pos="450850" algn="l"/>
              </a:tabLst>
            </a:pPr>
            <a:r>
              <a:rPr lang="pl-PL" dirty="0"/>
              <a:t>Configure</a:t>
            </a:r>
            <a:r>
              <a:rPr lang="en-US" dirty="0"/>
              <a:t> local environment and deploy an application on </a:t>
            </a:r>
            <a:r>
              <a:rPr lang="pl-PL" dirty="0"/>
              <a:t>virtual</a:t>
            </a:r>
            <a:r>
              <a:rPr lang="en-US" dirty="0"/>
              <a:t> machine for testing the concept</a:t>
            </a:r>
          </a:p>
          <a:p>
            <a:pPr marL="400050" indent="-400050">
              <a:buFont typeface="+mj-lt"/>
              <a:buAutoNum type="romanUcPeriod"/>
              <a:tabLst>
                <a:tab pos="450850" algn="l"/>
              </a:tabLst>
            </a:pPr>
            <a:r>
              <a:rPr lang="en-US" dirty="0"/>
              <a:t>Create AWS infrastructure using Terraform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Terraform backend on s3 bucket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VPC infrastructure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IAM roles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EC2 instances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Keys for instances and GitHub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S3 buckets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ECR repositories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E1E95-2E54-4154-AAE4-1542E5CCB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268047"/>
          </a:xfrm>
        </p:spPr>
        <p:txBody>
          <a:bodyPr anchor="t">
            <a:normAutofit/>
          </a:bodyPr>
          <a:lstStyle/>
          <a:p>
            <a:pPr marL="400050" indent="-400050">
              <a:buFont typeface="+mj-lt"/>
              <a:buAutoNum type="romanUcPeriod" startAt="3"/>
              <a:tabLst>
                <a:tab pos="450850" algn="l"/>
              </a:tabLst>
            </a:pPr>
            <a:r>
              <a:rPr lang="en-US" dirty="0"/>
              <a:t>Create Docker files with instructions for test and production images</a:t>
            </a:r>
          </a:p>
          <a:p>
            <a:pPr marL="400050" indent="-400050">
              <a:buFont typeface="+mj-lt"/>
              <a:buAutoNum type="romanUcPeriod" startAt="3"/>
              <a:tabLst>
                <a:tab pos="450850" algn="l"/>
              </a:tabLst>
            </a:pPr>
            <a:r>
              <a:rPr lang="en-US" dirty="0"/>
              <a:t>Configure Jenkins and production server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 err="1"/>
              <a:t>user_data</a:t>
            </a:r>
            <a:r>
              <a:rPr lang="en-US" dirty="0"/>
              <a:t> scripts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shell scripts for </a:t>
            </a:r>
            <a:r>
              <a:rPr lang="en-US" dirty="0" err="1"/>
              <a:t>user_data</a:t>
            </a:r>
            <a:r>
              <a:rPr lang="en-US" dirty="0"/>
              <a:t> (store on s3 bucket)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initial Jenkins set up using curl</a:t>
            </a:r>
          </a:p>
          <a:p>
            <a:pPr marL="400050" indent="-400050">
              <a:buFont typeface="+mj-lt"/>
              <a:buAutoNum type="romanUcPeriod" startAt="5"/>
              <a:tabLst>
                <a:tab pos="450850" algn="l"/>
              </a:tabLst>
            </a:pPr>
            <a:r>
              <a:rPr lang="en-US" dirty="0"/>
              <a:t>CI/CD Pipeline</a:t>
            </a:r>
          </a:p>
          <a:p>
            <a:pPr marL="539750" indent="-304800">
              <a:buFont typeface="Wingdings" panose="05000000000000000000" pitchFamily="2" charset="2"/>
              <a:buChar char="§"/>
              <a:tabLst>
                <a:tab pos="450850" algn="l"/>
              </a:tabLst>
            </a:pPr>
            <a:r>
              <a:rPr lang="en-US" dirty="0"/>
              <a:t>create </a:t>
            </a:r>
            <a:r>
              <a:rPr lang="en-US" dirty="0" err="1"/>
              <a:t>jenkisfile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8731F1-1904-47EB-9461-1F899FC9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35" y="608093"/>
            <a:ext cx="7942730" cy="61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9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B6279E-C1D2-4C22-A7F4-297856D51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47" y="1066800"/>
            <a:ext cx="988890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4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10CEC2-9689-4C06-8376-3F813973D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80" y="754379"/>
            <a:ext cx="6263640" cy="57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576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6983</TotalTime>
  <Words>502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Corbel</vt:lpstr>
      <vt:lpstr>Gill Sans MT</vt:lpstr>
      <vt:lpstr>Wingdings</vt:lpstr>
      <vt:lpstr>Wingdings 2</vt:lpstr>
      <vt:lpstr>Dividend</vt:lpstr>
      <vt:lpstr>EPAM DevOps online Winter 2022</vt:lpstr>
      <vt:lpstr>DevOps is a software development approach to increase the efficiency, speed and security of development life cycle.</vt:lpstr>
      <vt:lpstr>Main goal of the project</vt:lpstr>
      <vt:lpstr>Technology stack and tools are used in the project </vt:lpstr>
      <vt:lpstr>Technology stack and tools are used in the project (continue)</vt:lpstr>
      <vt:lpstr>Project plan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Makarov</dc:creator>
  <cp:lastModifiedBy>Oleksandr Makarov</cp:lastModifiedBy>
  <cp:revision>75</cp:revision>
  <dcterms:created xsi:type="dcterms:W3CDTF">2022-06-25T12:52:13Z</dcterms:created>
  <dcterms:modified xsi:type="dcterms:W3CDTF">2022-07-14T22:14:28Z</dcterms:modified>
</cp:coreProperties>
</file>