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03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B7C701E-5C3D-418D-B079-E7BB4A895F20}">
          <p14:sldIdLst>
            <p14:sldId id="256"/>
            <p14:sldId id="257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418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BDF68E2-58F2-4D09-BE8B-E3BD06533059}" type="datetimeFigureOut">
              <a:rPr lang="en-US" smtClean="0"/>
              <a:t>7/9/2022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911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7/9/2022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8216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7/9/2022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94851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7/9/2022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1331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0EBB0C4-6273-4C6E-B9BD-2EDC30F1CD52}" type="datetimeFigureOut">
              <a:rPr lang="en-US" smtClean="0"/>
              <a:t>7/9/2022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802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7/9/2022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94718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7/9/2022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4110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7/9/2022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585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7/9/2022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498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7/9/2022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56688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7/9/2022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684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7/9/2022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788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4A8CA4-444D-49D7-89BB-1C0A8313D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EPAM DevOps online Winter 2022</a:t>
            </a:r>
            <a:endParaRPr lang="uk-UA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075E933-1808-41DD-9BA3-B30E839AB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4000" b="1" dirty="0"/>
              <a:t>CI/CD Pipeline</a:t>
            </a:r>
          </a:p>
          <a:p>
            <a:pPr marL="0" indent="0" algn="ctr">
              <a:buNone/>
            </a:pPr>
            <a:r>
              <a:rPr lang="pl-PL" sz="4000" b="1" dirty="0"/>
              <a:t>on AWS infrastructure</a:t>
            </a:r>
            <a:r>
              <a:rPr lang="en-US" sz="4000" b="1" dirty="0"/>
              <a:t> using Jenkins</a:t>
            </a:r>
            <a:endParaRPr lang="uk-UA" sz="4000" b="1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5EE180-F2AF-4688-957F-BFA886304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l-PL" sz="1800" dirty="0">
                <a:solidFill>
                  <a:schemeClr val="accent2"/>
                </a:solidFill>
              </a:rPr>
              <a:t>Oleksandr</a:t>
            </a:r>
            <a:r>
              <a:rPr lang="pl-PL" sz="1400" dirty="0">
                <a:solidFill>
                  <a:schemeClr val="accent2"/>
                </a:solidFill>
              </a:rPr>
              <a:t> </a:t>
            </a:r>
            <a:r>
              <a:rPr lang="pl-PL" sz="1800" dirty="0">
                <a:solidFill>
                  <a:schemeClr val="accent2"/>
                </a:solidFill>
              </a:rPr>
              <a:t>Makarov</a:t>
            </a:r>
            <a:endParaRPr lang="uk-UA" sz="1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052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7FBAE9-6200-4B88-9589-E2795881F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177" y="850899"/>
            <a:ext cx="10525645" cy="580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86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C55C3-0DED-4D56-A190-4B5CC34C3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cap="none" dirty="0"/>
              <a:t>Conclusion</a:t>
            </a:r>
            <a:endParaRPr lang="uk-UA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92E35-39AB-4180-90A4-6F3553A04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/>
              <a:t>The goals set in this project have been achieved.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Ideas for improvement: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integrate Ansible as a tool for configuring servers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create and administrate database server for storing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adjust autoscaling</a:t>
            </a:r>
          </a:p>
        </p:txBody>
      </p:sp>
    </p:spTree>
    <p:extLst>
      <p:ext uri="{BB962C8B-B14F-4D97-AF65-F5344CB8AC3E}">
        <p14:creationId xmlns:p14="http://schemas.microsoft.com/office/powerpoint/2010/main" val="347642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F340C-3A28-46D6-A688-C7BDF231D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Gill Sans MT" panose="020B0502020104020203" pitchFamily="34" charset="0"/>
              </a:rPr>
              <a:t>DevOps is a software development approach to increase the efficiency, speed and security of development life cycle.</a:t>
            </a:r>
            <a:endParaRPr lang="en-US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64938-A68B-46C7-B08A-3697E6276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  <a:tabLst>
                <a:tab pos="177800" algn="l"/>
              </a:tabLst>
            </a:pPr>
            <a:r>
              <a:rPr lang="en-US" dirty="0"/>
              <a:t>It involves:</a:t>
            </a:r>
          </a:p>
          <a:p>
            <a:pPr>
              <a:buFont typeface="Wingdings" panose="05000000000000000000" pitchFamily="2" charset="2"/>
              <a:buChar char="§"/>
              <a:tabLst>
                <a:tab pos="177800" algn="l"/>
              </a:tabLst>
            </a:pPr>
            <a:r>
              <a:rPr lang="en-US" dirty="0"/>
              <a:t>continuous development</a:t>
            </a:r>
          </a:p>
          <a:p>
            <a:pPr>
              <a:buFont typeface="Wingdings" panose="05000000000000000000" pitchFamily="2" charset="2"/>
              <a:buChar char="§"/>
              <a:tabLst>
                <a:tab pos="177800" algn="l"/>
              </a:tabLst>
            </a:pPr>
            <a:r>
              <a:rPr lang="en-US" dirty="0"/>
              <a:t>continuous testing</a:t>
            </a:r>
          </a:p>
          <a:p>
            <a:pPr>
              <a:buFont typeface="Wingdings" panose="05000000000000000000" pitchFamily="2" charset="2"/>
              <a:buChar char="§"/>
              <a:tabLst>
                <a:tab pos="177800" algn="l"/>
              </a:tabLst>
            </a:pPr>
            <a:r>
              <a:rPr lang="en-US" dirty="0"/>
              <a:t>continuous integration</a:t>
            </a:r>
          </a:p>
          <a:p>
            <a:pPr>
              <a:buFont typeface="Wingdings" panose="05000000000000000000" pitchFamily="2" charset="2"/>
              <a:buChar char="§"/>
              <a:tabLst>
                <a:tab pos="177800" algn="l"/>
              </a:tabLst>
            </a:pPr>
            <a:r>
              <a:rPr lang="en-US" dirty="0"/>
              <a:t>continuous deployment</a:t>
            </a:r>
          </a:p>
          <a:p>
            <a:pPr>
              <a:buFont typeface="Wingdings" panose="05000000000000000000" pitchFamily="2" charset="2"/>
              <a:buChar char="§"/>
              <a:tabLst>
                <a:tab pos="177800" algn="l"/>
              </a:tabLst>
            </a:pPr>
            <a:r>
              <a:rPr lang="en-US" dirty="0"/>
              <a:t>continuous monitoring</a:t>
            </a:r>
          </a:p>
          <a:p>
            <a:pPr marL="0" indent="0">
              <a:buNone/>
              <a:tabLst>
                <a:tab pos="177800" algn="l"/>
              </a:tabLst>
            </a:pPr>
            <a:r>
              <a:rPr lang="en-US" dirty="0"/>
              <a:t>As a result, develop high-quality software and shorter development life cycle are competitive advantage for business and their customers.</a:t>
            </a:r>
          </a:p>
        </p:txBody>
      </p:sp>
    </p:spTree>
    <p:extLst>
      <p:ext uri="{BB962C8B-B14F-4D97-AF65-F5344CB8AC3E}">
        <p14:creationId xmlns:p14="http://schemas.microsoft.com/office/powerpoint/2010/main" val="2962830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A2D49-198B-41EB-AA5D-3F77C5E73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cap="none" dirty="0"/>
              <a:t>Main goal of the project</a:t>
            </a:r>
            <a:endParaRPr lang="uk-UA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A57F5-AFF8-42D3-AFFE-DA2E754CE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 was interested to improve my skills and get new knowledge. Also I want to actualize my knowledge to nowadays reality in IT sphere.</a:t>
            </a:r>
          </a:p>
          <a:p>
            <a:pPr marL="0" indent="0">
              <a:buNone/>
            </a:pPr>
            <a:r>
              <a:rPr lang="en-US" dirty="0"/>
              <a:t>I commenced from simple project (upload static web-site from GitHub to AWS S3 bucket using Jenkins). During this stage I was interested in infrastructure as code and decided to improve my project.</a:t>
            </a:r>
          </a:p>
          <a:p>
            <a:pPr marL="0" indent="0">
              <a:buNone/>
            </a:pPr>
            <a:r>
              <a:rPr lang="en-US" dirty="0"/>
              <a:t>I can allocate</a:t>
            </a:r>
            <a:r>
              <a:rPr lang="ru-RU" dirty="0"/>
              <a:t> </a:t>
            </a:r>
            <a:r>
              <a:rPr lang="pl-PL" dirty="0"/>
              <a:t>next goals for me in this project:</a:t>
            </a:r>
            <a:endParaRPr lang="ru-RU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Practice in using AWS tools</a:t>
            </a:r>
            <a:endParaRPr lang="pl-PL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Learn Terraform (syntax, using variables)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Bash scripting as a part of automatization for set-up Jenkins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Using Jenkins file for create a pipeline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Docker as a part of environment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39680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18B75-FCCE-4552-80EA-BED0AB6CB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cap="none" dirty="0"/>
              <a:t>Technology </a:t>
            </a:r>
            <a:r>
              <a:rPr lang="pl-PL" cap="none" dirty="0"/>
              <a:t>stack </a:t>
            </a:r>
            <a:r>
              <a:rPr lang="en-US" cap="none" dirty="0"/>
              <a:t>and tools </a:t>
            </a:r>
            <a:r>
              <a:rPr lang="pl-PL" cap="none" dirty="0"/>
              <a:t>are </a:t>
            </a:r>
            <a:r>
              <a:rPr lang="en-US" cap="none" dirty="0"/>
              <a:t>us</a:t>
            </a:r>
            <a:r>
              <a:rPr lang="pl-PL" cap="none" dirty="0"/>
              <a:t>ed</a:t>
            </a:r>
            <a:r>
              <a:rPr lang="en-US" cap="none" dirty="0"/>
              <a:t> in the project </a:t>
            </a:r>
            <a:endParaRPr lang="uk-UA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CC376-845B-46B2-A645-F6FF5813A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91754"/>
          </a:xfrm>
        </p:spPr>
        <p:txBody>
          <a:bodyPr anchor="t">
            <a:normAutofit lnSpcReduction="10000"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dirty="0"/>
              <a:t>GitHub (</a:t>
            </a:r>
            <a:r>
              <a:rPr lang="pl-PL" dirty="0"/>
              <a:t>Source control of </a:t>
            </a:r>
            <a:r>
              <a:rPr lang="en-US" dirty="0"/>
              <a:t>project, include</a:t>
            </a:r>
            <a:r>
              <a:rPr lang="pl-PL" dirty="0"/>
              <a:t>s</a:t>
            </a:r>
            <a:r>
              <a:rPr lang="en-US" dirty="0"/>
              <a:t>: node.js site; terraform configs and scripts; docker configs; </a:t>
            </a:r>
            <a:r>
              <a:rPr lang="en-US" dirty="0" err="1"/>
              <a:t>jenkinsfile</a:t>
            </a:r>
            <a:r>
              <a:rPr lang="en-US" dirty="0"/>
              <a:t>)</a:t>
            </a:r>
            <a:endParaRPr lang="pl-PL" dirty="0"/>
          </a:p>
          <a:p>
            <a:pPr marL="400050" indent="-400050">
              <a:buFont typeface="+mj-lt"/>
              <a:buAutoNum type="romanUcPeriod"/>
            </a:pPr>
            <a:r>
              <a:rPr lang="pl-PL" dirty="0"/>
              <a:t>OS</a:t>
            </a:r>
          </a:p>
          <a:p>
            <a:pPr marL="539750" indent="-304800">
              <a:buFont typeface="Wingdings" panose="05000000000000000000" pitchFamily="2" charset="2"/>
              <a:buChar char="§"/>
            </a:pPr>
            <a:r>
              <a:rPr lang="pl-PL" dirty="0"/>
              <a:t>Ubuntu 22.04 for EC2 instances</a:t>
            </a:r>
          </a:p>
          <a:p>
            <a:pPr marL="539750" indent="-304800">
              <a:buFont typeface="Wingdings" panose="05000000000000000000" pitchFamily="2" charset="2"/>
              <a:buChar char="§"/>
            </a:pPr>
            <a:r>
              <a:rPr lang="en-US" dirty="0"/>
              <a:t>Alpine 3.16 for docker images</a:t>
            </a:r>
          </a:p>
          <a:p>
            <a:pPr marL="400050" indent="-400050">
              <a:buFont typeface="+mj-lt"/>
              <a:buAutoNum type="romanUcPeriod" startAt="3"/>
            </a:pPr>
            <a:r>
              <a:rPr lang="en-US" dirty="0"/>
              <a:t>AWS</a:t>
            </a:r>
          </a:p>
          <a:p>
            <a:pPr marL="539750" indent="-304800">
              <a:buFont typeface="Wingdings" panose="05000000000000000000" pitchFamily="2" charset="2"/>
              <a:buChar char="§"/>
            </a:pPr>
            <a:r>
              <a:rPr lang="en-US" dirty="0"/>
              <a:t>EC2 Instances (Jenkins server – t2.small, Production server – t2.micro)</a:t>
            </a:r>
          </a:p>
          <a:p>
            <a:pPr marL="539750" indent="-304800">
              <a:buFont typeface="Wingdings" panose="05000000000000000000" pitchFamily="2" charset="2"/>
              <a:buChar char="§"/>
            </a:pPr>
            <a:r>
              <a:rPr lang="en-US" dirty="0"/>
              <a:t>ECR (keep docker images for product, stage and test containers)</a:t>
            </a:r>
          </a:p>
          <a:p>
            <a:pPr marL="539750" indent="-304800">
              <a:buFont typeface="Wingdings" panose="05000000000000000000" pitchFamily="2" charset="2"/>
              <a:buChar char="§"/>
            </a:pPr>
            <a:r>
              <a:rPr lang="en-US" dirty="0"/>
              <a:t>Secret Manager (store public and private keys for GitHub)</a:t>
            </a:r>
          </a:p>
          <a:p>
            <a:pPr marL="539750" indent="-304800">
              <a:buFont typeface="Wingdings" panose="05000000000000000000" pitchFamily="2" charset="2"/>
              <a:buChar char="§"/>
            </a:pPr>
            <a:r>
              <a:rPr lang="en-US" dirty="0"/>
              <a:t>S3 Bucket (keep logs</a:t>
            </a:r>
            <a:r>
              <a:rPr lang="pl-PL" dirty="0"/>
              <a:t> and test results</a:t>
            </a:r>
            <a:r>
              <a:rPr lang="en-US" dirty="0"/>
              <a:t>, terraform backend - .</a:t>
            </a:r>
            <a:r>
              <a:rPr lang="en-US" dirty="0" err="1"/>
              <a:t>tfstate</a:t>
            </a:r>
            <a:r>
              <a:rPr lang="en-US" dirty="0"/>
              <a:t>, Jenkins server config scripts)</a:t>
            </a:r>
            <a:endParaRPr lang="pl-PL" dirty="0"/>
          </a:p>
          <a:p>
            <a:pPr marL="539750" indent="-304800">
              <a:buFont typeface="Wingdings" panose="05000000000000000000" pitchFamily="2" charset="2"/>
              <a:buChar char="§"/>
            </a:pPr>
            <a:r>
              <a:rPr lang="pl-PL" dirty="0"/>
              <a:t>IAM (manage roles for aws resources)</a:t>
            </a:r>
          </a:p>
          <a:p>
            <a:pPr marL="539750" indent="-304800">
              <a:buFont typeface="Wingdings" panose="05000000000000000000" pitchFamily="2" charset="2"/>
              <a:buChar char="§"/>
            </a:pPr>
            <a:r>
              <a:rPr lang="pl-PL" dirty="0"/>
              <a:t>VPC (define</a:t>
            </a:r>
            <a:r>
              <a:rPr lang="en-US" dirty="0"/>
              <a:t> isolated network for instances and attach elastic IP</a:t>
            </a:r>
            <a:r>
              <a:rPr lang="pl-PL" dirty="0"/>
              <a:t>)</a:t>
            </a:r>
            <a:endParaRPr lang="en-US" dirty="0"/>
          </a:p>
          <a:p>
            <a:pPr marL="539750" indent="-30480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080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57EB9-2DA2-4B78-9CA4-EB3902D7F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cap="none" dirty="0"/>
              <a:t>Technology </a:t>
            </a:r>
            <a:r>
              <a:rPr lang="pl-PL" cap="none" dirty="0"/>
              <a:t>stack </a:t>
            </a:r>
            <a:r>
              <a:rPr lang="en-US" cap="none" dirty="0"/>
              <a:t>and tools </a:t>
            </a:r>
            <a:r>
              <a:rPr lang="pl-PL" cap="none" dirty="0"/>
              <a:t>are </a:t>
            </a:r>
            <a:r>
              <a:rPr lang="en-US" cap="none" dirty="0"/>
              <a:t>us</a:t>
            </a:r>
            <a:r>
              <a:rPr lang="pl-PL" cap="none" dirty="0"/>
              <a:t>ed</a:t>
            </a:r>
            <a:r>
              <a:rPr lang="en-US" cap="none" dirty="0"/>
              <a:t> in the project </a:t>
            </a:r>
            <a:r>
              <a:rPr lang="pl-PL" cap="none" dirty="0"/>
              <a:t>(continue)</a:t>
            </a:r>
            <a:endParaRPr lang="uk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33B52-F7A0-4E72-96AC-7CA5E11D8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47304"/>
          </a:xfrm>
        </p:spPr>
        <p:txBody>
          <a:bodyPr anchor="t"/>
          <a:lstStyle/>
          <a:p>
            <a:pPr marL="400050" indent="-400050">
              <a:buFont typeface="+mj-lt"/>
              <a:buAutoNum type="romanUcPeriod" startAt="4"/>
            </a:pPr>
            <a:r>
              <a:rPr lang="pl-PL" dirty="0"/>
              <a:t>Docker (create images for test environment, stage and product environments)</a:t>
            </a:r>
          </a:p>
          <a:p>
            <a:pPr marL="400050" indent="-400050">
              <a:buFont typeface="+mj-lt"/>
              <a:buAutoNum type="romanUcPeriod" startAt="4"/>
            </a:pPr>
            <a:r>
              <a:rPr lang="pl-PL" dirty="0"/>
              <a:t>Terraform providers</a:t>
            </a:r>
          </a:p>
          <a:p>
            <a:pPr marL="539750" indent="-304800">
              <a:buFont typeface="Wingdings" panose="05000000000000000000" pitchFamily="2" charset="2"/>
              <a:buChar char="§"/>
            </a:pPr>
            <a:r>
              <a:rPr lang="pl-PL" dirty="0"/>
              <a:t>aws (create aws infrastructure)</a:t>
            </a:r>
          </a:p>
          <a:p>
            <a:pPr marL="539750" indent="-304800">
              <a:buFont typeface="Wingdings" panose="05000000000000000000" pitchFamily="2" charset="2"/>
              <a:buChar char="§"/>
            </a:pPr>
            <a:r>
              <a:rPr lang="pl-PL" dirty="0"/>
              <a:t>local (</a:t>
            </a:r>
            <a:r>
              <a:rPr lang="en-US" dirty="0"/>
              <a:t>is used to manage local resources, such as files</a:t>
            </a:r>
            <a:r>
              <a:rPr lang="pl-PL" dirty="0"/>
              <a:t>)</a:t>
            </a:r>
          </a:p>
          <a:p>
            <a:pPr marL="539750" indent="-304800">
              <a:buFont typeface="Wingdings" panose="05000000000000000000" pitchFamily="2" charset="2"/>
              <a:buChar char="§"/>
            </a:pPr>
            <a:r>
              <a:rPr lang="pl-PL" dirty="0"/>
              <a:t>tls (create a key pairs)</a:t>
            </a:r>
          </a:p>
          <a:p>
            <a:pPr marL="400050" indent="-400050">
              <a:buFont typeface="+mj-lt"/>
              <a:buAutoNum type="romanUcPeriod" startAt="6"/>
            </a:pPr>
            <a:r>
              <a:rPr lang="pl-PL" dirty="0"/>
              <a:t>Jenkins</a:t>
            </a:r>
            <a:r>
              <a:rPr lang="en-US" dirty="0"/>
              <a:t> (Multibranch CI/CD pipeline</a:t>
            </a:r>
            <a:r>
              <a:rPr lang="ru-RU" dirty="0"/>
              <a:t>)</a:t>
            </a:r>
            <a:r>
              <a:rPr lang="en-US" dirty="0"/>
              <a:t> </a:t>
            </a:r>
            <a:endParaRPr lang="ru-RU" dirty="0"/>
          </a:p>
          <a:p>
            <a:pPr marL="539750" indent="-304800">
              <a:buFont typeface="Wingdings" panose="05000000000000000000" pitchFamily="2" charset="2"/>
              <a:buChar char="§"/>
            </a:pPr>
            <a:r>
              <a:rPr lang="en-US" dirty="0" err="1"/>
              <a:t>BlueOcean</a:t>
            </a:r>
            <a:r>
              <a:rPr lang="ru-RU" dirty="0"/>
              <a:t> (</a:t>
            </a:r>
            <a:r>
              <a:rPr lang="en-US" dirty="0"/>
              <a:t>convenient visualization of pipeline process)</a:t>
            </a:r>
          </a:p>
          <a:p>
            <a:pPr marL="539750" indent="-304800">
              <a:buFont typeface="Wingdings" panose="05000000000000000000" pitchFamily="2" charset="2"/>
              <a:buChar char="§"/>
            </a:pPr>
            <a:r>
              <a:rPr lang="en-US" dirty="0"/>
              <a:t>Docker pipeline plugin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51932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14B2-BC35-466D-810A-51A8EE140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cap="none" dirty="0"/>
              <a:t>Project plan</a:t>
            </a:r>
            <a:endParaRPr lang="uk-UA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6585D-C652-406B-9A2B-C59BA8B9FE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4471247"/>
          </a:xfrm>
        </p:spPr>
        <p:txBody>
          <a:bodyPr anchor="t">
            <a:normAutofit/>
          </a:bodyPr>
          <a:lstStyle/>
          <a:p>
            <a:pPr marL="400050" indent="-400050">
              <a:buFont typeface="+mj-lt"/>
              <a:buAutoNum type="romanUcPeriod"/>
              <a:tabLst>
                <a:tab pos="450850" algn="l"/>
              </a:tabLst>
            </a:pPr>
            <a:r>
              <a:rPr lang="pl-PL" dirty="0"/>
              <a:t>Configure</a:t>
            </a:r>
            <a:r>
              <a:rPr lang="en-US" dirty="0"/>
              <a:t> local environment and deploy an application on </a:t>
            </a:r>
            <a:r>
              <a:rPr lang="pl-PL" dirty="0"/>
              <a:t>virtual</a:t>
            </a:r>
            <a:r>
              <a:rPr lang="en-US" dirty="0"/>
              <a:t> machine for testing the concept</a:t>
            </a:r>
          </a:p>
          <a:p>
            <a:pPr marL="400050" indent="-400050">
              <a:buFont typeface="+mj-lt"/>
              <a:buAutoNum type="romanUcPeriod"/>
              <a:tabLst>
                <a:tab pos="450850" algn="l"/>
              </a:tabLst>
            </a:pPr>
            <a:r>
              <a:rPr lang="en-US" dirty="0"/>
              <a:t>Create AWS infrastructure using Terraform</a:t>
            </a:r>
          </a:p>
          <a:p>
            <a:pPr marL="539750" indent="-304800">
              <a:buFont typeface="Wingdings" panose="05000000000000000000" pitchFamily="2" charset="2"/>
              <a:buChar char="§"/>
              <a:tabLst>
                <a:tab pos="450850" algn="l"/>
              </a:tabLst>
            </a:pPr>
            <a:r>
              <a:rPr lang="en-US" dirty="0"/>
              <a:t>Terraform backend on s3 bucket</a:t>
            </a:r>
          </a:p>
          <a:p>
            <a:pPr marL="539750" indent="-304800">
              <a:buFont typeface="Wingdings" panose="05000000000000000000" pitchFamily="2" charset="2"/>
              <a:buChar char="§"/>
              <a:tabLst>
                <a:tab pos="450850" algn="l"/>
              </a:tabLst>
            </a:pPr>
            <a:r>
              <a:rPr lang="en-US" dirty="0"/>
              <a:t>VPC infrastructure</a:t>
            </a:r>
          </a:p>
          <a:p>
            <a:pPr marL="539750" indent="-304800">
              <a:buFont typeface="Wingdings" panose="05000000000000000000" pitchFamily="2" charset="2"/>
              <a:buChar char="§"/>
              <a:tabLst>
                <a:tab pos="450850" algn="l"/>
              </a:tabLst>
            </a:pPr>
            <a:r>
              <a:rPr lang="en-US" dirty="0"/>
              <a:t>IAM roles</a:t>
            </a:r>
          </a:p>
          <a:p>
            <a:pPr marL="539750" indent="-304800">
              <a:buFont typeface="Wingdings" panose="05000000000000000000" pitchFamily="2" charset="2"/>
              <a:buChar char="§"/>
              <a:tabLst>
                <a:tab pos="450850" algn="l"/>
              </a:tabLst>
            </a:pPr>
            <a:r>
              <a:rPr lang="en-US" dirty="0"/>
              <a:t>EC2 instances</a:t>
            </a:r>
          </a:p>
          <a:p>
            <a:pPr marL="539750" indent="-304800">
              <a:buFont typeface="Wingdings" panose="05000000000000000000" pitchFamily="2" charset="2"/>
              <a:buChar char="§"/>
              <a:tabLst>
                <a:tab pos="450850" algn="l"/>
              </a:tabLst>
            </a:pPr>
            <a:r>
              <a:rPr lang="en-US" dirty="0"/>
              <a:t>Keys for instances and GitHub</a:t>
            </a:r>
          </a:p>
          <a:p>
            <a:pPr marL="539750" indent="-304800">
              <a:buFont typeface="Wingdings" panose="05000000000000000000" pitchFamily="2" charset="2"/>
              <a:buChar char="§"/>
              <a:tabLst>
                <a:tab pos="450850" algn="l"/>
              </a:tabLst>
            </a:pPr>
            <a:r>
              <a:rPr lang="en-US" dirty="0"/>
              <a:t>S3 buckets</a:t>
            </a:r>
          </a:p>
          <a:p>
            <a:pPr marL="539750" indent="-304800">
              <a:buFont typeface="Wingdings" panose="05000000000000000000" pitchFamily="2" charset="2"/>
              <a:buChar char="§"/>
              <a:tabLst>
                <a:tab pos="450850" algn="l"/>
              </a:tabLst>
            </a:pPr>
            <a:r>
              <a:rPr lang="en-US" dirty="0"/>
              <a:t>ECR repositories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2E1E95-2E54-4154-AAE4-1542E5CCB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4268047"/>
          </a:xfrm>
        </p:spPr>
        <p:txBody>
          <a:bodyPr anchor="t">
            <a:normAutofit/>
          </a:bodyPr>
          <a:lstStyle/>
          <a:p>
            <a:pPr marL="400050" indent="-400050">
              <a:buFont typeface="+mj-lt"/>
              <a:buAutoNum type="romanUcPeriod" startAt="3"/>
              <a:tabLst>
                <a:tab pos="450850" algn="l"/>
              </a:tabLst>
            </a:pPr>
            <a:r>
              <a:rPr lang="en-US" dirty="0"/>
              <a:t>Create Docker files with instructions for test and production images</a:t>
            </a:r>
          </a:p>
          <a:p>
            <a:pPr marL="400050" indent="-400050">
              <a:buFont typeface="+mj-lt"/>
              <a:buAutoNum type="romanUcPeriod" startAt="3"/>
              <a:tabLst>
                <a:tab pos="450850" algn="l"/>
              </a:tabLst>
            </a:pPr>
            <a:r>
              <a:rPr lang="en-US" dirty="0"/>
              <a:t>Configure Jenkins and production server</a:t>
            </a:r>
          </a:p>
          <a:p>
            <a:pPr marL="539750" indent="-304800">
              <a:buFont typeface="Wingdings" panose="05000000000000000000" pitchFamily="2" charset="2"/>
              <a:buChar char="§"/>
              <a:tabLst>
                <a:tab pos="450850" algn="l"/>
              </a:tabLst>
            </a:pPr>
            <a:r>
              <a:rPr lang="en-US" dirty="0" err="1"/>
              <a:t>user_data</a:t>
            </a:r>
            <a:r>
              <a:rPr lang="en-US" dirty="0"/>
              <a:t> scripts</a:t>
            </a:r>
          </a:p>
          <a:p>
            <a:pPr marL="539750" indent="-304800">
              <a:buFont typeface="Wingdings" panose="05000000000000000000" pitchFamily="2" charset="2"/>
              <a:buChar char="§"/>
              <a:tabLst>
                <a:tab pos="450850" algn="l"/>
              </a:tabLst>
            </a:pPr>
            <a:r>
              <a:rPr lang="en-US" dirty="0"/>
              <a:t>shell scripts for </a:t>
            </a:r>
            <a:r>
              <a:rPr lang="en-US" dirty="0" err="1"/>
              <a:t>user_data</a:t>
            </a:r>
            <a:r>
              <a:rPr lang="en-US" dirty="0"/>
              <a:t> (store on s3 bucket)</a:t>
            </a:r>
          </a:p>
          <a:p>
            <a:pPr marL="539750" indent="-304800">
              <a:buFont typeface="Wingdings" panose="05000000000000000000" pitchFamily="2" charset="2"/>
              <a:buChar char="§"/>
              <a:tabLst>
                <a:tab pos="450850" algn="l"/>
              </a:tabLst>
            </a:pPr>
            <a:r>
              <a:rPr lang="en-US" dirty="0"/>
              <a:t>initial Jenkins set up using curl</a:t>
            </a:r>
          </a:p>
          <a:p>
            <a:pPr marL="400050" indent="-400050">
              <a:buFont typeface="+mj-lt"/>
              <a:buAutoNum type="romanUcPeriod" startAt="5"/>
              <a:tabLst>
                <a:tab pos="450850" algn="l"/>
              </a:tabLst>
            </a:pPr>
            <a:r>
              <a:rPr lang="en-US" dirty="0"/>
              <a:t>CI/CD Pipeline</a:t>
            </a:r>
          </a:p>
          <a:p>
            <a:pPr marL="539750" indent="-304800">
              <a:buFont typeface="Wingdings" panose="05000000000000000000" pitchFamily="2" charset="2"/>
              <a:buChar char="§"/>
              <a:tabLst>
                <a:tab pos="450850" algn="l"/>
              </a:tabLst>
            </a:pPr>
            <a:r>
              <a:rPr lang="en-US" dirty="0"/>
              <a:t>create </a:t>
            </a:r>
            <a:r>
              <a:rPr lang="en-US" dirty="0" err="1"/>
              <a:t>jenkisfile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96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C8731F1-1904-47EB-9461-1F899FC9D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635" y="608093"/>
            <a:ext cx="7942730" cy="618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091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FB6279E-C1D2-4C22-A7F4-297856D51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547" y="1066800"/>
            <a:ext cx="9888906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546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10CEC2-9689-4C06-8376-3F813973D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180" y="754379"/>
            <a:ext cx="6263640" cy="576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35761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4676</TotalTime>
  <Words>500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Corbel</vt:lpstr>
      <vt:lpstr>Gill Sans MT</vt:lpstr>
      <vt:lpstr>Wingdings</vt:lpstr>
      <vt:lpstr>Wingdings 2</vt:lpstr>
      <vt:lpstr>Dividend</vt:lpstr>
      <vt:lpstr>EPAM DevOps online Winter 2022</vt:lpstr>
      <vt:lpstr>DevOps is a software development approach to increase the efficiency, speed and security of development life cycle.</vt:lpstr>
      <vt:lpstr>Main goal of the project</vt:lpstr>
      <vt:lpstr>Technology stack and tools are used in the project </vt:lpstr>
      <vt:lpstr>Technology stack and tools are used in the project (continue)</vt:lpstr>
      <vt:lpstr>Project plan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Oleksandr Makarov</dc:creator>
  <cp:lastModifiedBy>Oleksandr Makarov</cp:lastModifiedBy>
  <cp:revision>74</cp:revision>
  <dcterms:created xsi:type="dcterms:W3CDTF">2022-06-25T12:52:13Z</dcterms:created>
  <dcterms:modified xsi:type="dcterms:W3CDTF">2022-07-09T15:39:54Z</dcterms:modified>
</cp:coreProperties>
</file>