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27EB-47D6-4C6A-8EB0-BE2CD1DB03FD}" type="datetimeFigureOut">
              <a:rPr lang="uk-UA" smtClean="0"/>
              <a:t>08.05.2017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D14C-F7CB-44D1-A42C-678E5C399A0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402336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 Light" panose="020F0302020204030204" pitchFamily="34" charset="0"/>
              </a:rPr>
              <a:t>ECMAScript6/7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788473" y="1342509"/>
            <a:ext cx="716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 ES</a:t>
            </a:r>
            <a:r>
              <a:rPr lang="en-US" dirty="0">
                <a:latin typeface="Calibri" pitchFamily="34" charset="0"/>
              </a:rPr>
              <a:t>6</a:t>
            </a:r>
            <a:r>
              <a:rPr lang="ru-RU" dirty="0">
                <a:latin typeface="Calibri" pitchFamily="34" charset="0"/>
              </a:rPr>
              <a:t> предусмотрены новые способы объявления переменных: через 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let</a:t>
            </a:r>
            <a:r>
              <a:rPr lang="ru-RU" dirty="0">
                <a:latin typeface="Calibri" pitchFamily="34" charset="0"/>
              </a:rPr>
              <a:t> и 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const</a:t>
            </a:r>
            <a:r>
              <a:rPr lang="ru-RU" dirty="0">
                <a:latin typeface="Calibri" pitchFamily="34" charset="0"/>
              </a:rPr>
              <a:t> вместо </a:t>
            </a:r>
            <a:r>
              <a:rPr lang="ru-RU" dirty="0" err="1">
                <a:latin typeface="Calibri" pitchFamily="34" charset="0"/>
              </a:rPr>
              <a:t>var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473" y="2372975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У объявлений переменной через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let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есть три отличия от </a:t>
            </a:r>
            <a:r>
              <a:rPr lang="ru-RU" dirty="0" err="1">
                <a:latin typeface="Calibri" pitchFamily="34" charset="0"/>
              </a:rPr>
              <a:t>var</a:t>
            </a:r>
            <a:r>
              <a:rPr lang="ru-RU" dirty="0">
                <a:latin typeface="Calibri" pitchFamily="34" charset="0"/>
              </a:rPr>
              <a:t>:</a:t>
            </a:r>
            <a:r>
              <a:rPr lang="en-US" dirty="0">
                <a:latin typeface="Calibri" pitchFamily="34" charset="0"/>
              </a:rPr>
              <a:t> 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Область видимости переменной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let</a:t>
            </a:r>
            <a:r>
              <a:rPr lang="ru-RU" dirty="0">
                <a:latin typeface="Calibri" pitchFamily="34" charset="0"/>
              </a:rPr>
              <a:t> – блок {...}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Переменная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let</a:t>
            </a:r>
            <a:r>
              <a:rPr lang="ru-RU" dirty="0">
                <a:latin typeface="Calibri" pitchFamily="34" charset="0"/>
              </a:rPr>
              <a:t> видна только после объявления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При использовании в цикле, для каждой итерации создаётся своя переменная.</a:t>
            </a:r>
            <a:endParaRPr lang="en-US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824477" y="440430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Объявление</a:t>
            </a:r>
            <a:r>
              <a:rPr lang="ru-RU" b="1" dirty="0">
                <a:latin typeface="Calibri" pitchFamily="34" charset="0"/>
              </a:rPr>
              <a:t> </a:t>
            </a:r>
            <a:r>
              <a:rPr lang="ru-RU" b="1" dirty="0" err="1">
                <a:solidFill>
                  <a:srgbClr val="0070C0"/>
                </a:solidFill>
                <a:latin typeface="Calibri" pitchFamily="34" charset="0"/>
              </a:rPr>
              <a:t>const</a:t>
            </a:r>
            <a:r>
              <a:rPr lang="ru-RU" dirty="0">
                <a:latin typeface="Calibri" pitchFamily="34" charset="0"/>
              </a:rPr>
              <a:t> задаёт константу, то есть переменную, которую нельзя менять</a:t>
            </a:r>
            <a:r>
              <a:rPr lang="en-US" dirty="0">
                <a:latin typeface="Calibri" pitchFamily="34" charset="0"/>
              </a:rPr>
              <a:t>. </a:t>
            </a:r>
            <a:r>
              <a:rPr lang="ru-RU" dirty="0">
                <a:latin typeface="Calibri" pitchFamily="34" charset="0"/>
              </a:rPr>
              <a:t>В остальном объявление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const</a:t>
            </a:r>
            <a:r>
              <a:rPr lang="ru-RU" dirty="0">
                <a:latin typeface="Calibri" pitchFamily="34" charset="0"/>
              </a:rPr>
              <a:t> полностью аналогично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let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Деструктуризация 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alibri" pitchFamily="34" charset="0"/>
              </a:rPr>
              <a:t>Деструктуризация</a:t>
            </a:r>
            <a:r>
              <a:rPr lang="ru-RU" dirty="0">
                <a:latin typeface="Calibri" pitchFamily="34" charset="0"/>
              </a:rPr>
              <a:t> (</a:t>
            </a:r>
            <a:r>
              <a:rPr lang="ru-RU" dirty="0" err="1">
                <a:latin typeface="Calibri" pitchFamily="34" charset="0"/>
              </a:rPr>
              <a:t>destructuring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assignment</a:t>
            </a:r>
            <a:r>
              <a:rPr lang="ru-RU" dirty="0">
                <a:latin typeface="Calibri" pitchFamily="34" charset="0"/>
              </a:rPr>
              <a:t>) – это особый синтаксис присваивания, при котором можно присвоить массив или объект сразу нескольким переменным, разбив его на части.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Пример </a:t>
            </a:r>
            <a:r>
              <a:rPr lang="uk-UA" dirty="0" err="1">
                <a:latin typeface="Calibri" pitchFamily="34" charset="0"/>
              </a:rPr>
              <a:t>деструктуризации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массива</a:t>
            </a:r>
            <a:r>
              <a:rPr lang="uk-UA" dirty="0">
                <a:latin typeface="Calibri" pitchFamily="34" charset="0"/>
              </a:rPr>
              <a:t>: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366" y="3079808"/>
            <a:ext cx="784887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'use strict'; </a:t>
            </a:r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let</a:t>
            </a:r>
            <a:r>
              <a:rPr lang="en-US" dirty="0">
                <a:latin typeface="Calibri" panose="020F0502020204030204" pitchFamily="34" charset="0"/>
              </a:rPr>
              <a:t> [</a:t>
            </a:r>
            <a:r>
              <a:rPr lang="en-US" dirty="0" err="1">
                <a:latin typeface="Calibri" panose="020F0502020204030204" pitchFamily="34" charset="0"/>
              </a:rPr>
              <a:t>firstName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lastName</a:t>
            </a:r>
            <a:r>
              <a:rPr lang="en-US" dirty="0">
                <a:latin typeface="Calibri" panose="020F0502020204030204" pitchFamily="34" charset="0"/>
              </a:rPr>
              <a:t>] = [“Ivan</a:t>
            </a:r>
            <a:r>
              <a:rPr lang="uk-UA" dirty="0">
                <a:latin typeface="Calibri" panose="020F0502020204030204" pitchFamily="34" charset="0"/>
              </a:rPr>
              <a:t>", "</a:t>
            </a:r>
            <a:r>
              <a:rPr lang="en-US" dirty="0">
                <a:latin typeface="Calibri" panose="020F0502020204030204" pitchFamily="34" charset="0"/>
              </a:rPr>
              <a:t> Ivanov</a:t>
            </a:r>
            <a:r>
              <a:rPr lang="uk-UA" dirty="0">
                <a:latin typeface="Calibri" panose="020F0502020204030204" pitchFamily="34" charset="0"/>
              </a:rPr>
              <a:t>"];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alert(</a:t>
            </a:r>
            <a:r>
              <a:rPr lang="en-US" dirty="0" err="1">
                <a:latin typeface="Calibri" panose="020F0502020204030204" pitchFamily="34" charset="0"/>
              </a:rPr>
              <a:t>firstName</a:t>
            </a:r>
            <a:r>
              <a:rPr lang="en-US" dirty="0">
                <a:latin typeface="Calibri" panose="020F0502020204030204" pitchFamily="34" charset="0"/>
              </a:rPr>
              <a:t>); //Ivan</a:t>
            </a:r>
            <a:endParaRPr lang="uk-UA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alert(</a:t>
            </a:r>
            <a:r>
              <a:rPr lang="en-US" dirty="0" err="1">
                <a:latin typeface="Calibri" panose="020F0502020204030204" pitchFamily="34" charset="0"/>
              </a:rPr>
              <a:t>lastName</a:t>
            </a:r>
            <a:r>
              <a:rPr lang="en-US" dirty="0">
                <a:latin typeface="Calibri" panose="020F0502020204030204" pitchFamily="34" charset="0"/>
              </a:rPr>
              <a:t>); //Ivanov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ES6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333217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Можно указывать </a:t>
            </a:r>
            <a:r>
              <a:rPr lang="ru-RU" b="1" dirty="0">
                <a:latin typeface="Calibri" pitchFamily="34" charset="0"/>
              </a:rPr>
              <a:t>параметры по умолчанию </a:t>
            </a:r>
            <a:r>
              <a:rPr lang="ru-RU" dirty="0">
                <a:latin typeface="Calibri" pitchFamily="34" charset="0"/>
              </a:rPr>
              <a:t>через равенство =</a:t>
            </a:r>
            <a:r>
              <a:rPr lang="en-US" dirty="0">
                <a:latin typeface="Calibri" pitchFamily="34" charset="0"/>
              </a:rPr>
              <a:t>. </a:t>
            </a:r>
            <a:r>
              <a:rPr lang="ru-RU" dirty="0">
                <a:latin typeface="Calibri" pitchFamily="34" charset="0"/>
              </a:rPr>
              <a:t>Параметр по умолчанию используется при отсутствующем аргументе или равном </a:t>
            </a:r>
            <a:r>
              <a:rPr lang="ru-RU" dirty="0" err="1">
                <a:latin typeface="Calibri" pitchFamily="34" charset="0"/>
              </a:rPr>
              <a:t>undefined</a:t>
            </a:r>
            <a:r>
              <a:rPr lang="en-US" dirty="0">
                <a:latin typeface="Calibri" pitchFamily="34" charset="0"/>
              </a:rPr>
              <a:t>.</a:t>
            </a:r>
            <a:r>
              <a:rPr lang="ru-RU" dirty="0">
                <a:latin typeface="Calibri" pitchFamily="34" charset="0"/>
              </a:rPr>
              <a:t> Например: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887776"/>
            <a:ext cx="748883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showMenu</a:t>
            </a:r>
            <a:r>
              <a:rPr lang="en-US" dirty="0">
                <a:latin typeface="Calibri" pitchFamily="34" charset="0"/>
              </a:rPr>
              <a:t>(title = "</a:t>
            </a:r>
            <a:r>
              <a:rPr lang="uk-UA" dirty="0">
                <a:latin typeface="Calibri" pitchFamily="34" charset="0"/>
              </a:rPr>
              <a:t>Без заголовка", </a:t>
            </a:r>
            <a:r>
              <a:rPr lang="en-US" dirty="0">
                <a:latin typeface="Calibri" pitchFamily="34" charset="0"/>
              </a:rPr>
              <a:t>width = 100, height = 200) </a:t>
            </a:r>
          </a:p>
          <a:p>
            <a:r>
              <a:rPr lang="en-US" dirty="0">
                <a:latin typeface="Calibri" pitchFamily="34" charset="0"/>
              </a:rPr>
              <a:t>{ 	</a:t>
            </a:r>
          </a:p>
          <a:p>
            <a:r>
              <a:rPr lang="en-US" dirty="0">
                <a:latin typeface="Calibri" pitchFamily="34" charset="0"/>
              </a:rPr>
              <a:t>   alert(title + ' ' + width + ' ' + height); </a:t>
            </a:r>
          </a:p>
          <a:p>
            <a:r>
              <a:rPr lang="en-US" dirty="0">
                <a:latin typeface="Calibri" pitchFamily="34" charset="0"/>
              </a:rPr>
              <a:t>}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showMenu</a:t>
            </a:r>
            <a:r>
              <a:rPr lang="en-US" dirty="0">
                <a:latin typeface="Calibri" pitchFamily="34" charset="0"/>
              </a:rPr>
              <a:t>(“Website title</a:t>
            </a:r>
            <a:r>
              <a:rPr lang="uk-UA" dirty="0">
                <a:latin typeface="Calibri" pitchFamily="34" charset="0"/>
              </a:rPr>
              <a:t>"); // </a:t>
            </a:r>
            <a:r>
              <a:rPr lang="en-US" dirty="0">
                <a:latin typeface="Calibri" pitchFamily="34" charset="0"/>
              </a:rPr>
              <a:t>Website title</a:t>
            </a:r>
            <a:r>
              <a:rPr lang="uk-UA" dirty="0">
                <a:latin typeface="Calibri" pitchFamily="34" charset="0"/>
              </a:rPr>
              <a:t> 100 200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Стрелочные функции</a:t>
            </a:r>
            <a:r>
              <a:rPr lang="ru-RU" dirty="0"/>
              <a:t> 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Слева от =&gt; находятся аргументы, а справа – выражение, которое нужно вернуть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060848"/>
            <a:ext cx="38884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let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 = (</a:t>
            </a:r>
            <a:r>
              <a:rPr lang="en-US" dirty="0" err="1">
                <a:latin typeface="Calibri" panose="020F0502020204030204" pitchFamily="34" charset="0"/>
              </a:rPr>
              <a:t>a,b</a:t>
            </a:r>
            <a:r>
              <a:rPr lang="en-US" dirty="0">
                <a:latin typeface="Calibri" panose="020F0502020204030204" pitchFamily="34" charset="0"/>
              </a:rPr>
              <a:t>) =&gt; a + b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63691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Если нужно задать функцию без аргументов, то используются пустые скобки</a:t>
            </a:r>
            <a:r>
              <a:rPr lang="en-US" dirty="0">
                <a:latin typeface="Calibri" panose="020F0502020204030204" pitchFamily="34" charset="0"/>
              </a:rPr>
              <a:t>: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429000"/>
            <a:ext cx="43204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let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 = () =&gt; ‘Hello!’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407707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Когда тело функции достаточно большое, то можно его обернуть в фигурные скобки {…}</a:t>
            </a:r>
            <a:r>
              <a:rPr lang="en-US" dirty="0">
                <a:latin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</a:rPr>
              <a:t>Как только тело функции оборачивается в {…}, то её результат уже не возвращается автоматически</a:t>
            </a:r>
            <a:r>
              <a:rPr lang="en-US" dirty="0">
                <a:latin typeface="Calibri" panose="020F0502020204030204" pitchFamily="34" charset="0"/>
              </a:rPr>
              <a:t>: 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5517232"/>
            <a:ext cx="61926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let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 = (</a:t>
            </a:r>
            <a:r>
              <a:rPr lang="en-US" dirty="0" err="1">
                <a:latin typeface="Calibri" panose="020F0502020204030204" pitchFamily="34" charset="0"/>
              </a:rPr>
              <a:t>a,b</a:t>
            </a:r>
            <a:r>
              <a:rPr lang="en-US" dirty="0">
                <a:latin typeface="Calibri" panose="020F0502020204030204" pitchFamily="34" charset="0"/>
              </a:rPr>
              <a:t>) =&gt; {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return</a:t>
            </a:r>
            <a:r>
              <a:rPr lang="en-US" dirty="0">
                <a:latin typeface="Calibri" panose="020F0502020204030204" pitchFamily="34" charset="0"/>
              </a:rPr>
              <a:t> a + b}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Новая конструкция </a:t>
            </a:r>
            <a:r>
              <a:rPr lang="ru-RU" dirty="0" err="1">
                <a:solidFill>
                  <a:srgbClr val="0070C0"/>
                </a:solidFill>
                <a:latin typeface="Calibri" pitchFamily="34" charset="0"/>
              </a:rPr>
              <a:t>class</a:t>
            </a:r>
            <a:r>
              <a:rPr lang="ru-RU" dirty="0">
                <a:latin typeface="Calibri" pitchFamily="34" charset="0"/>
              </a:rPr>
              <a:t> – удобный «синтаксический сахар» для задания конструктора вместе с прототипом. Синтаксис</a:t>
            </a:r>
            <a:r>
              <a:rPr lang="en-US" dirty="0">
                <a:latin typeface="Calibri" pitchFamily="34" charset="0"/>
              </a:rPr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134836"/>
            <a:ext cx="4320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class</a:t>
            </a:r>
            <a:r>
              <a:rPr lang="en-US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Название</a:t>
            </a:r>
            <a:r>
              <a:rPr lang="uk-UA" dirty="0">
                <a:latin typeface="Calibri" pitchFamily="34" charset="0"/>
              </a:rPr>
              <a:t> [</a:t>
            </a:r>
            <a:r>
              <a:rPr lang="en-US" dirty="0">
                <a:latin typeface="Calibri" pitchFamily="34" charset="0"/>
              </a:rPr>
              <a:t>extends </a:t>
            </a:r>
            <a:r>
              <a:rPr lang="uk-UA" dirty="0">
                <a:latin typeface="Calibri" pitchFamily="34" charset="0"/>
              </a:rPr>
              <a:t>Родитель] {</a:t>
            </a:r>
            <a:r>
              <a:rPr lang="en-US" dirty="0">
                <a:latin typeface="Calibri" pitchFamily="34" charset="0"/>
              </a:rPr>
              <a:t>    </a:t>
            </a:r>
          </a:p>
          <a:p>
            <a:r>
              <a:rPr lang="en-US" dirty="0">
                <a:latin typeface="Calibri" pitchFamily="34" charset="0"/>
              </a:rPr>
              <a:t>     constructor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uk-UA" dirty="0" err="1">
                <a:latin typeface="Calibri" pitchFamily="34" charset="0"/>
              </a:rPr>
              <a:t>методы</a:t>
            </a:r>
            <a:r>
              <a:rPr lang="uk-UA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7170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Calibri" pitchFamily="34" charset="0"/>
              </a:rPr>
              <a:t>Class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Expression</a:t>
            </a:r>
            <a:r>
              <a:rPr lang="en-US" dirty="0">
                <a:latin typeface="Calibri" pitchFamily="34" charset="0"/>
              </a:rPr>
              <a:t>: </a:t>
            </a:r>
            <a:endParaRPr lang="ru-RU" dirty="0">
              <a:latin typeface="Calibri" pitchFamily="34" charset="0"/>
            </a:endParaRPr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464933"/>
            <a:ext cx="504056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let</a:t>
            </a:r>
            <a:r>
              <a:rPr lang="en-US" dirty="0">
                <a:latin typeface="Calibri" pitchFamily="34" charset="0"/>
              </a:rPr>
              <a:t> User =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class</a:t>
            </a:r>
            <a:r>
              <a:rPr lang="en-US" dirty="0">
                <a:latin typeface="Calibri" pitchFamily="34" charset="0"/>
              </a:rPr>
              <a:t> { </a:t>
            </a:r>
          </a:p>
          <a:p>
            <a:r>
              <a:rPr lang="en-US" dirty="0" err="1">
                <a:latin typeface="Calibri" pitchFamily="34" charset="0"/>
              </a:rPr>
              <a:t>sayHi</a:t>
            </a:r>
            <a:r>
              <a:rPr lang="en-US" dirty="0">
                <a:latin typeface="Calibri" pitchFamily="34" charset="0"/>
              </a:rPr>
              <a:t>() { alert('</a:t>
            </a:r>
            <a:r>
              <a:rPr lang="uk-UA" dirty="0" err="1">
                <a:latin typeface="Calibri" pitchFamily="34" charset="0"/>
              </a:rPr>
              <a:t>Привет</a:t>
            </a:r>
            <a:r>
              <a:rPr lang="uk-UA" dirty="0">
                <a:latin typeface="Calibri" pitchFamily="34" charset="0"/>
              </a:rPr>
              <a:t>!'); } </a:t>
            </a:r>
            <a:endParaRPr lang="en-US" dirty="0">
              <a:latin typeface="Calibri" pitchFamily="34" charset="0"/>
            </a:endParaRPr>
          </a:p>
          <a:p>
            <a:r>
              <a:rPr lang="uk-UA" dirty="0">
                <a:latin typeface="Calibri" pitchFamily="34" charset="0"/>
              </a:rPr>
              <a:t>};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new</a:t>
            </a:r>
            <a:r>
              <a:rPr lang="en-US" dirty="0">
                <a:latin typeface="Calibri" pitchFamily="34" charset="0"/>
              </a:rPr>
              <a:t> User().</a:t>
            </a:r>
            <a:r>
              <a:rPr lang="en-US" dirty="0" err="1">
                <a:latin typeface="Calibri" pitchFamily="34" charset="0"/>
              </a:rPr>
              <a:t>sayHi</a:t>
            </a:r>
            <a:r>
              <a:rPr lang="en-US" dirty="0">
                <a:latin typeface="Calibri" pitchFamily="34" charset="0"/>
              </a:rPr>
              <a:t>();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171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React JS</vt:lpstr>
      <vt:lpstr>let, const</vt:lpstr>
      <vt:lpstr>Деструктуризация </vt:lpstr>
      <vt:lpstr>Функции в ES6</vt:lpstr>
      <vt:lpstr>Стрелочные функции </vt:lpstr>
      <vt:lpstr>Классы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18</cp:revision>
  <dcterms:created xsi:type="dcterms:W3CDTF">2016-07-17T19:25:43Z</dcterms:created>
  <dcterms:modified xsi:type="dcterms:W3CDTF">2017-05-07T22:16:40Z</dcterms:modified>
</cp:coreProperties>
</file>