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sldIdLst>
    <p:sldId id="257" r:id="rId2"/>
    <p:sldId id="258" r:id="rId3"/>
    <p:sldId id="261" r:id="rId4"/>
    <p:sldId id="262" r:id="rId5"/>
    <p:sldId id="260" r:id="rId6"/>
    <p:sldId id="259" r:id="rId7"/>
  </p:sldIdLst>
  <p:sldSz cx="9144000" cy="6858000" type="screen4x3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итульный слайд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1000" y="2514601"/>
            <a:ext cx="5334000" cy="1470025"/>
          </a:xfrm>
        </p:spPr>
        <p:txBody>
          <a:bodyPr/>
          <a:lstStyle>
            <a:lvl1pPr algn="l">
              <a:defRPr>
                <a:solidFill>
                  <a:schemeClr val="tx1">
                    <a:lumMod val="90000"/>
                    <a:lumOff val="10000"/>
                  </a:schemeClr>
                </a:solidFill>
                <a:latin typeface="Segoe UI Light" pitchFamily="34" charset="0"/>
              </a:defRPr>
            </a:lvl1pPr>
          </a:lstStyle>
          <a:p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4953000"/>
            <a:ext cx="6400800" cy="609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-152400" y="6748083"/>
            <a:ext cx="9448800" cy="1523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arallelogram 15"/>
          <p:cNvSpPr/>
          <p:nvPr/>
        </p:nvSpPr>
        <p:spPr>
          <a:xfrm>
            <a:off x="5606430" y="6748085"/>
            <a:ext cx="609602" cy="152399"/>
          </a:xfrm>
          <a:prstGeom prst="parallelogram">
            <a:avLst/>
          </a:prstGeom>
          <a:solidFill>
            <a:srgbClr val="DAF1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arallelogram 16"/>
          <p:cNvSpPr/>
          <p:nvPr/>
        </p:nvSpPr>
        <p:spPr>
          <a:xfrm>
            <a:off x="6096000" y="6748087"/>
            <a:ext cx="609602" cy="152399"/>
          </a:xfrm>
          <a:prstGeom prst="parallelogram">
            <a:avLst/>
          </a:prstGeom>
          <a:solidFill>
            <a:srgbClr val="FF98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arallelogram 17"/>
          <p:cNvSpPr/>
          <p:nvPr/>
        </p:nvSpPr>
        <p:spPr>
          <a:xfrm>
            <a:off x="6629398" y="6748087"/>
            <a:ext cx="609602" cy="152399"/>
          </a:xfrm>
          <a:prstGeom prst="parallelogram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Process 13"/>
          <p:cNvSpPr/>
          <p:nvPr/>
        </p:nvSpPr>
        <p:spPr>
          <a:xfrm>
            <a:off x="0" y="0"/>
            <a:ext cx="9144000" cy="76200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Process 18"/>
          <p:cNvSpPr/>
          <p:nvPr/>
        </p:nvSpPr>
        <p:spPr>
          <a:xfrm>
            <a:off x="0" y="76200"/>
            <a:ext cx="6705602" cy="76200"/>
          </a:xfrm>
          <a:prstGeom prst="flowChartProcess">
            <a:avLst/>
          </a:prstGeom>
          <a:solidFill>
            <a:srgbClr val="FF5E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Process 19"/>
          <p:cNvSpPr/>
          <p:nvPr/>
        </p:nvSpPr>
        <p:spPr>
          <a:xfrm>
            <a:off x="0" y="152400"/>
            <a:ext cx="2897114" cy="76200"/>
          </a:xfrm>
          <a:prstGeom prst="flowChartProcess">
            <a:avLst/>
          </a:prstGeom>
          <a:solidFill>
            <a:srgbClr val="47B8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1872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864475" y="2073275"/>
            <a:ext cx="23876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279400"/>
            <a:ext cx="9144000" cy="685800"/>
          </a:xfrm>
          <a:prstGeom prst="rect">
            <a:avLst/>
          </a:prstGeom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279401"/>
            <a:ext cx="8229600" cy="655639"/>
          </a:xfrm>
        </p:spPr>
        <p:txBody>
          <a:bodyPr>
            <a:noAutofit/>
          </a:bodyPr>
          <a:lstStyle>
            <a:lvl1pPr>
              <a:defRPr sz="27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 hasCustomPrompt="1"/>
          </p:nvPr>
        </p:nvSpPr>
        <p:spPr>
          <a:xfrm>
            <a:off x="990600" y="2006600"/>
            <a:ext cx="6096000" cy="2946400"/>
          </a:xfrm>
          <a:prstGeom prst="rect">
            <a:avLst/>
          </a:prstGeom>
        </p:spPr>
        <p:txBody>
          <a:bodyPr/>
          <a:lstStyle>
            <a:lvl5pPr marL="0" indent="0">
              <a:buNone/>
              <a:defRPr/>
            </a:lvl5pPr>
          </a:lstStyle>
          <a:p>
            <a:pPr lvl="4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097366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1000" y="2514601"/>
            <a:ext cx="5334000" cy="1470025"/>
          </a:xfrm>
        </p:spPr>
        <p:txBody>
          <a:bodyPr/>
          <a:lstStyle>
            <a:lvl1pPr algn="l">
              <a:defRPr>
                <a:solidFill>
                  <a:schemeClr val="tx1">
                    <a:lumMod val="90000"/>
                    <a:lumOff val="10000"/>
                  </a:schemeClr>
                </a:solidFill>
                <a:latin typeface="Segoe UI Light" pitchFamily="34" charset="0"/>
              </a:defRPr>
            </a:lvl1pPr>
          </a:lstStyle>
          <a:p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4953000"/>
            <a:ext cx="6400800" cy="609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-152400" y="6748083"/>
            <a:ext cx="9448800" cy="1523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arallelogram 15"/>
          <p:cNvSpPr/>
          <p:nvPr userDrawn="1"/>
        </p:nvSpPr>
        <p:spPr>
          <a:xfrm>
            <a:off x="5606430" y="6748085"/>
            <a:ext cx="609602" cy="152399"/>
          </a:xfrm>
          <a:prstGeom prst="parallelogram">
            <a:avLst/>
          </a:prstGeom>
          <a:solidFill>
            <a:srgbClr val="DAF1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arallelogram 16"/>
          <p:cNvSpPr/>
          <p:nvPr userDrawn="1"/>
        </p:nvSpPr>
        <p:spPr>
          <a:xfrm>
            <a:off x="6096000" y="6748087"/>
            <a:ext cx="609602" cy="152399"/>
          </a:xfrm>
          <a:prstGeom prst="parallelogram">
            <a:avLst/>
          </a:prstGeom>
          <a:solidFill>
            <a:srgbClr val="FF98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arallelogram 17"/>
          <p:cNvSpPr/>
          <p:nvPr userDrawn="1"/>
        </p:nvSpPr>
        <p:spPr>
          <a:xfrm>
            <a:off x="6629398" y="6748087"/>
            <a:ext cx="609602" cy="152399"/>
          </a:xfrm>
          <a:prstGeom prst="parallelogram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Process 13"/>
          <p:cNvSpPr/>
          <p:nvPr userDrawn="1"/>
        </p:nvSpPr>
        <p:spPr>
          <a:xfrm>
            <a:off x="0" y="0"/>
            <a:ext cx="9144000" cy="76200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Process 18"/>
          <p:cNvSpPr/>
          <p:nvPr userDrawn="1"/>
        </p:nvSpPr>
        <p:spPr>
          <a:xfrm>
            <a:off x="0" y="76200"/>
            <a:ext cx="6705602" cy="76200"/>
          </a:xfrm>
          <a:prstGeom prst="flowChartProcess">
            <a:avLst/>
          </a:prstGeom>
          <a:solidFill>
            <a:srgbClr val="FF5E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Process 19"/>
          <p:cNvSpPr/>
          <p:nvPr userDrawn="1"/>
        </p:nvSpPr>
        <p:spPr>
          <a:xfrm>
            <a:off x="0" y="152400"/>
            <a:ext cx="2897114" cy="76200"/>
          </a:xfrm>
          <a:prstGeom prst="flowChartProcess">
            <a:avLst/>
          </a:prstGeom>
          <a:solidFill>
            <a:srgbClr val="47B8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1872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864475" y="2073275"/>
            <a:ext cx="23876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0" y="279400"/>
            <a:ext cx="9144000" cy="685800"/>
          </a:xfrm>
          <a:prstGeom prst="rect">
            <a:avLst/>
          </a:prstGeom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279401"/>
            <a:ext cx="8229600" cy="655639"/>
          </a:xfrm>
        </p:spPr>
        <p:txBody>
          <a:bodyPr>
            <a:noAutofit/>
          </a:bodyPr>
          <a:lstStyle>
            <a:lvl1pPr>
              <a:defRPr sz="27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 hasCustomPrompt="1"/>
          </p:nvPr>
        </p:nvSpPr>
        <p:spPr>
          <a:xfrm>
            <a:off x="990600" y="2006600"/>
            <a:ext cx="6096000" cy="2946400"/>
          </a:xfrm>
          <a:prstGeom prst="rect">
            <a:avLst/>
          </a:prstGeom>
        </p:spPr>
        <p:txBody>
          <a:bodyPr/>
          <a:lstStyle>
            <a:lvl5pPr marL="0" indent="0">
              <a:buNone/>
              <a:defRPr/>
            </a:lvl5pPr>
          </a:lstStyle>
          <a:p>
            <a:pPr lvl="4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097366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007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97280" y="3555960"/>
            <a:ext cx="4023360" cy="663827"/>
          </a:xfrm>
          <a:prstGeom prst="rect">
            <a:avLst/>
          </a:prstGeom>
          <a:solidFill>
            <a:srgbClr val="7564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3627317"/>
            <a:ext cx="6583680" cy="507831"/>
          </a:xfrm>
        </p:spPr>
        <p:txBody>
          <a:bodyPr wrap="square">
            <a:spAutoFit/>
          </a:bodyPr>
          <a:lstStyle/>
          <a:p>
            <a:r>
              <a:rPr lang="en-US" sz="2700" dirty="0" err="1">
                <a:solidFill>
                  <a:schemeClr val="bg1"/>
                </a:solidFill>
                <a:latin typeface="Calibri" pitchFamily="34" charset="0"/>
                <a:ea typeface="Roboto Thin" panose="02000000000000000000" pitchFamily="2" charset="0"/>
                <a:cs typeface="Roboto Thin" panose="02000000000000000000" pitchFamily="2" charset="0"/>
              </a:rPr>
              <a:t>NodeJS</a:t>
            </a:r>
            <a:endParaRPr lang="en-US" dirty="0">
              <a:solidFill>
                <a:srgbClr val="7564BC"/>
              </a:solidFill>
              <a:latin typeface="Calibri" pitchFamily="34" charset="0"/>
              <a:ea typeface="Roboto Thin" panose="02000000000000000000" pitchFamily="2" charset="0"/>
              <a:cs typeface="Roboto Thin" panose="02000000000000000000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76313" y="4217802"/>
            <a:ext cx="62147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>
                <a:solidFill>
                  <a:srgbClr val="7564BC"/>
                </a:solidFill>
                <a:latin typeface="Calibri" pitchFamily="34" charset="0"/>
              </a:rPr>
              <a:t>Работа в консоли 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2051720" y="1916832"/>
            <a:ext cx="6322695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Calibri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Node JS</a:t>
            </a:r>
          </a:p>
        </p:txBody>
      </p:sp>
      <p:pic>
        <p:nvPicPr>
          <p:cNvPr id="9" name="Рисунок 8" descr="nodejs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99592" y="1628800"/>
            <a:ext cx="1152128" cy="115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223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itchFamily="34" charset="0"/>
              </a:rPr>
              <a:t>npm</a:t>
            </a:r>
            <a:endParaRPr lang="uk-UA" dirty="0">
              <a:latin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536" y="2276872"/>
            <a:ext cx="83529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>
                <a:latin typeface="Calibri" pitchFamily="34" charset="0"/>
              </a:rPr>
              <a:t>По умолчанию </a:t>
            </a:r>
            <a:r>
              <a:rPr lang="en-US" dirty="0">
                <a:latin typeface="Calibri" pitchFamily="34" charset="0"/>
              </a:rPr>
              <a:t>npm </a:t>
            </a:r>
            <a:r>
              <a:rPr lang="ru-RU" dirty="0">
                <a:latin typeface="Calibri" pitchFamily="34" charset="0"/>
              </a:rPr>
              <a:t>работает с пакетами в </a:t>
            </a:r>
            <a:r>
              <a:rPr lang="ru-RU" b="1" dirty="0">
                <a:latin typeface="Calibri" pitchFamily="34" charset="0"/>
              </a:rPr>
              <a:t>локальном</a:t>
            </a:r>
            <a:r>
              <a:rPr lang="ru-RU" dirty="0">
                <a:latin typeface="Calibri" pitchFamily="34" charset="0"/>
              </a:rPr>
              <a:t> режиме. Для работы в глобальном режиме используется опция</a:t>
            </a:r>
            <a:r>
              <a:rPr lang="ru-RU" b="1" dirty="0">
                <a:latin typeface="Calibri" pitchFamily="34" charset="0"/>
              </a:rPr>
              <a:t> </a:t>
            </a:r>
            <a:r>
              <a:rPr lang="en-US" b="1" dirty="0">
                <a:latin typeface="Calibri" pitchFamily="34" charset="0"/>
              </a:rPr>
              <a:t>– g</a:t>
            </a:r>
            <a:r>
              <a:rPr lang="en-US" dirty="0">
                <a:latin typeface="Calibri" pitchFamily="34" charset="0"/>
              </a:rPr>
              <a:t>. </a:t>
            </a:r>
          </a:p>
          <a:p>
            <a:endParaRPr lang="ru-RU" b="1" dirty="0">
              <a:latin typeface="Calibri" pitchFamily="34" charset="0"/>
            </a:endParaRPr>
          </a:p>
          <a:p>
            <a:endParaRPr lang="ru-RU" b="1" dirty="0">
              <a:latin typeface="Calibri" pitchFamily="34" charset="0"/>
            </a:endParaRPr>
          </a:p>
          <a:p>
            <a:r>
              <a:rPr lang="ru-RU" dirty="0">
                <a:latin typeface="Calibri" pitchFamily="34" charset="0"/>
              </a:rPr>
              <a:t>Часто используемые команды при работе с </a:t>
            </a:r>
            <a:r>
              <a:rPr lang="ru-RU" dirty="0" err="1">
                <a:latin typeface="Calibri" pitchFamily="34" charset="0"/>
              </a:rPr>
              <a:t>npm</a:t>
            </a:r>
            <a:r>
              <a:rPr lang="ru-RU" dirty="0">
                <a:latin typeface="Calibri" pitchFamily="34" charset="0"/>
              </a:rPr>
              <a:t> </a:t>
            </a:r>
            <a:r>
              <a:rPr lang="en-US" dirty="0">
                <a:latin typeface="Calibri" pitchFamily="34" charset="0"/>
              </a:rPr>
              <a:t>: </a:t>
            </a:r>
            <a:endParaRPr lang="uk-UA" dirty="0">
              <a:latin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15616" y="1844824"/>
            <a:ext cx="698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uk-UA" dirty="0"/>
          </a:p>
        </p:txBody>
      </p:sp>
      <p:pic>
        <p:nvPicPr>
          <p:cNvPr id="10242" name="Picture 2" descr="https://raw.githubusercontent.com/gmetais/YellowLabTools/master/doc/img/npm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196752"/>
            <a:ext cx="1705024" cy="924448"/>
          </a:xfrm>
          <a:prstGeom prst="rect">
            <a:avLst/>
          </a:prstGeom>
          <a:noFill/>
        </p:spPr>
      </p:pic>
      <p:sp>
        <p:nvSpPr>
          <p:cNvPr id="7" name="Прямоугольник 6"/>
          <p:cNvSpPr/>
          <p:nvPr/>
        </p:nvSpPr>
        <p:spPr>
          <a:xfrm>
            <a:off x="2267744" y="1196752"/>
            <a:ext cx="604867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 err="1">
                <a:latin typeface="Calibri" pitchFamily="34" charset="0"/>
              </a:rPr>
              <a:t>npm</a:t>
            </a:r>
            <a:r>
              <a:rPr lang="en-US" dirty="0">
                <a:latin typeface="Calibri" pitchFamily="34" charset="0"/>
              </a:rPr>
              <a:t>(Node Package Manager) - </a:t>
            </a:r>
            <a:r>
              <a:rPr lang="ru-RU" dirty="0">
                <a:latin typeface="Calibri" pitchFamily="34" charset="0"/>
              </a:rPr>
              <a:t> это пакетный менеджер созданный для </a:t>
            </a:r>
            <a:r>
              <a:rPr lang="ru-RU" dirty="0" err="1">
                <a:latin typeface="Calibri" pitchFamily="34" charset="0"/>
              </a:rPr>
              <a:t>NodeJs</a:t>
            </a:r>
            <a:r>
              <a:rPr lang="ru-RU" dirty="0">
                <a:latin typeface="Calibri" pitchFamily="34" charset="0"/>
              </a:rPr>
              <a:t>, который позволяет управлять модулями и зависимостями при создании приложений. </a:t>
            </a:r>
            <a:endParaRPr lang="uk-UA" dirty="0">
              <a:latin typeface="Calibri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1560" y="4005064"/>
            <a:ext cx="79928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ru-RU" dirty="0">
                <a:latin typeface="Calibri" pitchFamily="34" charset="0"/>
              </a:rPr>
              <a:t> </a:t>
            </a:r>
            <a:r>
              <a:rPr lang="en-US" dirty="0">
                <a:latin typeface="Calibri" pitchFamily="34" charset="0"/>
              </a:rPr>
              <a:t>npm install *</a:t>
            </a:r>
            <a:r>
              <a:rPr lang="en-US" dirty="0" err="1">
                <a:latin typeface="Calibri" pitchFamily="34" charset="0"/>
              </a:rPr>
              <a:t>package_name</a:t>
            </a:r>
            <a:r>
              <a:rPr lang="en-US" dirty="0">
                <a:latin typeface="Calibri" pitchFamily="34" charset="0"/>
              </a:rPr>
              <a:t>* - </a:t>
            </a:r>
            <a:r>
              <a:rPr lang="ru-RU" dirty="0">
                <a:latin typeface="Calibri" pitchFamily="34" charset="0"/>
              </a:rPr>
              <a:t>установка пакета</a:t>
            </a:r>
            <a:r>
              <a:rPr lang="en-US" dirty="0">
                <a:latin typeface="Calibri" pitchFamily="34" charset="0"/>
              </a:rPr>
              <a:t> </a:t>
            </a:r>
          </a:p>
          <a:p>
            <a:pPr>
              <a:buFont typeface="Arial" pitchFamily="34" charset="0"/>
              <a:buChar char="•"/>
            </a:pPr>
            <a:r>
              <a:rPr lang="ru-RU" dirty="0">
                <a:latin typeface="Calibri" pitchFamily="34" charset="0"/>
              </a:rPr>
              <a:t> </a:t>
            </a:r>
            <a:r>
              <a:rPr lang="en-US" dirty="0">
                <a:latin typeface="Calibri" pitchFamily="34" charset="0"/>
              </a:rPr>
              <a:t>npm install *</a:t>
            </a:r>
            <a:r>
              <a:rPr lang="en-US" dirty="0" err="1">
                <a:latin typeface="Calibri" pitchFamily="34" charset="0"/>
              </a:rPr>
              <a:t>package_name</a:t>
            </a:r>
            <a:r>
              <a:rPr lang="en-US" dirty="0">
                <a:latin typeface="Calibri" pitchFamily="34" charset="0"/>
              </a:rPr>
              <a:t>*@1.5.0 – </a:t>
            </a:r>
            <a:r>
              <a:rPr lang="ru-RU" dirty="0">
                <a:latin typeface="Calibri" pitchFamily="34" charset="0"/>
              </a:rPr>
              <a:t>установка конкретной версии пакета</a:t>
            </a:r>
          </a:p>
          <a:p>
            <a:pPr>
              <a:buFont typeface="Arial" pitchFamily="34" charset="0"/>
              <a:buChar char="•"/>
            </a:pPr>
            <a:r>
              <a:rPr lang="ru-RU" dirty="0">
                <a:latin typeface="Calibri" pitchFamily="34" charset="0"/>
              </a:rPr>
              <a:t> </a:t>
            </a:r>
            <a:r>
              <a:rPr lang="en-US" dirty="0">
                <a:latin typeface="Calibri" pitchFamily="34" charset="0"/>
              </a:rPr>
              <a:t>npm search *</a:t>
            </a:r>
            <a:r>
              <a:rPr lang="en-US" dirty="0" err="1">
                <a:latin typeface="Calibri" pitchFamily="34" charset="0"/>
              </a:rPr>
              <a:t>package_name</a:t>
            </a:r>
            <a:r>
              <a:rPr lang="en-US" dirty="0">
                <a:latin typeface="Calibri" pitchFamily="34" charset="0"/>
              </a:rPr>
              <a:t>* - </a:t>
            </a:r>
            <a:r>
              <a:rPr lang="ru-RU" dirty="0">
                <a:latin typeface="Calibri" pitchFamily="34" charset="0"/>
              </a:rPr>
              <a:t>поиск пакета </a:t>
            </a:r>
          </a:p>
          <a:p>
            <a:pPr>
              <a:buFont typeface="Arial" pitchFamily="34" charset="0"/>
              <a:buChar char="•"/>
            </a:pPr>
            <a:r>
              <a:rPr lang="ru-RU" dirty="0">
                <a:latin typeface="Calibri" pitchFamily="34" charset="0"/>
              </a:rPr>
              <a:t> </a:t>
            </a:r>
            <a:r>
              <a:rPr lang="en-US" dirty="0">
                <a:latin typeface="Calibri" pitchFamily="34" charset="0"/>
              </a:rPr>
              <a:t>npm uninstall *</a:t>
            </a:r>
            <a:r>
              <a:rPr lang="en-US" dirty="0" err="1">
                <a:latin typeface="Calibri" pitchFamily="34" charset="0"/>
              </a:rPr>
              <a:t>package_name</a:t>
            </a:r>
            <a:r>
              <a:rPr lang="en-US" dirty="0">
                <a:latin typeface="Calibri" pitchFamily="34" charset="0"/>
              </a:rPr>
              <a:t>* - </a:t>
            </a:r>
            <a:r>
              <a:rPr lang="ru-RU" dirty="0">
                <a:latin typeface="Calibri" pitchFamily="34" charset="0"/>
              </a:rPr>
              <a:t>удаление пакета </a:t>
            </a:r>
            <a:endParaRPr lang="en-US" dirty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ru-RU" dirty="0">
                <a:latin typeface="Calibri" pitchFamily="34" charset="0"/>
              </a:rPr>
              <a:t> </a:t>
            </a:r>
            <a:r>
              <a:rPr lang="en-US" dirty="0">
                <a:latin typeface="Calibri" pitchFamily="34" charset="0"/>
              </a:rPr>
              <a:t>npm list – </a:t>
            </a:r>
            <a:r>
              <a:rPr lang="ru-RU" dirty="0">
                <a:latin typeface="Calibri" pitchFamily="34" charset="0"/>
              </a:rPr>
              <a:t>список установленных пакетов </a:t>
            </a:r>
          </a:p>
          <a:p>
            <a:pPr>
              <a:buFont typeface="Arial" pitchFamily="34" charset="0"/>
              <a:buChar char="•"/>
            </a:pPr>
            <a:r>
              <a:rPr lang="ru-RU" dirty="0">
                <a:latin typeface="Calibri" pitchFamily="34" charset="0"/>
              </a:rPr>
              <a:t> </a:t>
            </a:r>
            <a:r>
              <a:rPr lang="en-US" dirty="0">
                <a:latin typeface="Calibri" pitchFamily="34" charset="0"/>
              </a:rPr>
              <a:t>npm init – </a:t>
            </a:r>
            <a:r>
              <a:rPr lang="ru-RU" dirty="0">
                <a:latin typeface="Calibri" pitchFamily="34" charset="0"/>
              </a:rPr>
              <a:t>создание файла </a:t>
            </a:r>
            <a:r>
              <a:rPr lang="en-US" dirty="0" err="1">
                <a:latin typeface="Calibri" pitchFamily="34" charset="0"/>
              </a:rPr>
              <a:t>package.json</a:t>
            </a:r>
            <a:r>
              <a:rPr lang="en-US" dirty="0">
                <a:latin typeface="Calibri" pitchFamily="34" charset="0"/>
              </a:rPr>
              <a:t> </a:t>
            </a:r>
            <a:r>
              <a:rPr lang="ru-RU" dirty="0">
                <a:latin typeface="Calibri" pitchFamily="34" charset="0"/>
              </a:rPr>
              <a:t>для управления зависимостями</a:t>
            </a:r>
            <a:endParaRPr lang="en-US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itchFamily="34" charset="0"/>
              </a:rPr>
              <a:t>Node REPL</a:t>
            </a:r>
            <a:endParaRPr lang="uk-UA" dirty="0">
              <a:latin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1844824"/>
            <a:ext cx="806489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000">
              <a:buFont typeface="Arial" pitchFamily="34" charset="0"/>
              <a:buChar char="•"/>
            </a:pPr>
            <a:r>
              <a:rPr lang="en-US" sz="2000" b="1" dirty="0">
                <a:latin typeface="Calibri" pitchFamily="34" charset="0"/>
              </a:rPr>
              <a:t> </a:t>
            </a:r>
            <a:r>
              <a:rPr lang="ru-RU" sz="2000" b="1" dirty="0">
                <a:latin typeface="Calibri" pitchFamily="34" charset="0"/>
              </a:rPr>
              <a:t>REPL</a:t>
            </a:r>
            <a:r>
              <a:rPr lang="ru-RU" sz="2000" dirty="0">
                <a:latin typeface="Calibri" pitchFamily="34" charset="0"/>
              </a:rPr>
              <a:t> (</a:t>
            </a:r>
            <a:r>
              <a:rPr lang="ru-RU" sz="2000" i="1" dirty="0" err="1">
                <a:latin typeface="Calibri" pitchFamily="34" charset="0"/>
              </a:rPr>
              <a:t>read-eval-print</a:t>
            </a:r>
            <a:r>
              <a:rPr lang="ru-RU" sz="2000" i="1" dirty="0">
                <a:latin typeface="Calibri" pitchFamily="34" charset="0"/>
              </a:rPr>
              <a:t> </a:t>
            </a:r>
            <a:r>
              <a:rPr lang="ru-RU" sz="2000" i="1" dirty="0" err="1">
                <a:latin typeface="Calibri" pitchFamily="34" charset="0"/>
              </a:rPr>
              <a:t>loop</a:t>
            </a:r>
            <a:r>
              <a:rPr lang="ru-RU" sz="2000" dirty="0">
                <a:latin typeface="Calibri" pitchFamily="34" charset="0"/>
              </a:rPr>
              <a:t> — </a:t>
            </a:r>
            <a:r>
              <a:rPr lang="ru-RU" sz="2000" i="1" dirty="0">
                <a:latin typeface="Calibri" pitchFamily="34" charset="0"/>
              </a:rPr>
              <a:t>цикл «чтение — вычисление — вывод»</a:t>
            </a:r>
            <a:r>
              <a:rPr lang="ru-RU" sz="2000" dirty="0">
                <a:latin typeface="Calibri" pitchFamily="34" charset="0"/>
              </a:rPr>
              <a:t>) — форма организации простой интерактивной среды программирования в рамках средств интерфейса командной строки. </a:t>
            </a:r>
            <a:r>
              <a:rPr lang="en-US" sz="2000" dirty="0">
                <a:latin typeface="Calibri" pitchFamily="34" charset="0"/>
              </a:rPr>
              <a:t> </a:t>
            </a:r>
          </a:p>
          <a:p>
            <a:pPr marL="180000">
              <a:buFont typeface="Arial" pitchFamily="34" charset="0"/>
              <a:buChar char="•"/>
            </a:pPr>
            <a:endParaRPr lang="en-US" sz="2000" dirty="0">
              <a:latin typeface="Calibri" pitchFamily="34" charset="0"/>
            </a:endParaRPr>
          </a:p>
          <a:p>
            <a:pPr marL="180000">
              <a:buFont typeface="Arial" pitchFamily="34" charset="0"/>
              <a:buChar char="•"/>
            </a:pPr>
            <a:r>
              <a:rPr lang="en-US" sz="2000" dirty="0">
                <a:latin typeface="Calibri" pitchFamily="34" charset="0"/>
              </a:rPr>
              <a:t> </a:t>
            </a:r>
            <a:r>
              <a:rPr lang="ru-RU" sz="2000" dirty="0">
                <a:latin typeface="Calibri" pitchFamily="34" charset="0"/>
              </a:rPr>
              <a:t>Для запуска интерактивной оболочки</a:t>
            </a:r>
            <a:r>
              <a:rPr lang="en-US" sz="2000" dirty="0">
                <a:latin typeface="Calibri" pitchFamily="34" charset="0"/>
              </a:rPr>
              <a:t>(REPL) </a:t>
            </a:r>
            <a:r>
              <a:rPr lang="ru-RU" sz="2000" dirty="0">
                <a:latin typeface="Calibri" pitchFamily="34" charset="0"/>
              </a:rPr>
              <a:t>в </a:t>
            </a:r>
            <a:r>
              <a:rPr lang="en-US" sz="2000" dirty="0" err="1">
                <a:latin typeface="Calibri" pitchFamily="34" charset="0"/>
              </a:rPr>
              <a:t>NodeJS</a:t>
            </a:r>
            <a:r>
              <a:rPr lang="en-US" sz="2000" dirty="0">
                <a:latin typeface="Calibri" pitchFamily="34" charset="0"/>
              </a:rPr>
              <a:t> </a:t>
            </a:r>
            <a:br>
              <a:rPr lang="en-US" sz="2000" dirty="0">
                <a:latin typeface="Calibri" pitchFamily="34" charset="0"/>
              </a:rPr>
            </a:br>
            <a:r>
              <a:rPr lang="ru-RU" sz="2000" dirty="0">
                <a:latin typeface="Calibri" pitchFamily="34" charset="0"/>
              </a:rPr>
              <a:t>используется команда </a:t>
            </a:r>
            <a:r>
              <a:rPr lang="en-US" sz="2000" b="1" dirty="0">
                <a:latin typeface="Calibri" pitchFamily="34" charset="0"/>
              </a:rPr>
              <a:t>node. </a:t>
            </a:r>
          </a:p>
          <a:p>
            <a:pPr marL="180000">
              <a:buFont typeface="Arial" pitchFamily="34" charset="0"/>
              <a:buChar char="•"/>
            </a:pPr>
            <a:endParaRPr lang="en-US" sz="2000" b="1" dirty="0">
              <a:latin typeface="Calibri" pitchFamily="34" charset="0"/>
            </a:endParaRPr>
          </a:p>
          <a:p>
            <a:pPr marL="180000">
              <a:buFont typeface="Arial" pitchFamily="34" charset="0"/>
              <a:buChar char="•"/>
            </a:pPr>
            <a:r>
              <a:rPr lang="en-US" sz="2000" dirty="0">
                <a:latin typeface="Calibri" pitchFamily="34" charset="0"/>
              </a:rPr>
              <a:t> </a:t>
            </a:r>
            <a:r>
              <a:rPr lang="ru-RU" sz="2000" dirty="0">
                <a:latin typeface="Calibri" pitchFamily="34" charset="0"/>
              </a:rPr>
              <a:t>Для завершения </a:t>
            </a:r>
            <a:r>
              <a:rPr lang="en-US" sz="2000" dirty="0">
                <a:latin typeface="Calibri" pitchFamily="34" charset="0"/>
              </a:rPr>
              <a:t>REPL-</a:t>
            </a:r>
            <a:r>
              <a:rPr lang="ru-RU" sz="2000" dirty="0">
                <a:latin typeface="Calibri" pitchFamily="34" charset="0"/>
              </a:rPr>
              <a:t>сессии используется двойное </a:t>
            </a:r>
            <a:br>
              <a:rPr lang="en-US" sz="2000" dirty="0">
                <a:latin typeface="Calibri" pitchFamily="34" charset="0"/>
              </a:rPr>
            </a:br>
            <a:r>
              <a:rPr lang="ru-RU" sz="2000" dirty="0">
                <a:latin typeface="Calibri" pitchFamily="34" charset="0"/>
              </a:rPr>
              <a:t>нажатие комбинации клавиш </a:t>
            </a:r>
            <a:r>
              <a:rPr lang="en-US" sz="2000" b="1" dirty="0" err="1">
                <a:latin typeface="Calibri" pitchFamily="34" charset="0"/>
              </a:rPr>
              <a:t>Ctrl+C</a:t>
            </a:r>
            <a:r>
              <a:rPr lang="en-US" sz="2000" dirty="0">
                <a:latin typeface="Calibri" pitchFamily="34" charset="0"/>
              </a:rPr>
              <a:t> </a:t>
            </a:r>
            <a:r>
              <a:rPr lang="ru-RU" sz="2000" dirty="0">
                <a:latin typeface="Calibri" pitchFamily="34" charset="0"/>
              </a:rPr>
              <a:t>или команда </a:t>
            </a:r>
            <a:r>
              <a:rPr lang="en-US" sz="2000" b="1" dirty="0">
                <a:latin typeface="Calibri" pitchFamily="34" charset="0"/>
              </a:rPr>
              <a:t>.exit </a:t>
            </a:r>
          </a:p>
          <a:p>
            <a:pPr marL="180000">
              <a:buFont typeface="Arial" pitchFamily="34" charset="0"/>
              <a:buChar char="•"/>
            </a:pPr>
            <a:endParaRPr lang="en-US" sz="2000" b="1" dirty="0">
              <a:latin typeface="Calibri" pitchFamily="34" charset="0"/>
            </a:endParaRPr>
          </a:p>
          <a:p>
            <a:pPr marL="180000">
              <a:buFont typeface="Arial" pitchFamily="34" charset="0"/>
              <a:buChar char="•"/>
            </a:pPr>
            <a:r>
              <a:rPr lang="ru-RU" sz="2000" b="1" dirty="0">
                <a:latin typeface="Calibri" pitchFamily="34" charset="0"/>
              </a:rPr>
              <a:t> </a:t>
            </a:r>
            <a:r>
              <a:rPr lang="ru-RU" sz="2000" dirty="0">
                <a:latin typeface="Calibri" pitchFamily="34" charset="0"/>
              </a:rPr>
              <a:t>Команда </a:t>
            </a:r>
            <a:r>
              <a:rPr lang="en-US" sz="2000" b="1" dirty="0">
                <a:latin typeface="Calibri" pitchFamily="34" charset="0"/>
              </a:rPr>
              <a:t>.help </a:t>
            </a:r>
            <a:r>
              <a:rPr lang="ru-RU" sz="2000" dirty="0">
                <a:latin typeface="Calibri" pitchFamily="34" charset="0"/>
              </a:rPr>
              <a:t>показывает список всех специальных команд интерактивной оболочки</a:t>
            </a:r>
            <a:r>
              <a:rPr lang="en-US" sz="2000" dirty="0">
                <a:latin typeface="Calibri" pitchFamily="34" charset="0"/>
              </a:rPr>
              <a:t> Node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alibri" pitchFamily="34" charset="0"/>
              </a:rPr>
              <a:t>Работа с переменными</a:t>
            </a:r>
            <a:endParaRPr lang="uk-UA" dirty="0">
              <a:latin typeface="Calibri" pitchFamily="34" charset="0"/>
            </a:endParaRPr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700808"/>
            <a:ext cx="1728192" cy="1460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771800" y="1628800"/>
            <a:ext cx="576064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ru-RU" dirty="0">
                <a:latin typeface="Calibri" pitchFamily="34" charset="0"/>
              </a:rPr>
              <a:t> При объявлении переменной</a:t>
            </a:r>
            <a:r>
              <a:rPr lang="en-US" dirty="0">
                <a:latin typeface="Calibri" pitchFamily="34" charset="0"/>
              </a:rPr>
              <a:t> </a:t>
            </a:r>
            <a:r>
              <a:rPr lang="ru-RU" dirty="0">
                <a:latin typeface="Calibri" pitchFamily="34" charset="0"/>
              </a:rPr>
              <a:t>без ключевого слова </a:t>
            </a:r>
            <a:r>
              <a:rPr lang="en-US" dirty="0" err="1">
                <a:solidFill>
                  <a:srgbClr val="0070C0"/>
                </a:solidFill>
                <a:latin typeface="Calibri" pitchFamily="34" charset="0"/>
              </a:rPr>
              <a:t>var</a:t>
            </a:r>
            <a:r>
              <a:rPr lang="en-US" dirty="0">
                <a:latin typeface="Calibri" pitchFamily="34" charset="0"/>
              </a:rPr>
              <a:t> </a:t>
            </a:r>
            <a:r>
              <a:rPr lang="ru-RU" dirty="0">
                <a:latin typeface="Calibri" pitchFamily="34" charset="0"/>
              </a:rPr>
              <a:t> </a:t>
            </a:r>
            <a:r>
              <a:rPr lang="ru-RU" dirty="0" err="1">
                <a:latin typeface="Calibri" pitchFamily="34" charset="0"/>
              </a:rPr>
              <a:t>значние</a:t>
            </a:r>
            <a:r>
              <a:rPr lang="ru-RU" dirty="0">
                <a:latin typeface="Calibri" pitchFamily="34" charset="0"/>
              </a:rPr>
              <a:t> записывается в переменную и выводится на экран </a:t>
            </a:r>
          </a:p>
          <a:p>
            <a:pPr>
              <a:buFont typeface="Arial" pitchFamily="34" charset="0"/>
              <a:buChar char="•"/>
            </a:pPr>
            <a:endParaRPr lang="ru-RU" dirty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ru-RU" dirty="0">
                <a:latin typeface="Calibri" pitchFamily="34" charset="0"/>
              </a:rPr>
              <a:t> При объявлении переменной </a:t>
            </a:r>
            <a:r>
              <a:rPr lang="en-US" dirty="0">
                <a:latin typeface="Calibri" pitchFamily="34" charset="0"/>
              </a:rPr>
              <a:t>c</a:t>
            </a:r>
            <a:r>
              <a:rPr lang="ru-RU" dirty="0">
                <a:latin typeface="Calibri" pitchFamily="34" charset="0"/>
              </a:rPr>
              <a:t> ключевым словом </a:t>
            </a:r>
            <a:r>
              <a:rPr lang="en-US" dirty="0" err="1">
                <a:solidFill>
                  <a:srgbClr val="0070C0"/>
                </a:solidFill>
                <a:latin typeface="Calibri" pitchFamily="34" charset="0"/>
              </a:rPr>
              <a:t>var</a:t>
            </a:r>
            <a:r>
              <a:rPr lang="en-US" dirty="0">
                <a:latin typeface="Calibri" pitchFamily="34" charset="0"/>
              </a:rPr>
              <a:t> </a:t>
            </a:r>
            <a:r>
              <a:rPr lang="ru-RU" dirty="0">
                <a:latin typeface="Calibri" pitchFamily="34" charset="0"/>
              </a:rPr>
              <a:t>значение записывается в переменную, но не выводится на экран</a:t>
            </a:r>
            <a:r>
              <a:rPr lang="en-US" dirty="0">
                <a:latin typeface="Calibri" pitchFamily="34" charset="0"/>
              </a:rPr>
              <a:t> </a:t>
            </a:r>
          </a:p>
          <a:p>
            <a:pPr>
              <a:buFont typeface="Arial" pitchFamily="34" charset="0"/>
              <a:buChar char="•"/>
            </a:pPr>
            <a:endParaRPr lang="en-US" dirty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endParaRPr lang="en-US" dirty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endParaRPr lang="en-US" dirty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>
                <a:latin typeface="Calibri" pitchFamily="34" charset="0"/>
              </a:rPr>
              <a:t> Node REPL </a:t>
            </a:r>
            <a:r>
              <a:rPr lang="ru-RU" dirty="0">
                <a:latin typeface="Calibri" pitchFamily="34" charset="0"/>
              </a:rPr>
              <a:t>поддерживает многострочные выражения </a:t>
            </a:r>
          </a:p>
          <a:p>
            <a:pPr>
              <a:buFont typeface="Arial" pitchFamily="34" charset="0"/>
              <a:buChar char="•"/>
            </a:pPr>
            <a:endParaRPr lang="ru-RU" dirty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ru-RU" dirty="0">
                <a:latin typeface="Calibri" pitchFamily="34" charset="0"/>
              </a:rPr>
              <a:t> Символ _ используется для получения последнего результата вычисления </a:t>
            </a:r>
            <a:endParaRPr lang="uk-UA" dirty="0">
              <a:latin typeface="Calibr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55776" y="1124744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Calibri" pitchFamily="34" charset="0"/>
              </a:rPr>
              <a:t>Переменные в </a:t>
            </a:r>
            <a:r>
              <a:rPr lang="en-US" dirty="0">
                <a:latin typeface="Calibri" pitchFamily="34" charset="0"/>
              </a:rPr>
              <a:t>Node REPL: </a:t>
            </a:r>
            <a:endParaRPr lang="uk-UA" dirty="0">
              <a:latin typeface="Calibri" pitchFamily="34" charset="0"/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4365104"/>
            <a:ext cx="1728192" cy="15087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alibri" pitchFamily="34" charset="0"/>
              </a:rPr>
              <a:t>Глобальные объекты </a:t>
            </a:r>
            <a:r>
              <a:rPr lang="en-US" dirty="0" err="1">
                <a:latin typeface="Calibri" pitchFamily="34" charset="0"/>
              </a:rPr>
              <a:t>NodeJS</a:t>
            </a:r>
            <a:endParaRPr lang="uk-UA" dirty="0">
              <a:latin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31640" y="1628800"/>
            <a:ext cx="655272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>
                <a:latin typeface="Calibri" pitchFamily="34" charset="0"/>
              </a:rPr>
              <a:t> </a:t>
            </a:r>
            <a:r>
              <a:rPr lang="en-US" b="1" dirty="0">
                <a:latin typeface="Calibri" pitchFamily="34" charset="0"/>
              </a:rPr>
              <a:t>console</a:t>
            </a:r>
            <a:r>
              <a:rPr lang="en-US" dirty="0">
                <a:latin typeface="Calibri" pitchFamily="34" charset="0"/>
              </a:rPr>
              <a:t> – </a:t>
            </a:r>
            <a:r>
              <a:rPr lang="ru-RU" dirty="0">
                <a:latin typeface="Calibri" pitchFamily="34" charset="0"/>
              </a:rPr>
              <a:t>глобальный объект консоль</a:t>
            </a:r>
          </a:p>
          <a:p>
            <a:pPr>
              <a:buFont typeface="Arial" pitchFamily="34" charset="0"/>
              <a:buChar char="•"/>
            </a:pPr>
            <a:endParaRPr lang="en-US" dirty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>
                <a:latin typeface="Calibri" pitchFamily="34" charset="0"/>
              </a:rPr>
              <a:t> </a:t>
            </a:r>
            <a:r>
              <a:rPr lang="en-US" b="1" dirty="0">
                <a:latin typeface="Calibri" pitchFamily="34" charset="0"/>
              </a:rPr>
              <a:t>process </a:t>
            </a:r>
            <a:r>
              <a:rPr lang="en-US" dirty="0">
                <a:latin typeface="Calibri" pitchFamily="34" charset="0"/>
              </a:rPr>
              <a:t>– </a:t>
            </a:r>
            <a:r>
              <a:rPr lang="ru-RU" dirty="0">
                <a:latin typeface="Calibri" pitchFamily="34" charset="0"/>
              </a:rPr>
              <a:t>глобальный объект, позволяющий контролировать текущий процесс </a:t>
            </a:r>
            <a:r>
              <a:rPr lang="en-US" dirty="0" err="1">
                <a:latin typeface="Calibri" pitchFamily="34" charset="0"/>
              </a:rPr>
              <a:t>NodeJS</a:t>
            </a:r>
            <a:endParaRPr lang="ru-RU" dirty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endParaRPr lang="en-US" dirty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b="1" dirty="0">
                <a:latin typeface="Calibri" pitchFamily="34" charset="0"/>
              </a:rPr>
              <a:t> buffer </a:t>
            </a:r>
            <a:r>
              <a:rPr lang="en-US" dirty="0">
                <a:latin typeface="Calibri" pitchFamily="34" charset="0"/>
              </a:rPr>
              <a:t>– </a:t>
            </a:r>
            <a:r>
              <a:rPr lang="ru-RU" dirty="0">
                <a:latin typeface="Calibri" pitchFamily="34" charset="0"/>
              </a:rPr>
              <a:t>модуль для работы с бинарным кодом </a:t>
            </a:r>
          </a:p>
          <a:p>
            <a:pPr>
              <a:buFont typeface="Arial" pitchFamily="34" charset="0"/>
              <a:buChar char="•"/>
            </a:pPr>
            <a:endParaRPr lang="en-US" dirty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>
                <a:latin typeface="Calibri" pitchFamily="34" charset="0"/>
              </a:rPr>
              <a:t> </a:t>
            </a:r>
            <a:r>
              <a:rPr lang="en-US" b="1" dirty="0">
                <a:latin typeface="Calibri" pitchFamily="34" charset="0"/>
              </a:rPr>
              <a:t>module</a:t>
            </a:r>
            <a:r>
              <a:rPr lang="en-US" dirty="0">
                <a:latin typeface="Calibri" pitchFamily="34" charset="0"/>
              </a:rPr>
              <a:t> </a:t>
            </a:r>
            <a:r>
              <a:rPr lang="ru-RU" dirty="0">
                <a:latin typeface="Calibri" pitchFamily="34" charset="0"/>
              </a:rPr>
              <a:t>– ссылка на текущий модуль </a:t>
            </a:r>
          </a:p>
          <a:p>
            <a:pPr>
              <a:buFont typeface="Arial" pitchFamily="34" charset="0"/>
              <a:buChar char="•"/>
            </a:pPr>
            <a:endParaRPr lang="en-US" dirty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>
                <a:latin typeface="Calibri" pitchFamily="34" charset="0"/>
              </a:rPr>
              <a:t> </a:t>
            </a:r>
            <a:r>
              <a:rPr lang="en-US" b="1" dirty="0">
                <a:latin typeface="Calibri" pitchFamily="34" charset="0"/>
              </a:rPr>
              <a:t>require() </a:t>
            </a:r>
            <a:r>
              <a:rPr lang="en-US" dirty="0">
                <a:latin typeface="Calibri" pitchFamily="34" charset="0"/>
              </a:rPr>
              <a:t>– </a:t>
            </a:r>
            <a:r>
              <a:rPr lang="ru-RU" dirty="0">
                <a:latin typeface="Calibri" pitchFamily="34" charset="0"/>
              </a:rPr>
              <a:t>функция для загрузки модулей</a:t>
            </a:r>
            <a:endParaRPr lang="en-US" dirty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endParaRPr lang="en-US" dirty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>
                <a:latin typeface="Calibri" pitchFamily="34" charset="0"/>
              </a:rPr>
              <a:t> </a:t>
            </a:r>
            <a:r>
              <a:rPr lang="en-US" b="1" dirty="0">
                <a:latin typeface="Calibri" pitchFamily="34" charset="0"/>
              </a:rPr>
              <a:t>__</a:t>
            </a:r>
            <a:r>
              <a:rPr lang="en-US" b="1" dirty="0" err="1">
                <a:latin typeface="Calibri" pitchFamily="34" charset="0"/>
              </a:rPr>
              <a:t>dirname</a:t>
            </a:r>
            <a:r>
              <a:rPr lang="en-US" b="1" dirty="0">
                <a:latin typeface="Calibri" pitchFamily="34" charset="0"/>
              </a:rPr>
              <a:t> </a:t>
            </a:r>
            <a:r>
              <a:rPr lang="en-US" dirty="0">
                <a:latin typeface="Calibri" pitchFamily="34" charset="0"/>
              </a:rPr>
              <a:t>– </a:t>
            </a:r>
            <a:r>
              <a:rPr lang="ru-RU" dirty="0">
                <a:latin typeface="Calibri" pitchFamily="34" charset="0"/>
              </a:rPr>
              <a:t>директория исполняемого процесса </a:t>
            </a:r>
            <a:r>
              <a:rPr lang="en-US" dirty="0" err="1">
                <a:latin typeface="Calibri" pitchFamily="34" charset="0"/>
              </a:rPr>
              <a:t>NodeJS</a:t>
            </a:r>
            <a:endParaRPr lang="en-US" dirty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>
                <a:latin typeface="Calibri" pitchFamily="34" charset="0"/>
              </a:rPr>
              <a:t> </a:t>
            </a:r>
            <a:r>
              <a:rPr lang="en-US" b="1" dirty="0">
                <a:latin typeface="Calibri" pitchFamily="34" charset="0"/>
              </a:rPr>
              <a:t>__filename</a:t>
            </a:r>
            <a:r>
              <a:rPr lang="en-US" dirty="0">
                <a:latin typeface="Calibri" pitchFamily="34" charset="0"/>
              </a:rPr>
              <a:t> – </a:t>
            </a:r>
            <a:r>
              <a:rPr lang="ru-RU" dirty="0">
                <a:latin typeface="Calibri" pitchFamily="34" charset="0"/>
              </a:rPr>
              <a:t>файл с исполняемым процессом </a:t>
            </a:r>
            <a:r>
              <a:rPr lang="en-US" dirty="0" err="1">
                <a:latin typeface="Calibri" pitchFamily="34" charset="0"/>
              </a:rPr>
              <a:t>NodeJS</a:t>
            </a:r>
            <a:r>
              <a:rPr lang="ru-RU" dirty="0">
                <a:latin typeface="Calibri" pitchFamily="34" charset="0"/>
              </a:rPr>
              <a:t> </a:t>
            </a:r>
          </a:p>
          <a:p>
            <a:pPr>
              <a:buFont typeface="Arial" pitchFamily="34" charset="0"/>
              <a:buChar char="•"/>
            </a:pPr>
            <a:endParaRPr lang="ru-RU" dirty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>
                <a:latin typeface="Calibri" pitchFamily="34" charset="0"/>
              </a:rPr>
              <a:t> </a:t>
            </a:r>
            <a:r>
              <a:rPr lang="ru-RU" b="1" dirty="0">
                <a:latin typeface="Calibri" pitchFamily="34" charset="0"/>
              </a:rPr>
              <a:t>таймеры</a:t>
            </a:r>
            <a:r>
              <a:rPr lang="ru-RU" dirty="0">
                <a:latin typeface="Calibri" pitchFamily="34" charset="0"/>
              </a:rPr>
              <a:t> – функции</a:t>
            </a:r>
            <a:r>
              <a:rPr lang="en-US" dirty="0">
                <a:latin typeface="Calibri" pitchFamily="34" charset="0"/>
              </a:rPr>
              <a:t> </a:t>
            </a:r>
            <a:r>
              <a:rPr lang="en-US" dirty="0" err="1">
                <a:latin typeface="Calibri" pitchFamily="34" charset="0"/>
              </a:rPr>
              <a:t>setTimeout</a:t>
            </a:r>
            <a:r>
              <a:rPr lang="en-US" dirty="0">
                <a:latin typeface="Calibri" pitchFamily="34" charset="0"/>
              </a:rPr>
              <a:t> </a:t>
            </a:r>
            <a:r>
              <a:rPr lang="ru-RU" dirty="0">
                <a:latin typeface="Calibri" pitchFamily="34" charset="0"/>
              </a:rPr>
              <a:t>и </a:t>
            </a:r>
            <a:r>
              <a:rPr lang="en-US" dirty="0" err="1">
                <a:latin typeface="Calibri" pitchFamily="34" charset="0"/>
              </a:rPr>
              <a:t>setInterval</a:t>
            </a:r>
            <a:endParaRPr lang="uk-UA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alibri" pitchFamily="34" charset="0"/>
              </a:rPr>
              <a:t>Основные модули </a:t>
            </a:r>
            <a:r>
              <a:rPr lang="en-US" dirty="0" err="1">
                <a:latin typeface="Calibri" pitchFamily="34" charset="0"/>
              </a:rPr>
              <a:t>NodeJS</a:t>
            </a:r>
            <a:endParaRPr lang="uk-UA" dirty="0">
              <a:latin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63688" y="1844824"/>
            <a:ext cx="568863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b="1" dirty="0">
                <a:latin typeface="Calibri" pitchFamily="34" charset="0"/>
              </a:rPr>
              <a:t> events </a:t>
            </a:r>
            <a:r>
              <a:rPr lang="en-US" dirty="0">
                <a:latin typeface="Calibri" pitchFamily="34" charset="0"/>
              </a:rPr>
              <a:t>– </a:t>
            </a:r>
            <a:r>
              <a:rPr lang="ru-RU" dirty="0">
                <a:latin typeface="Calibri" pitchFamily="34" charset="0"/>
              </a:rPr>
              <a:t>модуль для работы с событиями</a:t>
            </a:r>
            <a:endParaRPr lang="en-US" dirty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endParaRPr lang="en-US" dirty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>
                <a:latin typeface="Calibri" pitchFamily="34" charset="0"/>
              </a:rPr>
              <a:t> </a:t>
            </a:r>
            <a:r>
              <a:rPr lang="en-US" b="1" dirty="0" err="1">
                <a:latin typeface="Calibri" pitchFamily="34" charset="0"/>
              </a:rPr>
              <a:t>fileSystem</a:t>
            </a:r>
            <a:r>
              <a:rPr lang="en-US" dirty="0">
                <a:latin typeface="Calibri" pitchFamily="34" charset="0"/>
              </a:rPr>
              <a:t> -  </a:t>
            </a:r>
            <a:r>
              <a:rPr lang="ru-RU" dirty="0">
                <a:latin typeface="Calibri" pitchFamily="34" charset="0"/>
              </a:rPr>
              <a:t>модуль для работы с файловой системой</a:t>
            </a:r>
          </a:p>
          <a:p>
            <a:pPr>
              <a:buFont typeface="Arial" pitchFamily="34" charset="0"/>
              <a:buChar char="•"/>
            </a:pPr>
            <a:endParaRPr lang="en-US" dirty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>
                <a:latin typeface="Calibri" pitchFamily="34" charset="0"/>
              </a:rPr>
              <a:t> </a:t>
            </a:r>
            <a:r>
              <a:rPr lang="en-US" b="1" dirty="0">
                <a:latin typeface="Calibri" pitchFamily="34" charset="0"/>
              </a:rPr>
              <a:t>stream</a:t>
            </a:r>
            <a:r>
              <a:rPr lang="en-US" dirty="0">
                <a:latin typeface="Calibri" pitchFamily="34" charset="0"/>
              </a:rPr>
              <a:t> – </a:t>
            </a:r>
            <a:r>
              <a:rPr lang="ru-RU" dirty="0">
                <a:latin typeface="Calibri" pitchFamily="34" charset="0"/>
              </a:rPr>
              <a:t>модуль для работы с потоками </a:t>
            </a:r>
          </a:p>
          <a:p>
            <a:pPr>
              <a:buFont typeface="Arial" pitchFamily="34" charset="0"/>
              <a:buChar char="•"/>
            </a:pPr>
            <a:endParaRPr lang="en-US" dirty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>
                <a:latin typeface="Calibri" pitchFamily="34" charset="0"/>
              </a:rPr>
              <a:t> </a:t>
            </a:r>
            <a:r>
              <a:rPr lang="en-US" b="1" dirty="0">
                <a:latin typeface="Calibri" pitchFamily="34" charset="0"/>
              </a:rPr>
              <a:t>path</a:t>
            </a:r>
            <a:r>
              <a:rPr lang="en-US" dirty="0">
                <a:latin typeface="Calibri" pitchFamily="34" charset="0"/>
              </a:rPr>
              <a:t> – </a:t>
            </a:r>
            <a:r>
              <a:rPr lang="ru-RU" dirty="0">
                <a:latin typeface="Calibri" pitchFamily="34" charset="0"/>
              </a:rPr>
              <a:t>модуль для работы с путями </a:t>
            </a:r>
          </a:p>
          <a:p>
            <a:pPr>
              <a:buFont typeface="Arial" pitchFamily="34" charset="0"/>
              <a:buChar char="•"/>
            </a:pPr>
            <a:endParaRPr lang="en-US" dirty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b="1" dirty="0">
                <a:latin typeface="Calibri" pitchFamily="34" charset="0"/>
              </a:rPr>
              <a:t> URL </a:t>
            </a:r>
            <a:r>
              <a:rPr lang="en-US" dirty="0">
                <a:latin typeface="Calibri" pitchFamily="34" charset="0"/>
              </a:rPr>
              <a:t>– </a:t>
            </a:r>
            <a:r>
              <a:rPr lang="ru-RU" dirty="0">
                <a:latin typeface="Calibri" pitchFamily="34" charset="0"/>
              </a:rPr>
              <a:t>модуль для работы с </a:t>
            </a:r>
            <a:r>
              <a:rPr lang="en-US" dirty="0">
                <a:latin typeface="Calibri" pitchFamily="34" charset="0"/>
              </a:rPr>
              <a:t>URL</a:t>
            </a:r>
            <a:endParaRPr lang="ru-RU" dirty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endParaRPr lang="ru-RU" dirty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ru-RU" b="1" dirty="0">
                <a:latin typeface="Calibri" pitchFamily="34" charset="0"/>
              </a:rPr>
              <a:t> </a:t>
            </a:r>
            <a:r>
              <a:rPr lang="en-US" b="1" dirty="0">
                <a:latin typeface="Calibri" pitchFamily="34" charset="0"/>
              </a:rPr>
              <a:t>net </a:t>
            </a:r>
            <a:r>
              <a:rPr lang="en-US" dirty="0">
                <a:latin typeface="Calibri" pitchFamily="34" charset="0"/>
              </a:rPr>
              <a:t>– </a:t>
            </a:r>
            <a:r>
              <a:rPr lang="ru-RU" dirty="0">
                <a:latin typeface="Calibri" pitchFamily="34" charset="0"/>
              </a:rPr>
              <a:t>модуль, содержащий основные функции для создания серверов и клиентов</a:t>
            </a:r>
            <a:endParaRPr lang="uk-UA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1">
  <a:themeElements>
    <a:clrScheme name="Dinamicka">
      <a:dk1>
        <a:srgbClr val="2F2F2F"/>
      </a:dk1>
      <a:lt1>
        <a:srgbClr val="FFFFFF"/>
      </a:lt1>
      <a:dk2>
        <a:srgbClr val="FFFFFF"/>
      </a:dk2>
      <a:lt2>
        <a:srgbClr val="FFFFFF"/>
      </a:lt2>
      <a:accent1>
        <a:srgbClr val="6A57B7"/>
      </a:accent1>
      <a:accent2>
        <a:srgbClr val="9184CA"/>
      </a:accent2>
      <a:accent3>
        <a:srgbClr val="ABA1D7"/>
      </a:accent3>
      <a:accent4>
        <a:srgbClr val="B9B0DE"/>
      </a:accent4>
      <a:accent5>
        <a:srgbClr val="C8C1E5"/>
      </a:accent5>
      <a:accent6>
        <a:srgbClr val="D2CCEA"/>
      </a:accent6>
      <a:hlink>
        <a:srgbClr val="31859B"/>
      </a:hlink>
      <a:folHlink>
        <a:srgbClr val="FEB2FF"/>
      </a:folHlink>
    </a:clrScheme>
    <a:fontScheme name="Dinamicka">
      <a:majorFont>
        <a:latin typeface="Segoe UI Light"/>
        <a:ea typeface=""/>
        <a:cs typeface=""/>
      </a:majorFont>
      <a:minorFont>
        <a:latin typeface="PT Sans Caption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Тема1</Template>
  <TotalTime>568</TotalTime>
  <Words>282</Words>
  <Application>Microsoft Office PowerPoint</Application>
  <PresentationFormat>On-screen Show (4:3)</PresentationFormat>
  <Paragraphs>61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PT Sans Caption</vt:lpstr>
      <vt:lpstr>Roboto Light</vt:lpstr>
      <vt:lpstr>Roboto Thin</vt:lpstr>
      <vt:lpstr>Segoe UI Light</vt:lpstr>
      <vt:lpstr>Тема1</vt:lpstr>
      <vt:lpstr>NodeJS</vt:lpstr>
      <vt:lpstr>npm</vt:lpstr>
      <vt:lpstr>Node REPL</vt:lpstr>
      <vt:lpstr>Работа с переменными</vt:lpstr>
      <vt:lpstr>Глобальные объекты NodeJS</vt:lpstr>
      <vt:lpstr>Основные модули NodeJS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NodeJS</dc:title>
  <dc:creator>Boss</dc:creator>
  <cp:lastModifiedBy>Oleksandr Petryk</cp:lastModifiedBy>
  <cp:revision>64</cp:revision>
  <dcterms:created xsi:type="dcterms:W3CDTF">2016-08-17T15:35:47Z</dcterms:created>
  <dcterms:modified xsi:type="dcterms:W3CDTF">2017-05-23T22:41:02Z</dcterms:modified>
</cp:coreProperties>
</file>