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82" r:id="rId9"/>
    <p:sldId id="283" r:id="rId10"/>
    <p:sldId id="285" r:id="rId11"/>
    <p:sldId id="287" r:id="rId12"/>
    <p:sldId id="266" r:id="rId13"/>
    <p:sldId id="267" r:id="rId14"/>
    <p:sldId id="288" r:id="rId15"/>
    <p:sldId id="268" r:id="rId16"/>
    <p:sldId id="272" r:id="rId17"/>
    <p:sldId id="289" r:id="rId18"/>
    <p:sldId id="273" r:id="rId19"/>
    <p:sldId id="258" r:id="rId20"/>
    <p:sldId id="271" r:id="rId21"/>
    <p:sldId id="284" r:id="rId22"/>
    <p:sldId id="274" r:id="rId23"/>
    <p:sldId id="275" r:id="rId24"/>
    <p:sldId id="276" r:id="rId25"/>
    <p:sldId id="281" r:id="rId26"/>
    <p:sldId id="277" r:id="rId27"/>
    <p:sldId id="279" r:id="rId28"/>
    <p:sldId id="280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15"/>
    <p:restoredTop sz="94669"/>
  </p:normalViewPr>
  <p:slideViewPr>
    <p:cSldViewPr snapToGrid="0" snapToObjects="1">
      <p:cViewPr>
        <p:scale>
          <a:sx n="84" d="100"/>
          <a:sy n="84" d="100"/>
        </p:scale>
        <p:origin x="800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hyperlink" Target="http://drewconway.com/zia/2013/3/26/the-data-science-venn-diagram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3994256"/>
            <a:ext cx="7333571" cy="1066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3097131"/>
            <a:ext cx="7333571" cy="793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2059529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Could you come up with a </a:t>
            </a:r>
            <a:r>
              <a:rPr lang="en-US" sz="2400" dirty="0" smtClean="0"/>
              <a:t>general rule to </a:t>
            </a:r>
            <a:r>
              <a:rPr lang="en-US" sz="2400" dirty="0" smtClean="0"/>
              <a:t>tell which tweets are about natural disasters?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9" y="5164098"/>
            <a:ext cx="7338060" cy="82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hashtags?</a:t>
            </a:r>
          </a:p>
          <a:p>
            <a:pPr marL="0" indent="0">
              <a:buNone/>
            </a:pPr>
            <a:r>
              <a:rPr lang="en-US" sz="2400" dirty="0" smtClean="0"/>
              <a:t>– not too reliable: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3221503" y="1956150"/>
            <a:ext cx="2637692" cy="4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Unseen Raw Data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</a:t>
            </a:r>
            <a:r>
              <a:rPr lang="en-US" sz="3200" dirty="0" smtClean="0"/>
              <a:t>3.1</a:t>
            </a:r>
            <a:r>
              <a:rPr lang="en-US" sz="3200" dirty="0" smtClean="0"/>
              <a:t>: </a:t>
            </a:r>
            <a:r>
              <a:rPr lang="en-US" sz="3200" dirty="0" smtClean="0"/>
              <a:t>Preprocessing of unseen data (testing data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905629" y="2633978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17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</a:t>
            </a:r>
            <a:r>
              <a:rPr lang="en-US" sz="3200" dirty="0" smtClean="0"/>
              <a:t>3.2 : </a:t>
            </a:r>
            <a:r>
              <a:rPr lang="en-US" sz="3200" dirty="0" smtClean="0"/>
              <a:t>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7"/>
          <a:stretch/>
        </p:blipFill>
        <p:spPr>
          <a:xfrm>
            <a:off x="258420" y="3017520"/>
            <a:ext cx="8176991" cy="279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428380" cy="1404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Original dataset:</a:t>
            </a:r>
          </a:p>
          <a:p>
            <a:r>
              <a:rPr lang="en-US" dirty="0"/>
              <a:t>60,000 </a:t>
            </a:r>
            <a:r>
              <a:rPr lang="en-US" dirty="0" smtClean="0"/>
              <a:t>tweets </a:t>
            </a:r>
            <a:r>
              <a:rPr lang="en-US" dirty="0"/>
              <a:t>posted during 6 crisis events in 2012 and </a:t>
            </a:r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420" y="1491478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tweets: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0" y="2286001"/>
            <a:ext cx="8627159" cy="27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600201"/>
            <a:ext cx="8793480" cy="4206240"/>
          </a:xfrm>
        </p:spPr>
        <p:txBody>
          <a:bodyPr/>
          <a:lstStyle/>
          <a:p>
            <a:r>
              <a:rPr lang="en-US" dirty="0" smtClean="0"/>
              <a:t>Original tweets: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“@</a:t>
            </a:r>
            <a:r>
              <a:rPr lang="en-US" sz="2400" i="1" dirty="0" err="1"/>
              <a:t>ibexgirl</a:t>
            </a:r>
            <a:r>
              <a:rPr lang="en-US" sz="2400" i="1" dirty="0"/>
              <a:t> 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&amp;amp; Grille (New York, </a:t>
            </a:r>
            <a:r>
              <a:rPr lang="en-US" sz="2400" i="1" dirty="0" smtClean="0"/>
              <a:t>NY) http</a:t>
            </a:r>
            <a:r>
              <a:rPr lang="en-US" sz="2400" i="1" dirty="0"/>
              <a:t>://</a:t>
            </a:r>
            <a:r>
              <a:rPr lang="en-US" sz="2400" i="1" dirty="0" smtClean="0"/>
              <a:t>t.co/VSzKP”</a:t>
            </a:r>
          </a:p>
          <a:p>
            <a:r>
              <a:rPr lang="en-US" dirty="0" smtClean="0"/>
              <a:t>Preprocessed tweets: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“USERNAME </a:t>
            </a:r>
            <a:r>
              <a:rPr lang="en-US" sz="2400" i="1" dirty="0"/>
              <a:t>thankfully Hurricane Waugh played it </a:t>
            </a:r>
            <a:r>
              <a:rPr lang="en-US" sz="2400" i="1" dirty="0" smtClean="0"/>
              <a:t>cool”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“I'm at Mad River Bar &amp; Grille (New York, NY) URL”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 Approach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93" y="1491477"/>
            <a:ext cx="2489483" cy="23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03456" y="356633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80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339" y="271261"/>
            <a:ext cx="2470878" cy="9104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Features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363985" y="300546"/>
            <a:ext cx="228604" cy="19910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</a:t>
            </a: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for Disaster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-1"/>
          <a:stretch/>
        </p:blipFill>
        <p:spPr>
          <a:xfrm>
            <a:off x="281354" y="1497323"/>
            <a:ext cx="3682946" cy="4162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8" y="1494955"/>
            <a:ext cx="4796882" cy="416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462</TotalTime>
  <Words>512</Words>
  <Application>Microsoft Macintosh PowerPoint</Application>
  <PresentationFormat>On-screen Show (4:3)</PresentationFormat>
  <Paragraphs>120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Arial</vt:lpstr>
      <vt:lpstr>Wordmarktemplate</vt:lpstr>
      <vt:lpstr>Domain adaptation for classifying disaster-related Twitter data</vt:lpstr>
      <vt:lpstr>What is Machine Learning?</vt:lpstr>
      <vt:lpstr>What is Machine Learning?</vt:lpstr>
      <vt:lpstr>Terminology</vt:lpstr>
      <vt:lpstr>Terminology</vt:lpstr>
      <vt:lpstr>Terminology</vt:lpstr>
      <vt:lpstr>Terminology</vt:lpstr>
      <vt:lpstr>Twitter for Disaster Management</vt:lpstr>
      <vt:lpstr>Motivation for Machine Learning</vt:lpstr>
      <vt:lpstr>Motivation for Machine Learning</vt:lpstr>
      <vt:lpstr>Motivation for Machine Learning</vt:lpstr>
      <vt:lpstr>Supervised Learning Model Workflow</vt:lpstr>
      <vt:lpstr>Supervised Learning Model Workflow</vt:lpstr>
      <vt:lpstr>Supervised Learning Model Workflow</vt:lpstr>
      <vt:lpstr>Supervised Learning Model Workflow</vt:lpstr>
      <vt:lpstr>Data Description</vt:lpstr>
      <vt:lpstr>Data Description</vt:lpstr>
      <vt:lpstr>Data Preprocessing</vt:lpstr>
      <vt:lpstr>Supervised Machine Learning</vt:lpstr>
      <vt:lpstr>Domain Adaptation Terminology</vt:lpstr>
      <vt:lpstr>Motivation for Domain Adaptation</vt:lpstr>
      <vt:lpstr>Problem Definition</vt:lpstr>
      <vt:lpstr>Single-source Domain Adaptation Approach</vt:lpstr>
      <vt:lpstr>Correlation Alignment Algorithm</vt:lpstr>
      <vt:lpstr>Feature Selection</vt:lpstr>
      <vt:lpstr>Naive Bayes Classifier</vt:lpstr>
      <vt:lpstr>Experiments</vt:lpstr>
      <vt:lpstr>Results</vt:lpstr>
      <vt:lpstr>Terminology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45</cp:revision>
  <dcterms:created xsi:type="dcterms:W3CDTF">2011-05-09T20:00:01Z</dcterms:created>
  <dcterms:modified xsi:type="dcterms:W3CDTF">2017-03-20T19:38:03Z</dcterms:modified>
</cp:coreProperties>
</file>