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62" r:id="rId5"/>
    <p:sldId id="263" r:id="rId6"/>
    <p:sldId id="264" r:id="rId7"/>
    <p:sldId id="290" r:id="rId8"/>
    <p:sldId id="291" r:id="rId9"/>
    <p:sldId id="261" r:id="rId10"/>
    <p:sldId id="282" r:id="rId11"/>
    <p:sldId id="283" r:id="rId12"/>
    <p:sldId id="285" r:id="rId13"/>
    <p:sldId id="287" r:id="rId14"/>
    <p:sldId id="266" r:id="rId15"/>
    <p:sldId id="267" r:id="rId16"/>
    <p:sldId id="288" r:id="rId17"/>
    <p:sldId id="268" r:id="rId18"/>
    <p:sldId id="272" r:id="rId19"/>
    <p:sldId id="289" r:id="rId20"/>
    <p:sldId id="273" r:id="rId21"/>
    <p:sldId id="292" r:id="rId22"/>
    <p:sldId id="258" r:id="rId23"/>
    <p:sldId id="271" r:id="rId24"/>
    <p:sldId id="274" r:id="rId25"/>
    <p:sldId id="284" r:id="rId26"/>
    <p:sldId id="275" r:id="rId27"/>
    <p:sldId id="276" r:id="rId28"/>
    <p:sldId id="281" r:id="rId29"/>
    <p:sldId id="277" r:id="rId30"/>
    <p:sldId id="279" r:id="rId31"/>
    <p:sldId id="280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15"/>
    <p:restoredTop sz="94669"/>
  </p:normalViewPr>
  <p:slideViewPr>
    <p:cSldViewPr snapToGrid="0" snapToObjects="1">
      <p:cViewPr>
        <p:scale>
          <a:sx n="90" d="100"/>
          <a:sy n="90" d="100"/>
        </p:scale>
        <p:origin x="64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www.yuechenzhao.com/sky/linear_mod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for Disaster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2934040"/>
            <a:ext cx="7333571" cy="10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5084043"/>
            <a:ext cx="7333571" cy="793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</a:t>
            </a:r>
            <a:r>
              <a:rPr lang="en-US" sz="2400" dirty="0" smtClean="0"/>
              <a:t>identify tweets about </a:t>
            </a:r>
            <a:r>
              <a:rPr lang="en-US" sz="2400" dirty="0" smtClean="0"/>
              <a:t>natural disasters?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129418"/>
            <a:ext cx="733806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2955396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2400" dirty="0" smtClean="0"/>
              <a:t>..maybe u</a:t>
            </a:r>
            <a:r>
              <a:rPr lang="en-US" sz="2400" dirty="0" smtClean="0"/>
              <a:t>se </a:t>
            </a:r>
            <a:r>
              <a:rPr lang="en-US" sz="2400" dirty="0" smtClean="0"/>
              <a:t>hashtags?</a:t>
            </a:r>
          </a:p>
          <a:p>
            <a:pPr marL="0" indent="0">
              <a:buNone/>
            </a:pPr>
            <a:r>
              <a:rPr lang="en-US" sz="2400" dirty="0" smtClean="0"/>
              <a:t>	– </a:t>
            </a:r>
            <a:r>
              <a:rPr lang="en-US" sz="2400" dirty="0" smtClean="0"/>
              <a:t>not too </a:t>
            </a:r>
            <a:r>
              <a:rPr lang="en-US" sz="2400" dirty="0" smtClean="0"/>
              <a:t>reliable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75" b="3353"/>
          <a:stretch/>
        </p:blipFill>
        <p:spPr>
          <a:xfrm>
            <a:off x="3534506" y="2472840"/>
            <a:ext cx="2391505" cy="35564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198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</a:t>
            </a:r>
            <a:r>
              <a:rPr lang="en-US" sz="2400" dirty="0" smtClean="0"/>
              <a:t>identify tweets about </a:t>
            </a:r>
            <a:r>
              <a:rPr lang="en-US" sz="2400" dirty="0" smtClean="0"/>
              <a:t>natural disasters?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Unseen Raw Data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3.1: Preprocessing of unseen data (testing data)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905629" y="2633978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7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3.2 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7"/>
          <a:stretch/>
        </p:blipFill>
        <p:spPr>
          <a:xfrm>
            <a:off x="258420" y="3017520"/>
            <a:ext cx="8176991" cy="279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428380" cy="14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Original dataset:</a:t>
            </a:r>
          </a:p>
          <a:p>
            <a:r>
              <a:rPr lang="en-US" dirty="0"/>
              <a:t>60,000 </a:t>
            </a:r>
            <a:r>
              <a:rPr lang="en-US" dirty="0" smtClean="0"/>
              <a:t>tweets </a:t>
            </a:r>
            <a:r>
              <a:rPr lang="en-US" dirty="0"/>
              <a:t>posted during 6 crisis events in 2012 and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" y="3032417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420" y="3987549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tweets: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" y="2286001"/>
            <a:ext cx="8627159" cy="2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1"/>
            <a:ext cx="8793480" cy="4206240"/>
          </a:xfrm>
        </p:spPr>
        <p:txBody>
          <a:bodyPr/>
          <a:lstStyle/>
          <a:p>
            <a:r>
              <a:rPr lang="en-US" dirty="0" smtClean="0"/>
              <a:t>Original tweets: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“@</a:t>
            </a:r>
            <a:r>
              <a:rPr lang="en-US" sz="2400" i="1" dirty="0" err="1"/>
              <a:t>ibexgirl</a:t>
            </a:r>
            <a:r>
              <a:rPr lang="en-US" sz="2400" i="1" dirty="0"/>
              <a:t> 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&amp;amp; Grille (New York, </a:t>
            </a:r>
            <a:r>
              <a:rPr lang="en-US" sz="2400" i="1" dirty="0" smtClean="0"/>
              <a:t>NY) http</a:t>
            </a:r>
            <a:r>
              <a:rPr lang="en-US" sz="2400" i="1" dirty="0"/>
              <a:t>://</a:t>
            </a:r>
            <a:r>
              <a:rPr lang="en-US" sz="2400" i="1" dirty="0" smtClean="0"/>
              <a:t>t.co/VSzKP”</a:t>
            </a:r>
          </a:p>
          <a:p>
            <a:r>
              <a:rPr lang="en-US" dirty="0" smtClean="0"/>
              <a:t>Preprocessed tweets: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“USERNAME </a:t>
            </a:r>
            <a:r>
              <a:rPr lang="en-US" sz="2400" i="1" dirty="0"/>
              <a:t>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 Grille (New York, NY) URL”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9" y="1097280"/>
            <a:ext cx="6516019" cy="484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0060" y="5151121"/>
            <a:ext cx="1264920" cy="457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Disasters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5740" y="3032416"/>
            <a:ext cx="1447800" cy="869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Number of instances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1479"/>
            <a:ext cx="9144000" cy="1708921"/>
          </a:xfrm>
        </p:spPr>
        <p:txBody>
          <a:bodyPr/>
          <a:lstStyle/>
          <a:p>
            <a:r>
              <a:rPr lang="en-US" dirty="0" smtClean="0"/>
              <a:t>assumes that training and testing data come from the same </a:t>
            </a:r>
            <a:r>
              <a:rPr lang="en-US" dirty="0" smtClean="0"/>
              <a:t>distribution </a:t>
            </a:r>
          </a:p>
          <a:p>
            <a:pPr marL="0" indent="0">
              <a:buNone/>
            </a:pPr>
            <a:r>
              <a:rPr lang="en-US" dirty="0" smtClean="0"/>
              <a:t>→</a:t>
            </a:r>
            <a:r>
              <a:rPr lang="en-US" dirty="0" smtClean="0"/>
              <a:t> </a:t>
            </a:r>
            <a:r>
              <a:rPr lang="en-US" dirty="0" smtClean="0"/>
              <a:t>in real life scenarios, this does not always hold true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1552"/>
          <a:stretch/>
        </p:blipFill>
        <p:spPr>
          <a:xfrm>
            <a:off x="178010" y="3200400"/>
            <a:ext cx="3965365" cy="227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"/>
          <a:stretch/>
        </p:blipFill>
        <p:spPr>
          <a:xfrm>
            <a:off x="4471987" y="3211395"/>
            <a:ext cx="3871913" cy="22595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0498" y="5491453"/>
            <a:ext cx="3100388" cy="382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Source (Sandy Hurricane)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97052" y="5493830"/>
            <a:ext cx="2821782" cy="381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(Alberta Floods)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77" y="1456914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Previous disaster – “Source”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221895" y="1370366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Current disaster – “Target”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59117" y="4398234"/>
            <a:ext cx="2468880" cy="1402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Labels are available</a:t>
            </a:r>
            <a:endParaRPr lang="en-US" sz="2800" dirty="0"/>
          </a:p>
        </p:txBody>
      </p:sp>
      <p:sp>
        <p:nvSpPr>
          <p:cNvPr id="8" name="Striped Right Arrow 7"/>
          <p:cNvSpPr/>
          <p:nvPr/>
        </p:nvSpPr>
        <p:spPr>
          <a:xfrm rot="16200000">
            <a:off x="1002067" y="3354294"/>
            <a:ext cx="982980" cy="64008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38187" y="4498788"/>
            <a:ext cx="2468880" cy="1402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labels are available</a:t>
            </a:r>
            <a:endParaRPr lang="en-US" sz="2800" dirty="0"/>
          </a:p>
        </p:txBody>
      </p:sp>
      <p:sp>
        <p:nvSpPr>
          <p:cNvPr id="11" name="Curved Down Arrow 10"/>
          <p:cNvSpPr/>
          <p:nvPr/>
        </p:nvSpPr>
        <p:spPr>
          <a:xfrm rot="16200000" flipV="1">
            <a:off x="6882764" y="3190605"/>
            <a:ext cx="3451860" cy="758184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3740" y="3483439"/>
            <a:ext cx="3734124" cy="9147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Curved Connector 15"/>
          <p:cNvCxnSpPr>
            <a:stCxn id="10" idx="0"/>
            <a:endCxn id="5" idx="1"/>
          </p:cNvCxnSpPr>
          <p:nvPr/>
        </p:nvCxnSpPr>
        <p:spPr>
          <a:xfrm rot="5400000" flipH="1" flipV="1">
            <a:off x="4743192" y="2004737"/>
            <a:ext cx="1366313" cy="1591093"/>
          </a:xfrm>
          <a:prstGeom prst="curvedConnector2">
            <a:avLst/>
          </a:prstGeom>
          <a:ln w="50800">
            <a:solidFill>
              <a:srgbClr val="92D05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 rot="1119881">
            <a:off x="2482995" y="2476672"/>
            <a:ext cx="1890235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Train the model</a:t>
            </a:r>
            <a:endParaRPr lang="en-US" sz="2000" dirty="0"/>
          </a:p>
        </p:txBody>
      </p:sp>
      <p:cxnSp>
        <p:nvCxnSpPr>
          <p:cNvPr id="6" name="Curved Connector 5"/>
          <p:cNvCxnSpPr>
            <a:stCxn id="4" idx="3"/>
            <a:endCxn id="10" idx="0"/>
          </p:cNvCxnSpPr>
          <p:nvPr/>
        </p:nvCxnSpPr>
        <p:spPr>
          <a:xfrm>
            <a:off x="2476537" y="2203674"/>
            <a:ext cx="2154265" cy="1279765"/>
          </a:xfrm>
          <a:prstGeom prst="curvedConnector2">
            <a:avLst/>
          </a:prstGeom>
          <a:ln w="508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 rot="20347075">
            <a:off x="4278764" y="1913350"/>
            <a:ext cx="2240384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Make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106918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Labeled Source Data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432809" y="3106918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Unlabeled Target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0840" y="3642360"/>
            <a:ext cx="0" cy="5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06040" y="3915847"/>
            <a:ext cx="579120" cy="1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3560" y="385367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29400" y="2977378"/>
            <a:ext cx="2270760" cy="1752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6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a model from labeled source data </a:t>
            </a:r>
            <a:r>
              <a:rPr lang="en-US" smtClean="0"/>
              <a:t>and unlabeled target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t="6061" r="9251" b="4034"/>
          <a:stretch/>
        </p:blipFill>
        <p:spPr>
          <a:xfrm>
            <a:off x="3837214" y="1885950"/>
            <a:ext cx="4673327" cy="418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3121"/>
            <a:ext cx="3156549" cy="2514598"/>
          </a:xfrm>
        </p:spPr>
        <p:txBody>
          <a:bodyPr/>
          <a:lstStyle/>
          <a:p>
            <a:r>
              <a:rPr lang="en-US" dirty="0" smtClean="0"/>
              <a:t>Here the target disaster –Alberta Floods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7320"/>
            <a:ext cx="8229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improves the performance of a classifier!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Bayes Theorem</a:t>
            </a:r>
            <a:endParaRPr lang="en-US" dirty="0"/>
          </a:p>
        </p:txBody>
      </p:sp>
      <p:pic>
        <p:nvPicPr>
          <p:cNvPr id="1026" name="Picture 2" descr="mage result for naive bay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0" b="63004"/>
          <a:stretch/>
        </p:blipFill>
        <p:spPr bwMode="auto">
          <a:xfrm>
            <a:off x="1578769" y="2320131"/>
            <a:ext cx="5986462" cy="11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Multi-source </a:t>
            </a:r>
            <a:r>
              <a:rPr lang="en-US" sz="3900" dirty="0"/>
              <a:t>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2101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0577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Left Brace 21"/>
          <p:cNvSpPr/>
          <p:nvPr/>
        </p:nvSpPr>
        <p:spPr>
          <a:xfrm rot="10800000">
            <a:off x="5345488" y="5143270"/>
            <a:ext cx="760241" cy="8740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679" y="5254018"/>
            <a:ext cx="2829804" cy="6302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predict stock p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535872"/>
            <a:ext cx="3474720" cy="31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563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Machine </a:t>
            </a:r>
            <a:r>
              <a:rPr lang="en-US" dirty="0"/>
              <a:t>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being learned?</a:t>
            </a:r>
          </a:p>
          <a:p>
            <a:pPr marL="0" indent="0">
              <a:buNone/>
            </a:pPr>
            <a:r>
              <a:rPr lang="en-US" dirty="0" smtClean="0"/>
              <a:t>– a hypothesis, i.e. parameters of a model that can make accurate predictions (e.g., stock prices)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47808" y="4716656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1306</TotalTime>
  <Words>732</Words>
  <Application>Microsoft Macintosh PowerPoint</Application>
  <PresentationFormat>On-screen Show (4:3)</PresentationFormat>
  <Paragraphs>170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Terminology</vt:lpstr>
      <vt:lpstr>Terminology</vt:lpstr>
      <vt:lpstr>Twitter for Disaster Management</vt:lpstr>
      <vt:lpstr>Motivation for Machine Learning</vt:lpstr>
      <vt:lpstr>Motivation for Machine Learning</vt:lpstr>
      <vt:lpstr>Motivation for Machine Learning</vt:lpstr>
      <vt:lpstr>Supervised Learning Model Workflow</vt:lpstr>
      <vt:lpstr>Supervised Learning Model Workflow</vt:lpstr>
      <vt:lpstr>Supervised Learning Model Workflow</vt:lpstr>
      <vt:lpstr>Supervised Learning Model Workflow</vt:lpstr>
      <vt:lpstr>Data Description</vt:lpstr>
      <vt:lpstr>Data Description</vt:lpstr>
      <vt:lpstr>Data Preprocessing</vt:lpstr>
      <vt:lpstr>Data Description</vt:lpstr>
      <vt:lpstr>Supervised Machine Learning</vt:lpstr>
      <vt:lpstr>Domain Adaptation Terminology</vt:lpstr>
      <vt:lpstr>Problem Definition</vt:lpstr>
      <vt:lpstr>Motivation for Domain Adaptation</vt:lpstr>
      <vt:lpstr>Single-source Domain Adaptation</vt:lpstr>
      <vt:lpstr>Correlation Alignment Algorithm</vt:lpstr>
      <vt:lpstr>Feature Selection</vt:lpstr>
      <vt:lpstr>Naive Bayes Classifier</vt:lpstr>
      <vt:lpstr>Experiments</vt:lpstr>
      <vt:lpstr>Results</vt:lpstr>
      <vt:lpstr>Multi-source Domain Adaptation</vt:lpstr>
      <vt:lpstr>Experiments</vt:lpstr>
      <vt:lpstr>Results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70</cp:revision>
  <dcterms:created xsi:type="dcterms:W3CDTF">2011-05-09T20:00:01Z</dcterms:created>
  <dcterms:modified xsi:type="dcterms:W3CDTF">2017-03-22T02:20:25Z</dcterms:modified>
</cp:coreProperties>
</file>