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9" r:id="rId4"/>
    <p:sldId id="262" r:id="rId5"/>
    <p:sldId id="263" r:id="rId6"/>
    <p:sldId id="264" r:id="rId7"/>
    <p:sldId id="261" r:id="rId8"/>
    <p:sldId id="266" r:id="rId9"/>
    <p:sldId id="267" r:id="rId10"/>
    <p:sldId id="268" r:id="rId11"/>
    <p:sldId id="258" r:id="rId12"/>
    <p:sldId id="283" r:id="rId13"/>
    <p:sldId id="285" r:id="rId14"/>
    <p:sldId id="286" r:id="rId15"/>
    <p:sldId id="287" r:id="rId16"/>
    <p:sldId id="269" r:id="rId17"/>
    <p:sldId id="282" r:id="rId18"/>
    <p:sldId id="271" r:id="rId19"/>
    <p:sldId id="284" r:id="rId20"/>
    <p:sldId id="274" r:id="rId21"/>
    <p:sldId id="272" r:id="rId22"/>
    <p:sldId id="273" r:id="rId23"/>
    <p:sldId id="275" r:id="rId24"/>
    <p:sldId id="276" r:id="rId25"/>
    <p:sldId id="281" r:id="rId26"/>
    <p:sldId id="277" r:id="rId27"/>
    <p:sldId id="279" r:id="rId28"/>
    <p:sldId id="280" r:id="rId29"/>
    <p:sldId id="27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3"/>
    <a:srgbClr val="FF9300"/>
    <a:srgbClr val="439007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15"/>
    <p:restoredTop sz="94669"/>
  </p:normalViewPr>
  <p:slideViewPr>
    <p:cSldViewPr snapToGrid="0" snapToObjects="1">
      <p:cViewPr>
        <p:scale>
          <a:sx n="91" d="100"/>
          <a:sy n="91" d="100"/>
        </p:scale>
        <p:origin x="600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D51CD-C6E5-C648-8A31-78D7A40B68FA}" type="datetimeFigureOut">
              <a:rPr lang="en-US" smtClean="0"/>
              <a:t>3/20/17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D3A81-2A6C-A641-A4CE-9D515A03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39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8D3A81-2A6C-A641-A4CE-9D515A03F7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6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47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2782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5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NUL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792F-31EE-C344-A2D6-ED544E6AF3F4}" type="datetimeFigureOut">
              <a:rPr lang="en-US" smtClean="0"/>
              <a:pPr/>
              <a:t>3/20/17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DBE74-70D2-8C43-ADAD-6EB1AA575FD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template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new template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Relationship Id="rId3" Type="http://schemas.openxmlformats.org/officeDocument/2006/relationships/hyperlink" Target="http://drewconway.com/zia/2013/3/26/the-data-science-venn-diagram" TargetMode="Externa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openxmlformats.org/officeDocument/2006/relationships/hyperlink" Target="http://blog.webcertain.com/machine-translation-technology-the-search-engine-takeover/18/02/2015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commons.wikimedia.org/wiki/File:Netflix_logo.svg" TargetMode="External"/><Relationship Id="rId4" Type="http://schemas.openxmlformats.org/officeDocument/2006/relationships/image" Target="../media/image5.jpeg"/><Relationship Id="rId5" Type="http://schemas.openxmlformats.org/officeDocument/2006/relationships/hyperlink" Target="http://techzulu.com/3-things-self-driving-cars-mean-for-the-insurance-industry/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hyperlink" Target="http://www.techlicious.com/blog/gmail-spam-filter-artificial-neural-network/" TargetMode="External"/><Relationship Id="rId9" Type="http://schemas.openxmlformats.org/officeDocument/2006/relationships/image" Target="../media/image8.jpeg"/><Relationship Id="rId10" Type="http://schemas.openxmlformats.org/officeDocument/2006/relationships/hyperlink" Target="http://toolsmust.com/mobile-apps/microblink-introduces-a-text-recognition-app-for-school-students/1183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hyperlink" Target="https://commons.wikimedia.org/wiki/File:Netflix_logo.svg" TargetMode="External"/><Relationship Id="rId5" Type="http://schemas.openxmlformats.org/officeDocument/2006/relationships/hyperlink" Target="http://geniferology.blogspot.com/2012_11_01_archive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647825"/>
            <a:ext cx="7772400" cy="1470025"/>
          </a:xfrm>
        </p:spPr>
        <p:txBody>
          <a:bodyPr/>
          <a:lstStyle/>
          <a:p>
            <a:r>
              <a:rPr lang="en-US" dirty="0"/>
              <a:t>Domain adaptation for classifying disaster-related Twitter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750" y="3536950"/>
            <a:ext cx="7099300" cy="239395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Department of Computer Science</a:t>
            </a:r>
          </a:p>
          <a:p>
            <a:r>
              <a:rPr lang="en-US" dirty="0">
                <a:solidFill>
                  <a:schemeClr val="tx1"/>
                </a:solidFill>
              </a:rPr>
              <a:t>College of </a:t>
            </a:r>
            <a:r>
              <a:rPr lang="en-US" dirty="0" smtClean="0">
                <a:solidFill>
                  <a:schemeClr val="tx1"/>
                </a:solidFill>
              </a:rPr>
              <a:t>Engineering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Presenter: Oleksandra Sopova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Major Professor: </a:t>
            </a:r>
            <a:r>
              <a:rPr lang="en-US" dirty="0" err="1" smtClean="0">
                <a:solidFill>
                  <a:schemeClr val="tx1"/>
                </a:solidFill>
              </a:rPr>
              <a:t>Doina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Caragea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GRAD Forum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March 30, 2017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21109" y="2340340"/>
            <a:ext cx="2597045" cy="180635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Unseen Data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197340"/>
            <a:ext cx="86793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2: Predicting output on unseen data (testing data)</a:t>
            </a:r>
            <a:endParaRPr lang="en-US" sz="3200" dirty="0"/>
          </a:p>
        </p:txBody>
      </p:sp>
      <p:sp>
        <p:nvSpPr>
          <p:cNvPr id="24" name="Oval 23"/>
          <p:cNvSpPr/>
          <p:nvPr/>
        </p:nvSpPr>
        <p:spPr>
          <a:xfrm>
            <a:off x="6067264" y="2049490"/>
            <a:ext cx="2738603" cy="2421789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Trained Machine Learning Model</a:t>
            </a:r>
            <a:endParaRPr lang="en-US" sz="3200" dirty="0"/>
          </a:p>
        </p:txBody>
      </p:sp>
      <p:sp>
        <p:nvSpPr>
          <p:cNvPr id="3" name="Striped Right Arrow 2"/>
          <p:cNvSpPr/>
          <p:nvPr/>
        </p:nvSpPr>
        <p:spPr>
          <a:xfrm>
            <a:off x="2989813" y="2405006"/>
            <a:ext cx="2905792" cy="1710755"/>
          </a:xfrm>
          <a:prstGeom prst="stripedRight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 the data</a:t>
            </a:r>
            <a:endParaRPr lang="en-US" sz="3200" dirty="0"/>
          </a:p>
        </p:txBody>
      </p:sp>
      <p:sp>
        <p:nvSpPr>
          <p:cNvPr id="4" name="Striped Right Arrow 3"/>
          <p:cNvSpPr/>
          <p:nvPr/>
        </p:nvSpPr>
        <p:spPr>
          <a:xfrm rot="8577717">
            <a:off x="5054310" y="4149079"/>
            <a:ext cx="1364633" cy="644400"/>
          </a:xfrm>
          <a:prstGeom prst="stripedRightArrow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9062" y="4374962"/>
            <a:ext cx="3668839" cy="1528997"/>
          </a:xfrm>
          <a:prstGeom prst="rect">
            <a:avLst/>
          </a:prstGeom>
          <a:gradFill flip="none" rotWithShape="1">
            <a:gsLst>
              <a:gs pos="0">
                <a:srgbClr val="942093">
                  <a:shade val="30000"/>
                  <a:satMod val="115000"/>
                </a:srgbClr>
              </a:gs>
              <a:gs pos="50000">
                <a:srgbClr val="942093">
                  <a:shade val="67500"/>
                  <a:satMod val="115000"/>
                </a:srgbClr>
              </a:gs>
              <a:gs pos="100000">
                <a:srgbClr val="942093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Output</a:t>
            </a:r>
          </a:p>
          <a:p>
            <a:pPr algn="ctr"/>
            <a:r>
              <a:rPr lang="en-US" sz="3200" dirty="0" smtClean="0"/>
              <a:t>(i.e. predicted labels)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944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/>
              <a:t>S</a:t>
            </a:r>
            <a:r>
              <a:rPr lang="en-US" smtClean="0"/>
              <a:t>ome </a:t>
            </a:r>
            <a:r>
              <a:rPr lang="en-US" dirty="0"/>
              <a:t>tasks are difficult to define algorithmically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8" y="1956151"/>
            <a:ext cx="8546123" cy="608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</a:t>
            </a:r>
            <a:r>
              <a:rPr lang="en-US" sz="2400" dirty="0" smtClean="0"/>
              <a:t>xample: is there a bird in a given picture?</a:t>
            </a:r>
            <a:endParaRPr lang="en-US" sz="2400" dirty="0"/>
          </a:p>
        </p:txBody>
      </p:sp>
      <p:pic>
        <p:nvPicPr>
          <p:cNvPr id="1026" name="Picture 2" descr="mage result for bir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 r="17636" b="3607"/>
          <a:stretch/>
        </p:blipFill>
        <p:spPr bwMode="auto">
          <a:xfrm>
            <a:off x="562708" y="2564579"/>
            <a:ext cx="2340122" cy="171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3" t="8558" r="17450" b="7263"/>
          <a:stretch/>
        </p:blipFill>
        <p:spPr bwMode="auto">
          <a:xfrm>
            <a:off x="2998763" y="2564579"/>
            <a:ext cx="1908715" cy="18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t="11752" r="18040" b="19301"/>
          <a:stretch/>
        </p:blipFill>
        <p:spPr bwMode="auto">
          <a:xfrm>
            <a:off x="583763" y="4354831"/>
            <a:ext cx="2132179" cy="1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bird funn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748" y="4557932"/>
            <a:ext cx="2116730" cy="132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sk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2067005"/>
            <a:ext cx="2329694" cy="39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97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43" y="3922631"/>
            <a:ext cx="7387610" cy="10662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84"/>
          <a:stretch/>
        </p:blipFill>
        <p:spPr>
          <a:xfrm>
            <a:off x="469898" y="3097131"/>
            <a:ext cx="7366000" cy="793536"/>
          </a:xfrm>
          <a:prstGeom prst="rect">
            <a:avLst/>
          </a:prstGeo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0169" y="2059529"/>
            <a:ext cx="8693831" cy="86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Could you come up with a universal rule to tell which tweets are about natural disasters?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98" y="4988884"/>
            <a:ext cx="73533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6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956150"/>
            <a:ext cx="3158198" cy="279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Using hashtags?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22" y="1915161"/>
            <a:ext cx="4368735" cy="413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47723"/>
            <a:ext cx="8546123" cy="608428"/>
          </a:xfrm>
        </p:spPr>
        <p:txBody>
          <a:bodyPr/>
          <a:lstStyle/>
          <a:p>
            <a:r>
              <a:rPr lang="en-US" dirty="0" smtClean="0"/>
              <a:t>Human language </a:t>
            </a:r>
            <a:r>
              <a:rPr lang="en-US" dirty="0"/>
              <a:t>is ambiguous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956150"/>
            <a:ext cx="3158198" cy="2798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Using hashtags?</a:t>
            </a:r>
          </a:p>
          <a:p>
            <a:pPr marL="0" indent="0">
              <a:buNone/>
            </a:pPr>
            <a:r>
              <a:rPr lang="en-US" sz="2400" dirty="0" smtClean="0"/>
              <a:t>– not too reliable: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5"/>
          <a:stretch/>
        </p:blipFill>
        <p:spPr>
          <a:xfrm>
            <a:off x="3221503" y="1956150"/>
            <a:ext cx="2637692" cy="40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on Disaster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on Disaster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" r="-1"/>
          <a:stretch/>
        </p:blipFill>
        <p:spPr>
          <a:xfrm>
            <a:off x="281354" y="1497323"/>
            <a:ext cx="3682946" cy="4162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28" y="1494955"/>
            <a:ext cx="4796882" cy="4166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8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 Adaptation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 for Domain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4667834"/>
            <a:ext cx="5486400" cy="10018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smtClean="0"/>
              <a:t>Arthur </a:t>
            </a:r>
            <a:r>
              <a:rPr lang="en-US" sz="1600" dirty="0"/>
              <a:t>Samuel’s Checkers </a:t>
            </a:r>
            <a:r>
              <a:rPr lang="en-US" sz="1600" dirty="0" smtClean="0"/>
              <a:t>program is considered </a:t>
            </a:r>
            <a:r>
              <a:rPr lang="en-US" sz="1600" dirty="0"/>
              <a:t>a milestone for artificial intelligence, and offered the public in the early 1960s an example of the capabilities of an electronic computer.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4400" y="1460501"/>
            <a:ext cx="5486399" cy="309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655820"/>
            <a:ext cx="23304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Arthur Samuel </a:t>
            </a:r>
            <a:endParaRPr lang="en-US" sz="1600" dirty="0" smtClean="0"/>
          </a:p>
          <a:p>
            <a:pPr algn="just"/>
            <a:r>
              <a:rPr lang="en-US" sz="1600" dirty="0" smtClean="0"/>
              <a:t>(</a:t>
            </a:r>
            <a:r>
              <a:rPr lang="en-US" sz="1600" dirty="0"/>
              <a:t>1901-1990) </a:t>
            </a:r>
            <a:endParaRPr lang="en-US" sz="1600" dirty="0" smtClean="0"/>
          </a:p>
          <a:p>
            <a:pPr algn="just"/>
            <a:r>
              <a:rPr lang="en-US" sz="1600" dirty="0" smtClean="0"/>
              <a:t>– a pioneer </a:t>
            </a:r>
            <a:r>
              <a:rPr lang="en-US" sz="1600" dirty="0"/>
              <a:t>of artificial intelligence research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460500"/>
            <a:ext cx="2383691" cy="309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7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3900" dirty="0"/>
              <a:t>Single-source Domain </a:t>
            </a:r>
            <a:r>
              <a:rPr lang="en-US" sz="3900" dirty="0" smtClean="0"/>
              <a:t>Adaptation Approach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9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Correlation Alignment Algorithm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28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Feature Selection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Naive Bayes </a:t>
            </a:r>
            <a:r>
              <a:rPr lang="en-US" sz="4000" dirty="0" smtClean="0"/>
              <a:t>Classifier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Experiments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Results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ata_Science_V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93" y="1491477"/>
            <a:ext cx="2489483" cy="23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03456" y="356633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[Link]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806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2543" y="1841434"/>
            <a:ext cx="3089158" cy="529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Recommender</a:t>
            </a:r>
            <a:r>
              <a:rPr lang="en-US" sz="2400" dirty="0"/>
              <a:t> </a:t>
            </a:r>
            <a:r>
              <a:rPr lang="en-US" sz="2400" dirty="0" smtClean="0"/>
              <a:t>systems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86" y="2449039"/>
            <a:ext cx="2488277" cy="115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4"/>
          <p:cNvSpPr txBox="1">
            <a:spLocks/>
          </p:cNvSpPr>
          <p:nvPr/>
        </p:nvSpPr>
        <p:spPr>
          <a:xfrm>
            <a:off x="352543" y="3988734"/>
            <a:ext cx="2394460" cy="4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Spam Filtering</a:t>
            </a:r>
            <a:endParaRPr lang="en-US" sz="2400" dirty="0"/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3442241" y="1857282"/>
            <a:ext cx="2509044" cy="609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Self-driving cars</a:t>
            </a:r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1549773" y="1278180"/>
            <a:ext cx="6530858" cy="488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Examples of machine learning tasks may include: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6246547" y="1841368"/>
            <a:ext cx="1986215" cy="52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Image search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14086" y="379588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[Link]</a:t>
            </a:r>
            <a:endParaRPr lang="en-US" sz="900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01922" y="2319370"/>
            <a:ext cx="2388602" cy="140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441701" y="379588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9343" y="2319370"/>
            <a:ext cx="2952902" cy="140163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413935"/>
            <a:ext cx="2445163" cy="137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382749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8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4735" y="4448357"/>
            <a:ext cx="2345790" cy="131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4"/>
          <p:cNvSpPr txBox="1">
            <a:spLocks/>
          </p:cNvSpPr>
          <p:nvPr/>
        </p:nvSpPr>
        <p:spPr>
          <a:xfrm>
            <a:off x="3441701" y="3988734"/>
            <a:ext cx="2394460" cy="4425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Text Recognition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3501922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10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1439" y="4431289"/>
            <a:ext cx="2899826" cy="135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4"/>
          <p:cNvSpPr txBox="1">
            <a:spLocks/>
          </p:cNvSpPr>
          <p:nvPr/>
        </p:nvSpPr>
        <p:spPr>
          <a:xfrm>
            <a:off x="6081439" y="3918992"/>
            <a:ext cx="2706961" cy="64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smtClean="0"/>
              <a:t>Machine Translation</a:t>
            </a: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6041272" y="5791997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3"/>
              </a:rPr>
              <a:t>[</a:t>
            </a:r>
            <a:r>
              <a:rPr lang="en-US" sz="1000" dirty="0" smtClean="0">
                <a:hlinkClick r:id="rId12"/>
              </a:rPr>
              <a:t>Link</a:t>
            </a:r>
            <a:r>
              <a:rPr lang="en-US" sz="1000" dirty="0" smtClean="0">
                <a:hlinkClick r:id="rId3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986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619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cxnSp>
        <p:nvCxnSpPr>
          <p:cNvPr id="5" name="Curved Connector 4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6241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434"/>
            <a:ext cx="8027233" cy="603121"/>
          </a:xfrm>
        </p:spPr>
        <p:txBody>
          <a:bodyPr/>
          <a:lstStyle/>
          <a:p>
            <a:r>
              <a:rPr lang="en-US" dirty="0" smtClean="0"/>
              <a:t>Instances (examples, observations)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8679" y="1915410"/>
            <a:ext cx="5744542" cy="26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 txBox="1">
            <a:spLocks/>
          </p:cNvSpPr>
          <p:nvPr/>
        </p:nvSpPr>
        <p:spPr>
          <a:xfrm>
            <a:off x="888999" y="4599101"/>
            <a:ext cx="7797801" cy="73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Could you predict the values of “Plat Tennis”?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9000" y="5086351"/>
            <a:ext cx="4715970" cy="792096"/>
            <a:chOff x="889000" y="5086351"/>
            <a:chExt cx="4715970" cy="792096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89000" y="5207595"/>
              <a:ext cx="4567420" cy="66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ontent Placeholder 4"/>
            <p:cNvSpPr txBox="1">
              <a:spLocks/>
            </p:cNvSpPr>
            <p:nvPr/>
          </p:nvSpPr>
          <p:spPr>
            <a:xfrm>
              <a:off x="5413948" y="5086351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1" name="Content Placeholder 4"/>
            <p:cNvSpPr txBox="1">
              <a:spLocks/>
            </p:cNvSpPr>
            <p:nvPr/>
          </p:nvSpPr>
          <p:spPr>
            <a:xfrm>
              <a:off x="5428627" y="5586476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  <p:sp>
          <p:nvSpPr>
            <p:cNvPr id="12" name="Content Placeholder 4"/>
            <p:cNvSpPr txBox="1">
              <a:spLocks/>
            </p:cNvSpPr>
            <p:nvPr/>
          </p:nvSpPr>
          <p:spPr>
            <a:xfrm>
              <a:off x="5427898" y="5354413"/>
              <a:ext cx="176343" cy="2919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en-US" sz="1600" dirty="0" smtClean="0"/>
                <a:t>?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51994" y="4516402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851994" y="5869915"/>
            <a:ext cx="5103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hlinkClick r:id="rId4"/>
              </a:rPr>
              <a:t>[</a:t>
            </a:r>
            <a:r>
              <a:rPr lang="en-US" sz="1000" dirty="0" smtClean="0">
                <a:hlinkClick r:id="rId5"/>
              </a:rPr>
              <a:t>Link</a:t>
            </a:r>
            <a:r>
              <a:rPr lang="en-US" sz="1000" dirty="0" smtClean="0">
                <a:hlinkClick r:id="rId4"/>
              </a:rPr>
              <a:t>]</a:t>
            </a:r>
            <a:endParaRPr lang="en-US" sz="900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3093676" y="-171289"/>
            <a:ext cx="760241" cy="3965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47339" y="271261"/>
            <a:ext cx="2470878" cy="91049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/>
              <a:t>Features</a:t>
            </a:r>
            <a:endParaRPr lang="en-US" sz="3200" dirty="0"/>
          </a:p>
        </p:txBody>
      </p:sp>
      <p:cxnSp>
        <p:nvCxnSpPr>
          <p:cNvPr id="18" name="Curved Connector 17"/>
          <p:cNvCxnSpPr>
            <a:stCxn id="17" idx="4"/>
          </p:cNvCxnSpPr>
          <p:nvPr/>
        </p:nvCxnSpPr>
        <p:spPr>
          <a:xfrm rot="16200000" flipH="1">
            <a:off x="2363985" y="300546"/>
            <a:ext cx="228604" cy="199101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19527" y="2212310"/>
            <a:ext cx="6168243" cy="12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6692904" y="1633927"/>
            <a:ext cx="577326" cy="46469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270230" y="1011836"/>
            <a:ext cx="1723868" cy="1244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Label (class)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44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Machine Learning</a:t>
            </a:r>
          </a:p>
          <a:p>
            <a:pPr marL="0" indent="0">
              <a:buNone/>
            </a:pPr>
            <a:r>
              <a:rPr lang="en-US" dirty="0" smtClean="0"/>
              <a:t>– learning from labeled 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Unsupervised </a:t>
            </a:r>
            <a:r>
              <a:rPr lang="en-US" dirty="0"/>
              <a:t>Machine Learning</a:t>
            </a:r>
          </a:p>
          <a:p>
            <a:pPr marL="0" indent="0">
              <a:buNone/>
            </a:pPr>
            <a:r>
              <a:rPr lang="en-US" dirty="0"/>
              <a:t>– learning from </a:t>
            </a:r>
            <a:r>
              <a:rPr lang="en-US" dirty="0" smtClean="0"/>
              <a:t>unlabeled </a:t>
            </a:r>
            <a:r>
              <a:rPr lang="en-US" dirty="0"/>
              <a:t>data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720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3013023"/>
            <a:ext cx="2016177" cy="944380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Raw Data, Labels</a:t>
            </a:r>
            <a:endParaRPr lang="en-US" sz="3200" dirty="0"/>
          </a:p>
        </p:txBody>
      </p:sp>
      <p:sp>
        <p:nvSpPr>
          <p:cNvPr id="5" name="Striped Right Arrow 4"/>
          <p:cNvSpPr/>
          <p:nvPr/>
        </p:nvSpPr>
        <p:spPr>
          <a:xfrm>
            <a:off x="2844385" y="2563318"/>
            <a:ext cx="2810658" cy="1858780"/>
          </a:xfrm>
          <a:prstGeom prst="stripedRightArrow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Feature Extraction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6026051" y="2615740"/>
            <a:ext cx="2597045" cy="1806358"/>
          </a:xfrm>
          <a:prstGeom prst="roundRect">
            <a:avLst/>
          </a:prstGeom>
          <a:gradFill flip="none" rotWithShape="1">
            <a:gsLst>
              <a:gs pos="0">
                <a:srgbClr val="439007">
                  <a:shade val="30000"/>
                  <a:satMod val="115000"/>
                </a:srgbClr>
              </a:gs>
              <a:gs pos="50000">
                <a:srgbClr val="439007">
                  <a:shade val="67500"/>
                  <a:satMod val="115000"/>
                </a:srgbClr>
              </a:gs>
              <a:gs pos="100000">
                <a:srgbClr val="439007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Data, Labels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52269" y="1283468"/>
            <a:ext cx="8679305" cy="1144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1: Collecting, cleaning, preprocessing of data (</a:t>
            </a:r>
            <a:r>
              <a:rPr lang="en-US" sz="3200" smtClean="0"/>
              <a:t>training data)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92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Learning Model Workflow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1050" y="2375921"/>
            <a:ext cx="2597045" cy="1806358"/>
          </a:xfrm>
          <a:prstGeom prst="roundRect">
            <a:avLst/>
          </a:prstGeom>
          <a:gradFill flip="none" rotWithShape="1">
            <a:gsLst>
              <a:gs pos="0">
                <a:srgbClr val="439007">
                  <a:shade val="30000"/>
                  <a:satMod val="115000"/>
                </a:srgbClr>
              </a:gs>
              <a:gs pos="50000">
                <a:srgbClr val="439007">
                  <a:shade val="67500"/>
                  <a:satMod val="115000"/>
                </a:srgbClr>
              </a:gs>
              <a:gs pos="100000">
                <a:srgbClr val="439007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Preprocessed Data, Labels</a:t>
            </a:r>
            <a:endParaRPr lang="en-US" sz="3200" dirty="0"/>
          </a:p>
        </p:txBody>
      </p:sp>
      <p:sp>
        <p:nvSpPr>
          <p:cNvPr id="7" name="Oval 6"/>
          <p:cNvSpPr/>
          <p:nvPr/>
        </p:nvSpPr>
        <p:spPr>
          <a:xfrm>
            <a:off x="6322099" y="2293518"/>
            <a:ext cx="2627030" cy="1888761"/>
          </a:xfrm>
          <a:prstGeom prst="ellipse">
            <a:avLst/>
          </a:prstGeom>
          <a:gradFill>
            <a:gsLst>
              <a:gs pos="0">
                <a:srgbClr val="FF9300"/>
              </a:gs>
              <a:gs pos="100000">
                <a:schemeClr val="accent6">
                  <a:tint val="50000"/>
                  <a:shade val="100000"/>
                  <a:satMod val="350000"/>
                </a:schemeClr>
              </a:gs>
            </a:gsLst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Machine Learning Algorithm</a:t>
            </a:r>
            <a:endParaRPr lang="en-US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197340"/>
            <a:ext cx="867930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/>
              <a:t>Step 2: Training a machine learning model  </a:t>
            </a:r>
            <a:endParaRPr lang="en-US" sz="3200" dirty="0"/>
          </a:p>
        </p:txBody>
      </p:sp>
      <p:sp>
        <p:nvSpPr>
          <p:cNvPr id="22" name="Striped Right Arrow 21"/>
          <p:cNvSpPr/>
          <p:nvPr/>
        </p:nvSpPr>
        <p:spPr>
          <a:xfrm>
            <a:off x="3054245" y="2546476"/>
            <a:ext cx="3121703" cy="1394085"/>
          </a:xfrm>
          <a:prstGeom prst="stripedRightArrow">
            <a:avLst/>
          </a:prstGeom>
          <a:solidFill>
            <a:srgbClr val="4390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Feed the data</a:t>
            </a:r>
            <a:endParaRPr lang="en-US" sz="3200" dirty="0"/>
          </a:p>
        </p:txBody>
      </p:sp>
      <p:sp>
        <p:nvSpPr>
          <p:cNvPr id="23" name="Striped Right Arrow 22"/>
          <p:cNvSpPr/>
          <p:nvPr/>
        </p:nvSpPr>
        <p:spPr>
          <a:xfrm rot="8296209">
            <a:off x="5569715" y="3759624"/>
            <a:ext cx="1046703" cy="848448"/>
          </a:xfrm>
          <a:prstGeom prst="stripedRightArrow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44124" y="4399616"/>
            <a:ext cx="4231823" cy="1615152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Trained Machine Learning Model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83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dmark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Wordmarktemplate</Template>
  <TotalTime>375</TotalTime>
  <Words>425</Words>
  <Application>Microsoft Macintosh PowerPoint</Application>
  <PresentationFormat>On-screen Show (4:3)</PresentationFormat>
  <Paragraphs>109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Calibri</vt:lpstr>
      <vt:lpstr>Arial</vt:lpstr>
      <vt:lpstr>Wordmarktemplate</vt:lpstr>
      <vt:lpstr>Domain adaptation for classifying disaster-related Twitter data</vt:lpstr>
      <vt:lpstr>What is Machine Learning?</vt:lpstr>
      <vt:lpstr>What is Machine Learning?</vt:lpstr>
      <vt:lpstr>Terminology</vt:lpstr>
      <vt:lpstr>Terminology</vt:lpstr>
      <vt:lpstr>Terminology</vt:lpstr>
      <vt:lpstr>Terminology</vt:lpstr>
      <vt:lpstr>Supervised Learning Model Workflow</vt:lpstr>
      <vt:lpstr>Supervised Learning Model Workflow</vt:lpstr>
      <vt:lpstr>Supervised Learning Model Workflow</vt:lpstr>
      <vt:lpstr>Supervised Machine Learning</vt:lpstr>
      <vt:lpstr>Motivation for Machine Learning</vt:lpstr>
      <vt:lpstr>Motivation for Machine Learning</vt:lpstr>
      <vt:lpstr>Motivation for Machine Learning</vt:lpstr>
      <vt:lpstr>Motivation for Machine Learning</vt:lpstr>
      <vt:lpstr>Background on Disaster Management</vt:lpstr>
      <vt:lpstr>Background on Disaster Management</vt:lpstr>
      <vt:lpstr>Domain Adaptation Terminology</vt:lpstr>
      <vt:lpstr>Motivation for Domain Adaptation</vt:lpstr>
      <vt:lpstr>Problem Definition</vt:lpstr>
      <vt:lpstr>Data Description</vt:lpstr>
      <vt:lpstr>Data Preprocessing</vt:lpstr>
      <vt:lpstr>Single-source Domain Adaptation Approach</vt:lpstr>
      <vt:lpstr>Correlation Alignment Algorithm</vt:lpstr>
      <vt:lpstr>Feature Selection</vt:lpstr>
      <vt:lpstr>Naive Bayes Classifier</vt:lpstr>
      <vt:lpstr>Experiments</vt:lpstr>
      <vt:lpstr>Results</vt:lpstr>
      <vt:lpstr>Terminology</vt:lpstr>
    </vt:vector>
  </TitlesOfParts>
  <Company>Kansas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Jeffery Morris</dc:creator>
  <cp:lastModifiedBy>Oleksandra Sopova</cp:lastModifiedBy>
  <cp:revision>39</cp:revision>
  <dcterms:created xsi:type="dcterms:W3CDTF">2011-05-09T20:00:01Z</dcterms:created>
  <dcterms:modified xsi:type="dcterms:W3CDTF">2017-03-20T18:10:30Z</dcterms:modified>
</cp:coreProperties>
</file>