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9" r:id="rId4"/>
    <p:sldId id="283" r:id="rId5"/>
    <p:sldId id="262" r:id="rId6"/>
    <p:sldId id="263" r:id="rId7"/>
    <p:sldId id="264" r:id="rId8"/>
    <p:sldId id="290" r:id="rId9"/>
    <p:sldId id="291" r:id="rId10"/>
    <p:sldId id="261" r:id="rId11"/>
    <p:sldId id="282" r:id="rId12"/>
    <p:sldId id="285" r:id="rId13"/>
    <p:sldId id="287" r:id="rId14"/>
    <p:sldId id="266" r:id="rId15"/>
    <p:sldId id="267" r:id="rId16"/>
    <p:sldId id="288" r:id="rId17"/>
    <p:sldId id="268" r:id="rId18"/>
    <p:sldId id="272" r:id="rId19"/>
    <p:sldId id="289" r:id="rId20"/>
    <p:sldId id="273" r:id="rId21"/>
    <p:sldId id="292" r:id="rId22"/>
    <p:sldId id="258" r:id="rId23"/>
    <p:sldId id="271" r:id="rId24"/>
    <p:sldId id="274" r:id="rId25"/>
    <p:sldId id="284" r:id="rId26"/>
    <p:sldId id="275" r:id="rId27"/>
    <p:sldId id="276" r:id="rId28"/>
    <p:sldId id="281" r:id="rId29"/>
    <p:sldId id="277" r:id="rId30"/>
    <p:sldId id="279" r:id="rId31"/>
    <p:sldId id="280" r:id="rId32"/>
    <p:sldId id="293" r:id="rId33"/>
    <p:sldId id="294" r:id="rId34"/>
    <p:sldId id="29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3"/>
    <a:srgbClr val="FF9300"/>
    <a:srgbClr val="439007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15"/>
    <p:restoredTop sz="94669"/>
  </p:normalViewPr>
  <p:slideViewPr>
    <p:cSldViewPr snapToGrid="0" snapToObjects="1">
      <p:cViewPr>
        <p:scale>
          <a:sx n="90" d="100"/>
          <a:sy n="90" d="100"/>
        </p:scale>
        <p:origin x="640" y="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D51CD-C6E5-C648-8A31-78D7A40B68F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D3A81-2A6C-A641-A4CE-9D515A03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3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D3A81-2A6C-A641-A4CE-9D515A03F7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D3A81-2A6C-A641-A4CE-9D515A03F7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6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47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75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792F-31EE-C344-A2D6-ED544E6AF3F4}" type="datetimeFigureOut">
              <a:rPr lang="en-US" smtClean="0"/>
              <a:pPr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template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new template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0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etflix_logo.svg" TargetMode="External"/><Relationship Id="rId4" Type="http://schemas.openxmlformats.org/officeDocument/2006/relationships/hyperlink" Target="http://www.yuechenzhao.com/sky/linear_mode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eg"/><Relationship Id="rId12" Type="http://schemas.openxmlformats.org/officeDocument/2006/relationships/hyperlink" Target="http://blog.webcertain.com/machine-translation-technology-the-search-engine-takeover/18/02/2015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commons.wikimedia.org/wiki/File:Netflix_logo.svg" TargetMode="External"/><Relationship Id="rId4" Type="http://schemas.openxmlformats.org/officeDocument/2006/relationships/image" Target="../media/image5.jpeg"/><Relationship Id="rId5" Type="http://schemas.openxmlformats.org/officeDocument/2006/relationships/hyperlink" Target="http://techzulu.com/3-things-self-driving-cars-mean-for-the-insurance-industry/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8" Type="http://schemas.openxmlformats.org/officeDocument/2006/relationships/hyperlink" Target="http://www.techlicious.com/blog/gmail-spam-filter-artificial-neural-network/" TargetMode="External"/><Relationship Id="rId9" Type="http://schemas.openxmlformats.org/officeDocument/2006/relationships/image" Target="../media/image8.jpeg"/><Relationship Id="rId10" Type="http://schemas.openxmlformats.org/officeDocument/2006/relationships/hyperlink" Target="http://toolsmust.com/mobile-apps/microblink-introduces-a-text-recognition-app-for-school-students/11830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commons.wikimedia.org/wiki/File:Netflix_logo.svg" TargetMode="External"/><Relationship Id="rId5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commons.wikimedia.org/wiki/File:Netflix_logo.svg" TargetMode="External"/><Relationship Id="rId5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commons.wikimedia.org/wiki/File:Netflix_logo.svg" TargetMode="External"/><Relationship Id="rId5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commons.wikimedia.org/wiki/File:Netflix_logo.svg" TargetMode="External"/><Relationship Id="rId5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commons.wikimedia.org/wiki/File:Netflix_logo.svg" TargetMode="External"/><Relationship Id="rId5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647825"/>
            <a:ext cx="7772400" cy="1470025"/>
          </a:xfrm>
        </p:spPr>
        <p:txBody>
          <a:bodyPr/>
          <a:lstStyle/>
          <a:p>
            <a:r>
              <a:rPr lang="en-US" dirty="0"/>
              <a:t>Domain adaptation for classifying disaster-related Twitter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0750" y="3536950"/>
            <a:ext cx="7099300" cy="239395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Department of Computer Science</a:t>
            </a:r>
          </a:p>
          <a:p>
            <a:r>
              <a:rPr lang="en-US" dirty="0">
                <a:solidFill>
                  <a:schemeClr val="tx1"/>
                </a:solidFill>
              </a:rPr>
              <a:t>College of </a:t>
            </a:r>
            <a:r>
              <a:rPr lang="en-US" dirty="0" smtClean="0">
                <a:solidFill>
                  <a:schemeClr val="tx1"/>
                </a:solidFill>
              </a:rPr>
              <a:t>Engineering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Presenter: Oleksandra Sopova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Major Professor: </a:t>
            </a:r>
            <a:r>
              <a:rPr lang="en-US" dirty="0" err="1" smtClean="0">
                <a:solidFill>
                  <a:schemeClr val="tx1"/>
                </a:solidFill>
              </a:rPr>
              <a:t>Doina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Caragea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GRAD Forum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March 30, 2017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predict stock pr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1535872"/>
            <a:ext cx="3474720" cy="313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" y="135636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Supervised Machine Learning</a:t>
            </a:r>
          </a:p>
          <a:p>
            <a:pPr marL="0" indent="0">
              <a:buNone/>
            </a:pPr>
            <a:r>
              <a:rPr lang="en-US" dirty="0" smtClean="0"/>
              <a:t>– learning from labeled data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Unsupervised Machine </a:t>
            </a:r>
            <a:r>
              <a:rPr lang="en-US" dirty="0"/>
              <a:t>Learning</a:t>
            </a:r>
          </a:p>
          <a:p>
            <a:pPr marL="0" indent="0">
              <a:buNone/>
            </a:pPr>
            <a:r>
              <a:rPr lang="en-US" dirty="0"/>
              <a:t>– learning from </a:t>
            </a:r>
            <a:r>
              <a:rPr lang="en-US" dirty="0" smtClean="0"/>
              <a:t>unlabeled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is being learned?</a:t>
            </a:r>
          </a:p>
          <a:p>
            <a:pPr marL="0" indent="0">
              <a:buNone/>
            </a:pPr>
            <a:r>
              <a:rPr lang="en-US" dirty="0" smtClean="0"/>
              <a:t>– a hypothesis, i.e. parameters of a model that can make accurate predictions (e.g., stock prices)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47808" y="4716656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4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172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478"/>
            <a:ext cx="846571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</a:t>
            </a:r>
            <a:r>
              <a:rPr lang="en-US" dirty="0" smtClean="0"/>
              <a:t>Twitter </a:t>
            </a:r>
            <a:r>
              <a:rPr lang="en-US" dirty="0" smtClean="0"/>
              <a:t>for Disaster </a:t>
            </a:r>
            <a:r>
              <a:rPr lang="en-US" dirty="0" smtClean="0"/>
              <a:t>Management?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" r="-1"/>
          <a:stretch/>
        </p:blipFill>
        <p:spPr>
          <a:xfrm>
            <a:off x="281354" y="1497323"/>
            <a:ext cx="3682946" cy="41622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28" y="1494955"/>
            <a:ext cx="4796882" cy="41669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85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47723"/>
            <a:ext cx="8546123" cy="608428"/>
          </a:xfrm>
        </p:spPr>
        <p:txBody>
          <a:bodyPr/>
          <a:lstStyle/>
          <a:p>
            <a:r>
              <a:rPr lang="en-US" dirty="0" smtClean="0"/>
              <a:t>Human language </a:t>
            </a:r>
            <a:r>
              <a:rPr lang="en-US" dirty="0"/>
              <a:t>is ambiguous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8" y="2934040"/>
            <a:ext cx="7333571" cy="10662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84"/>
          <a:stretch/>
        </p:blipFill>
        <p:spPr>
          <a:xfrm>
            <a:off x="469898" y="5084043"/>
            <a:ext cx="7333571" cy="7935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50169" y="1956151"/>
            <a:ext cx="8693831" cy="862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Could </a:t>
            </a:r>
            <a:r>
              <a:rPr lang="en-US" sz="2400" dirty="0" smtClean="0"/>
              <a:t>you </a:t>
            </a:r>
            <a:r>
              <a:rPr lang="en-US" sz="2400" dirty="0" smtClean="0"/>
              <a:t>come up with a </a:t>
            </a:r>
            <a:r>
              <a:rPr lang="en-US" sz="2400" u="sng" dirty="0" smtClean="0"/>
              <a:t>general </a:t>
            </a:r>
            <a:r>
              <a:rPr lang="en-US" sz="2400" u="sng" dirty="0" smtClean="0"/>
              <a:t>rule</a:t>
            </a:r>
            <a:r>
              <a:rPr lang="en-US" sz="2400" dirty="0" smtClean="0"/>
              <a:t> to </a:t>
            </a:r>
            <a:r>
              <a:rPr lang="en-US" sz="2400" dirty="0" smtClean="0"/>
              <a:t>identify tweets about natural disasters? 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8" y="4129418"/>
            <a:ext cx="7338060" cy="825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236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47723"/>
            <a:ext cx="8546123" cy="608428"/>
          </a:xfrm>
        </p:spPr>
        <p:txBody>
          <a:bodyPr/>
          <a:lstStyle/>
          <a:p>
            <a:r>
              <a:rPr lang="en-US" dirty="0" smtClean="0"/>
              <a:t>Human language </a:t>
            </a:r>
            <a:r>
              <a:rPr lang="en-US" dirty="0"/>
              <a:t>is ambiguous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8" y="2955396"/>
            <a:ext cx="3158198" cy="2798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s-IS" sz="2400" dirty="0" smtClean="0"/>
              <a:t>..maybe u</a:t>
            </a:r>
            <a:r>
              <a:rPr lang="en-US" sz="2400" dirty="0" smtClean="0"/>
              <a:t>se hashtags?</a:t>
            </a:r>
          </a:p>
          <a:p>
            <a:pPr marL="0" indent="0">
              <a:buNone/>
            </a:pPr>
            <a:r>
              <a:rPr lang="en-US" sz="2400" dirty="0" smtClean="0"/>
              <a:t>	– not too reliable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75" b="3353"/>
          <a:stretch/>
        </p:blipFill>
        <p:spPr>
          <a:xfrm>
            <a:off x="3534506" y="2472840"/>
            <a:ext cx="2391505" cy="355649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198" y="1956151"/>
            <a:ext cx="8693831" cy="862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</a:t>
            </a:r>
            <a:r>
              <a:rPr lang="en-US" sz="2400" dirty="0" smtClean="0"/>
              <a:t>ould you come up with a </a:t>
            </a:r>
            <a:r>
              <a:rPr lang="en-US" sz="2400" u="sng" dirty="0" smtClean="0"/>
              <a:t>general rule</a:t>
            </a:r>
            <a:r>
              <a:rPr lang="en-US" sz="2400" dirty="0" smtClean="0"/>
              <a:t> identify tweets about natural disasters?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5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Model Workflow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3013023"/>
            <a:ext cx="2016177" cy="94438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Raw Data, Labels</a:t>
            </a:r>
            <a:endParaRPr lang="en-US" sz="3200" dirty="0"/>
          </a:p>
        </p:txBody>
      </p:sp>
      <p:sp>
        <p:nvSpPr>
          <p:cNvPr id="5" name="Striped Right Arrow 4"/>
          <p:cNvSpPr/>
          <p:nvPr/>
        </p:nvSpPr>
        <p:spPr>
          <a:xfrm>
            <a:off x="2844385" y="2563318"/>
            <a:ext cx="2810658" cy="1858780"/>
          </a:xfrm>
          <a:prstGeom prst="stripedRightArrow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Feature Extraction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6026051" y="2615740"/>
            <a:ext cx="2597045" cy="1806358"/>
          </a:xfrm>
          <a:prstGeom prst="roundRect">
            <a:avLst/>
          </a:prstGeom>
          <a:gradFill flip="none" rotWithShape="1">
            <a:gsLst>
              <a:gs pos="0">
                <a:srgbClr val="439007">
                  <a:shade val="30000"/>
                  <a:satMod val="115000"/>
                </a:srgbClr>
              </a:gs>
              <a:gs pos="50000">
                <a:srgbClr val="439007">
                  <a:shade val="67500"/>
                  <a:satMod val="115000"/>
                </a:srgbClr>
              </a:gs>
              <a:gs pos="100000">
                <a:srgbClr val="439007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Preprocessed Data, Labels</a:t>
            </a:r>
            <a:endParaRPr lang="en-US" sz="32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2269" y="1283468"/>
            <a:ext cx="8679305" cy="1144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Step 1: Collecting, cleaning, preprocessing of data (</a:t>
            </a:r>
            <a:r>
              <a:rPr lang="en-US" sz="3200" smtClean="0"/>
              <a:t>training data)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925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Model Workflow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1050" y="2375921"/>
            <a:ext cx="2597045" cy="1806358"/>
          </a:xfrm>
          <a:prstGeom prst="roundRect">
            <a:avLst/>
          </a:prstGeom>
          <a:gradFill flip="none" rotWithShape="1">
            <a:gsLst>
              <a:gs pos="0">
                <a:srgbClr val="439007">
                  <a:shade val="30000"/>
                  <a:satMod val="115000"/>
                </a:srgbClr>
              </a:gs>
              <a:gs pos="50000">
                <a:srgbClr val="439007">
                  <a:shade val="67500"/>
                  <a:satMod val="115000"/>
                </a:srgbClr>
              </a:gs>
              <a:gs pos="100000">
                <a:srgbClr val="439007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Preprocessed Data, Labels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6322099" y="2293518"/>
            <a:ext cx="2627030" cy="1888761"/>
          </a:xfrm>
          <a:prstGeom prst="ellipse">
            <a:avLst/>
          </a:prstGeom>
          <a:gradFill>
            <a:gsLst>
              <a:gs pos="0">
                <a:srgbClr val="FF9300"/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Machine Learning Algorithm</a:t>
            </a:r>
            <a:endParaRPr lang="en-US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197340"/>
            <a:ext cx="867930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Step 2: Training a machine learning model  </a:t>
            </a:r>
            <a:endParaRPr lang="en-US" sz="3200" dirty="0"/>
          </a:p>
        </p:txBody>
      </p:sp>
      <p:sp>
        <p:nvSpPr>
          <p:cNvPr id="22" name="Striped Right Arrow 21"/>
          <p:cNvSpPr/>
          <p:nvPr/>
        </p:nvSpPr>
        <p:spPr>
          <a:xfrm>
            <a:off x="3054245" y="2546476"/>
            <a:ext cx="3121703" cy="1394085"/>
          </a:xfrm>
          <a:prstGeom prst="stripedRightArrow">
            <a:avLst/>
          </a:prstGeom>
          <a:solidFill>
            <a:srgbClr val="4390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Feed the data</a:t>
            </a:r>
            <a:endParaRPr lang="en-US" sz="3200" dirty="0"/>
          </a:p>
        </p:txBody>
      </p:sp>
      <p:sp>
        <p:nvSpPr>
          <p:cNvPr id="23" name="Striped Right Arrow 22"/>
          <p:cNvSpPr/>
          <p:nvPr/>
        </p:nvSpPr>
        <p:spPr>
          <a:xfrm rot="8296209">
            <a:off x="5569715" y="3759624"/>
            <a:ext cx="1046703" cy="848448"/>
          </a:xfrm>
          <a:prstGeom prst="stripedRightArrow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44124" y="4399616"/>
            <a:ext cx="4231823" cy="1615152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Trained Machine Learning 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83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Model Workflow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3013023"/>
            <a:ext cx="2016177" cy="94438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Unseen Raw Data</a:t>
            </a:r>
            <a:endParaRPr lang="en-US" sz="3200" dirty="0"/>
          </a:p>
        </p:txBody>
      </p:sp>
      <p:sp>
        <p:nvSpPr>
          <p:cNvPr id="5" name="Striped Right Arrow 4"/>
          <p:cNvSpPr/>
          <p:nvPr/>
        </p:nvSpPr>
        <p:spPr>
          <a:xfrm>
            <a:off x="2844385" y="2563318"/>
            <a:ext cx="2810658" cy="1858780"/>
          </a:xfrm>
          <a:prstGeom prst="stripedRightArrow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Feature Extraction</a:t>
            </a:r>
            <a:endParaRPr lang="en-US" sz="32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2269" y="1283468"/>
            <a:ext cx="8679305" cy="1144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Step 3.1: Preprocessing of unseen data (testing data)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5905629" y="2633978"/>
            <a:ext cx="2597045" cy="18063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Preprocessed Unseen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174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Model Workflow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1109" y="2340340"/>
            <a:ext cx="2597045" cy="18063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Preprocessed Unseen Data</a:t>
            </a:r>
            <a:endParaRPr lang="en-US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197340"/>
            <a:ext cx="867930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Step 3.2 : Predicting output on unseen data (testing data)</a:t>
            </a:r>
            <a:endParaRPr lang="en-US" sz="3200" dirty="0"/>
          </a:p>
        </p:txBody>
      </p:sp>
      <p:sp>
        <p:nvSpPr>
          <p:cNvPr id="24" name="Oval 23"/>
          <p:cNvSpPr/>
          <p:nvPr/>
        </p:nvSpPr>
        <p:spPr>
          <a:xfrm>
            <a:off x="6067264" y="2049490"/>
            <a:ext cx="2738603" cy="2421789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Trained Machine Learning Model</a:t>
            </a:r>
            <a:endParaRPr lang="en-US" sz="3200" dirty="0"/>
          </a:p>
        </p:txBody>
      </p:sp>
      <p:sp>
        <p:nvSpPr>
          <p:cNvPr id="3" name="Striped Right Arrow 2"/>
          <p:cNvSpPr/>
          <p:nvPr/>
        </p:nvSpPr>
        <p:spPr>
          <a:xfrm>
            <a:off x="2989813" y="2405006"/>
            <a:ext cx="2905792" cy="1710755"/>
          </a:xfrm>
          <a:prstGeom prst="stripedRightArrow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Feed the data</a:t>
            </a:r>
            <a:endParaRPr lang="en-US" sz="3200" dirty="0"/>
          </a:p>
        </p:txBody>
      </p:sp>
      <p:sp>
        <p:nvSpPr>
          <p:cNvPr id="4" name="Striped Right Arrow 3"/>
          <p:cNvSpPr/>
          <p:nvPr/>
        </p:nvSpPr>
        <p:spPr>
          <a:xfrm rot="8577717">
            <a:off x="5054310" y="4149079"/>
            <a:ext cx="1364633" cy="644400"/>
          </a:xfrm>
          <a:prstGeom prst="stripedRightArrow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9062" y="4374962"/>
            <a:ext cx="3668839" cy="1528997"/>
          </a:xfrm>
          <a:prstGeom prst="rect">
            <a:avLst/>
          </a:prstGeom>
          <a:gradFill flip="none" rotWithShape="1">
            <a:gsLst>
              <a:gs pos="0">
                <a:srgbClr val="942093">
                  <a:shade val="30000"/>
                  <a:satMod val="115000"/>
                </a:srgbClr>
              </a:gs>
              <a:gs pos="50000">
                <a:srgbClr val="942093">
                  <a:shade val="67500"/>
                  <a:satMod val="115000"/>
                </a:srgbClr>
              </a:gs>
              <a:gs pos="100000">
                <a:srgbClr val="942093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Output</a:t>
            </a:r>
          </a:p>
          <a:p>
            <a:pPr algn="ctr"/>
            <a:r>
              <a:rPr lang="en-US" sz="3200" dirty="0" smtClean="0"/>
              <a:t>(i.e. predicted labels)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94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27"/>
          <a:stretch/>
        </p:blipFill>
        <p:spPr>
          <a:xfrm>
            <a:off x="258420" y="3017520"/>
            <a:ext cx="8176991" cy="2794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420" y="1491478"/>
            <a:ext cx="8428380" cy="14041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Original dataset:</a:t>
            </a:r>
          </a:p>
          <a:p>
            <a:r>
              <a:rPr lang="en-US" dirty="0"/>
              <a:t>60,000 </a:t>
            </a:r>
            <a:r>
              <a:rPr lang="en-US" dirty="0" smtClean="0"/>
              <a:t>tweets </a:t>
            </a:r>
            <a:r>
              <a:rPr lang="en-US" dirty="0"/>
              <a:t>posted during 6 crisis events in 2012 and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5740" y="3032417"/>
            <a:ext cx="251460" cy="427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420" y="3987549"/>
            <a:ext cx="251460" cy="427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92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420" y="1491478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Original tweets: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20" y="2286001"/>
            <a:ext cx="8627159" cy="275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4667834"/>
            <a:ext cx="5486400" cy="10018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 smtClean="0"/>
              <a:t>Arthur </a:t>
            </a:r>
            <a:r>
              <a:rPr lang="en-US" sz="1600" dirty="0"/>
              <a:t>Samuel’s Checkers </a:t>
            </a:r>
            <a:r>
              <a:rPr lang="en-US" sz="1600" dirty="0" smtClean="0"/>
              <a:t>program is considered </a:t>
            </a:r>
            <a:r>
              <a:rPr lang="en-US" sz="1600" dirty="0"/>
              <a:t>a milestone for artificial intelligence, and offered the public in the early 1960s an example of the capabilities of an electronic computer.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4400" y="1460501"/>
            <a:ext cx="5486399" cy="309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4655820"/>
            <a:ext cx="23304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Arthur Samuel </a:t>
            </a:r>
            <a:endParaRPr lang="en-US" sz="1600" dirty="0" smtClean="0"/>
          </a:p>
          <a:p>
            <a:pPr algn="just"/>
            <a:r>
              <a:rPr lang="en-US" sz="1600" dirty="0" smtClean="0"/>
              <a:t>(</a:t>
            </a:r>
            <a:r>
              <a:rPr lang="en-US" sz="1600" dirty="0"/>
              <a:t>1901-1990) </a:t>
            </a:r>
            <a:endParaRPr lang="en-US" sz="1600" dirty="0" smtClean="0"/>
          </a:p>
          <a:p>
            <a:pPr algn="just"/>
            <a:r>
              <a:rPr lang="en-US" sz="1600" dirty="0" smtClean="0"/>
              <a:t>– a pioneer </a:t>
            </a:r>
            <a:r>
              <a:rPr lang="en-US" sz="1600" dirty="0"/>
              <a:t>of artificial intelligence research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460500"/>
            <a:ext cx="2383691" cy="309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7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600201"/>
            <a:ext cx="8793480" cy="4206240"/>
          </a:xfrm>
        </p:spPr>
        <p:txBody>
          <a:bodyPr/>
          <a:lstStyle/>
          <a:p>
            <a:r>
              <a:rPr lang="en-US" dirty="0" smtClean="0"/>
              <a:t>Original tweets: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 smtClean="0"/>
              <a:t>“@</a:t>
            </a:r>
            <a:r>
              <a:rPr lang="en-US" sz="2400" i="1" dirty="0" err="1"/>
              <a:t>ibexgirl</a:t>
            </a:r>
            <a:r>
              <a:rPr lang="en-US" sz="2400" i="1" dirty="0"/>
              <a:t> thankfully Hurricane Waugh played it </a:t>
            </a:r>
            <a:r>
              <a:rPr lang="en-US" sz="2400" i="1" dirty="0" smtClean="0"/>
              <a:t>cool”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“I'm at Mad River Bar &amp;amp; Grille (New York, </a:t>
            </a:r>
            <a:r>
              <a:rPr lang="en-US" sz="2400" i="1" dirty="0" smtClean="0"/>
              <a:t>NY) http</a:t>
            </a:r>
            <a:r>
              <a:rPr lang="en-US" sz="2400" i="1" dirty="0"/>
              <a:t>://</a:t>
            </a:r>
            <a:r>
              <a:rPr lang="en-US" sz="2400" i="1" dirty="0" smtClean="0"/>
              <a:t>t.co/VSzKP”</a:t>
            </a:r>
          </a:p>
          <a:p>
            <a:r>
              <a:rPr lang="en-US" dirty="0" smtClean="0"/>
              <a:t>Preprocessed tweets: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i="1" dirty="0" smtClean="0"/>
              <a:t>“USERNAME </a:t>
            </a:r>
            <a:r>
              <a:rPr lang="en-US" sz="2400" i="1" dirty="0"/>
              <a:t>thankfully Hurricane Waugh played it </a:t>
            </a:r>
            <a:r>
              <a:rPr lang="en-US" sz="2400" i="1" dirty="0" smtClean="0"/>
              <a:t>cool”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“I'm at Mad River Bar &amp; Grille (New York, NY) URL”</a:t>
            </a:r>
          </a:p>
          <a:p>
            <a:pPr marL="0" indent="0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936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79" y="1097280"/>
            <a:ext cx="6516019" cy="4846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90060" y="5151121"/>
            <a:ext cx="1264920" cy="4571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Disasters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5740" y="3032416"/>
            <a:ext cx="1447800" cy="869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Number of instances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7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1479"/>
            <a:ext cx="9144000" cy="1708921"/>
          </a:xfrm>
        </p:spPr>
        <p:txBody>
          <a:bodyPr/>
          <a:lstStyle/>
          <a:p>
            <a:r>
              <a:rPr lang="en-US" dirty="0" smtClean="0"/>
              <a:t>assumes that training and testing data come from the same distribution </a:t>
            </a:r>
          </a:p>
          <a:p>
            <a:pPr marL="0" indent="0">
              <a:buNone/>
            </a:pPr>
            <a:r>
              <a:rPr lang="en-US" dirty="0" smtClean="0"/>
              <a:t>→ in real life scenarios, this does not always hold true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" r="1552"/>
          <a:stretch/>
        </p:blipFill>
        <p:spPr>
          <a:xfrm>
            <a:off x="178010" y="3200400"/>
            <a:ext cx="3965365" cy="227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7"/>
          <a:stretch/>
        </p:blipFill>
        <p:spPr>
          <a:xfrm>
            <a:off x="4471987" y="3211395"/>
            <a:ext cx="3871913" cy="225953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10498" y="5491453"/>
            <a:ext cx="3100388" cy="3822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Source (Sandy Hurricane)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997052" y="5493830"/>
            <a:ext cx="2821782" cy="381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Target </a:t>
            </a:r>
            <a:r>
              <a:rPr lang="en-US" sz="2400" smtClean="0">
                <a:solidFill>
                  <a:schemeClr val="bg1">
                    <a:lumMod val="50000"/>
                  </a:schemeClr>
                </a:solidFill>
              </a:rPr>
              <a:t>(Alberta Floods)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 Adaptation Terminology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0577" y="1456914"/>
            <a:ext cx="1965960" cy="14935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Previous disaster – “Source”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6221895" y="1370366"/>
            <a:ext cx="1996440" cy="149352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Current disaster – “Target”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259117" y="4398234"/>
            <a:ext cx="2468880" cy="1402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Labels are available</a:t>
            </a:r>
            <a:endParaRPr lang="en-US" sz="2800" dirty="0"/>
          </a:p>
        </p:txBody>
      </p:sp>
      <p:sp>
        <p:nvSpPr>
          <p:cNvPr id="8" name="Striped Right Arrow 7"/>
          <p:cNvSpPr/>
          <p:nvPr/>
        </p:nvSpPr>
        <p:spPr>
          <a:xfrm rot="16200000">
            <a:off x="1002067" y="3354294"/>
            <a:ext cx="982980" cy="64008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38187" y="4498788"/>
            <a:ext cx="2468880" cy="14020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No labels are available</a:t>
            </a:r>
            <a:endParaRPr lang="en-US" sz="2800" dirty="0"/>
          </a:p>
        </p:txBody>
      </p:sp>
      <p:sp>
        <p:nvSpPr>
          <p:cNvPr id="11" name="Curved Down Arrow 10"/>
          <p:cNvSpPr/>
          <p:nvPr/>
        </p:nvSpPr>
        <p:spPr>
          <a:xfrm rot="16200000" flipV="1">
            <a:off x="6882764" y="3190605"/>
            <a:ext cx="3451860" cy="758184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763740" y="3483439"/>
            <a:ext cx="3734124" cy="91479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ysClr val="windowText" lastClr="000000"/>
                </a:solidFill>
              </a:rPr>
              <a:t>Machine Learning Model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Curved Connector 15"/>
          <p:cNvCxnSpPr>
            <a:stCxn id="10" idx="0"/>
            <a:endCxn id="5" idx="1"/>
          </p:cNvCxnSpPr>
          <p:nvPr/>
        </p:nvCxnSpPr>
        <p:spPr>
          <a:xfrm rot="5400000" flipH="1" flipV="1">
            <a:off x="4743192" y="2004737"/>
            <a:ext cx="1366313" cy="1591093"/>
          </a:xfrm>
          <a:prstGeom prst="curvedConnector2">
            <a:avLst/>
          </a:prstGeom>
          <a:ln w="50800">
            <a:solidFill>
              <a:srgbClr val="92D05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 rot="1119881">
            <a:off x="2482995" y="2476672"/>
            <a:ext cx="1890235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Train the model</a:t>
            </a:r>
            <a:endParaRPr lang="en-US" sz="2000" dirty="0"/>
          </a:p>
        </p:txBody>
      </p:sp>
      <p:cxnSp>
        <p:nvCxnSpPr>
          <p:cNvPr id="6" name="Curved Connector 5"/>
          <p:cNvCxnSpPr>
            <a:stCxn id="4" idx="3"/>
            <a:endCxn id="10" idx="0"/>
          </p:cNvCxnSpPr>
          <p:nvPr/>
        </p:nvCxnSpPr>
        <p:spPr>
          <a:xfrm>
            <a:off x="2476537" y="2203674"/>
            <a:ext cx="2154265" cy="1279765"/>
          </a:xfrm>
          <a:prstGeom prst="curvedConnector2">
            <a:avLst/>
          </a:prstGeom>
          <a:ln w="508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 txBox="1">
            <a:spLocks/>
          </p:cNvSpPr>
          <p:nvPr/>
        </p:nvSpPr>
        <p:spPr>
          <a:xfrm rot="20347075">
            <a:off x="4278764" y="1913350"/>
            <a:ext cx="2240384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Make predictions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57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3106918"/>
            <a:ext cx="1965960" cy="14935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Labeled Source Data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3432809" y="3106918"/>
            <a:ext cx="1996440" cy="149352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Unlabeled Target</a:t>
            </a:r>
            <a:r>
              <a:rPr lang="en-US" sz="2800" dirty="0"/>
              <a:t> </a:t>
            </a:r>
            <a:r>
              <a:rPr lang="en-US" sz="2800" dirty="0" smtClean="0"/>
              <a:t>Data</a:t>
            </a:r>
            <a:endParaRPr lang="en-US" sz="2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0840" y="3642360"/>
            <a:ext cx="0" cy="569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606040" y="3915847"/>
            <a:ext cx="579120" cy="112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23560" y="385367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629400" y="2977378"/>
            <a:ext cx="2270760" cy="1752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</a:rPr>
              <a:t>Machine Learning Model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266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learn a model from labeled source data </a:t>
            </a:r>
            <a:r>
              <a:rPr lang="en-US" smtClean="0"/>
              <a:t>and unlabeled target data: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" t="6061" r="9251" b="4034"/>
          <a:stretch/>
        </p:blipFill>
        <p:spPr>
          <a:xfrm>
            <a:off x="3837214" y="1885950"/>
            <a:ext cx="4673327" cy="4182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Domain Adaptation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03121"/>
            <a:ext cx="3156549" cy="2514598"/>
          </a:xfrm>
        </p:spPr>
        <p:txBody>
          <a:bodyPr/>
          <a:lstStyle/>
          <a:p>
            <a:r>
              <a:rPr lang="en-US" dirty="0" smtClean="0"/>
              <a:t>Here the target disaster –Alberta Floods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417320"/>
            <a:ext cx="8229600" cy="68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improves the performance of a classifier!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3900" dirty="0"/>
              <a:t>Single-source Domain </a:t>
            </a:r>
            <a:r>
              <a:rPr lang="en-US" sz="3900" dirty="0" smtClean="0"/>
              <a:t>Adaptation</a:t>
            </a:r>
            <a:endParaRPr lang="en-US" sz="39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Correlation Alignment Algorithm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8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Feature Selection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Naive Bayes </a:t>
            </a:r>
            <a:r>
              <a:rPr lang="en-US" sz="4000" dirty="0" smtClean="0"/>
              <a:t>Classifier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Bayes Theorem</a:t>
            </a:r>
            <a:endParaRPr lang="en-US" dirty="0"/>
          </a:p>
        </p:txBody>
      </p:sp>
      <p:pic>
        <p:nvPicPr>
          <p:cNvPr id="1026" name="Picture 2" descr="mage result for naive bay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0" b="63004"/>
          <a:stretch/>
        </p:blipFill>
        <p:spPr bwMode="auto">
          <a:xfrm>
            <a:off x="1578769" y="2320131"/>
            <a:ext cx="5986462" cy="119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4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543" y="1841434"/>
            <a:ext cx="3089158" cy="5298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Recommender</a:t>
            </a:r>
            <a:r>
              <a:rPr lang="en-US" sz="2400" dirty="0"/>
              <a:t> </a:t>
            </a:r>
            <a:r>
              <a:rPr lang="en-US" sz="2400" dirty="0" smtClean="0"/>
              <a:t>systems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86" y="2449039"/>
            <a:ext cx="2488277" cy="115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4"/>
          <p:cNvSpPr txBox="1">
            <a:spLocks/>
          </p:cNvSpPr>
          <p:nvPr/>
        </p:nvSpPr>
        <p:spPr>
          <a:xfrm>
            <a:off x="352543" y="3988734"/>
            <a:ext cx="2394460" cy="442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Spam Filtering</a:t>
            </a:r>
            <a:endParaRPr lang="en-US" sz="2400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3442241" y="1857282"/>
            <a:ext cx="2509044" cy="609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Self-driving cars</a:t>
            </a: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1549773" y="1278180"/>
            <a:ext cx="6530858" cy="488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Examples of machine learning tasks may include: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6246547" y="1841368"/>
            <a:ext cx="1986215" cy="52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Image search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14086" y="379588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[Link]</a:t>
            </a:r>
            <a:endParaRPr lang="en-US" sz="9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1922" y="2319370"/>
            <a:ext cx="2388602" cy="140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441701" y="379588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9343" y="2319370"/>
            <a:ext cx="2952902" cy="14016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4413935"/>
            <a:ext cx="2445163" cy="137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382749" y="5791997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8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4735" y="4448357"/>
            <a:ext cx="2345790" cy="131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4"/>
          <p:cNvSpPr txBox="1">
            <a:spLocks/>
          </p:cNvSpPr>
          <p:nvPr/>
        </p:nvSpPr>
        <p:spPr>
          <a:xfrm>
            <a:off x="3441701" y="3988734"/>
            <a:ext cx="2394460" cy="442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Text Recognition</a:t>
            </a:r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3501922" y="5791997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10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1439" y="4431289"/>
            <a:ext cx="2899826" cy="135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 Placeholder 4"/>
          <p:cNvSpPr txBox="1">
            <a:spLocks/>
          </p:cNvSpPr>
          <p:nvPr/>
        </p:nvSpPr>
        <p:spPr>
          <a:xfrm>
            <a:off x="6081439" y="3918992"/>
            <a:ext cx="2706961" cy="64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mtClean="0"/>
              <a:t>Machine Translation</a:t>
            </a: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6041272" y="5791997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12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986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Experiments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Results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3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3900" dirty="0" smtClean="0"/>
              <a:t>Multi-source </a:t>
            </a:r>
            <a:r>
              <a:rPr lang="en-US" sz="3900" dirty="0"/>
              <a:t>Domain </a:t>
            </a:r>
            <a:r>
              <a:rPr lang="en-US" sz="3900" dirty="0" smtClean="0"/>
              <a:t>Adaptation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Experiments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Results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47723"/>
            <a:ext cx="8546123" cy="608428"/>
          </a:xfrm>
        </p:spPr>
        <p:txBody>
          <a:bodyPr/>
          <a:lstStyle/>
          <a:p>
            <a:r>
              <a:rPr lang="en-US"/>
              <a:t>S</a:t>
            </a:r>
            <a:r>
              <a:rPr lang="en-US" smtClean="0"/>
              <a:t>ome </a:t>
            </a:r>
            <a:r>
              <a:rPr lang="en-US" dirty="0"/>
              <a:t>tasks are difficult to define algorithmically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8" y="1956151"/>
            <a:ext cx="8546123" cy="608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E</a:t>
            </a:r>
            <a:r>
              <a:rPr lang="en-US" sz="2400" dirty="0" smtClean="0"/>
              <a:t>xample: is there a bird in a given picture?</a:t>
            </a:r>
            <a:endParaRPr lang="en-US" sz="2400" dirty="0"/>
          </a:p>
        </p:txBody>
      </p:sp>
      <p:pic>
        <p:nvPicPr>
          <p:cNvPr id="1026" name="Picture 2" descr="mage result for bi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 r="17636" b="3607"/>
          <a:stretch/>
        </p:blipFill>
        <p:spPr bwMode="auto">
          <a:xfrm>
            <a:off x="562708" y="2564579"/>
            <a:ext cx="2340122" cy="171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3" t="8558" r="17450" b="7263"/>
          <a:stretch/>
        </p:blipFill>
        <p:spPr bwMode="auto">
          <a:xfrm>
            <a:off x="2998763" y="2564579"/>
            <a:ext cx="1908715" cy="189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3" t="11752" r="18040" b="19301"/>
          <a:stretch/>
        </p:blipFill>
        <p:spPr bwMode="auto">
          <a:xfrm>
            <a:off x="583763" y="4354831"/>
            <a:ext cx="2132179" cy="152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ge result for bird funn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748" y="4557932"/>
            <a:ext cx="2116730" cy="13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sk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2067005"/>
            <a:ext cx="2329694" cy="390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9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79" y="1915410"/>
            <a:ext cx="5744542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792096"/>
            <a:chOff x="889000" y="5086351"/>
            <a:chExt cx="4715970" cy="79209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000" y="5207595"/>
              <a:ext cx="4567420" cy="66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6190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79" y="1915410"/>
            <a:ext cx="5744542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792096"/>
            <a:chOff x="889000" y="5086351"/>
            <a:chExt cx="4715970" cy="79209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000" y="5207595"/>
              <a:ext cx="4567420" cy="66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cxnSp>
        <p:nvCxnSpPr>
          <p:cNvPr id="5" name="Curved Connector 4"/>
          <p:cNvCxnSpPr/>
          <p:nvPr/>
        </p:nvCxnSpPr>
        <p:spPr>
          <a:xfrm rot="10800000" flipV="1">
            <a:off x="6692904" y="1633927"/>
            <a:ext cx="577326" cy="46469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270230" y="1011836"/>
            <a:ext cx="1723868" cy="12441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Label (class)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624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79" y="1915410"/>
            <a:ext cx="5744542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792096"/>
            <a:chOff x="889000" y="5086351"/>
            <a:chExt cx="4715970" cy="79209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000" y="5207595"/>
              <a:ext cx="4567420" cy="66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3093676" y="-171289"/>
            <a:ext cx="760241" cy="39652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719527" y="2212310"/>
            <a:ext cx="6168243" cy="12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6692904" y="1633927"/>
            <a:ext cx="577326" cy="46469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70230" y="1011836"/>
            <a:ext cx="1723868" cy="12441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Label (class)</a:t>
            </a:r>
            <a:endParaRPr lang="en-US" sz="3200" dirty="0"/>
          </a:p>
        </p:txBody>
      </p:sp>
      <p:sp>
        <p:nvSpPr>
          <p:cNvPr id="22" name="Oval 21"/>
          <p:cNvSpPr/>
          <p:nvPr/>
        </p:nvSpPr>
        <p:spPr>
          <a:xfrm>
            <a:off x="36074" y="199825"/>
            <a:ext cx="2910199" cy="109562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Features </a:t>
            </a:r>
            <a:r>
              <a:rPr lang="en-US" sz="3200" smtClean="0"/>
              <a:t>(attributes)</a:t>
            </a:r>
            <a:endParaRPr lang="en-US" sz="3200" dirty="0"/>
          </a:p>
        </p:txBody>
      </p:sp>
      <p:cxnSp>
        <p:nvCxnSpPr>
          <p:cNvPr id="23" name="Curved Connector 22"/>
          <p:cNvCxnSpPr/>
          <p:nvPr/>
        </p:nvCxnSpPr>
        <p:spPr>
          <a:xfrm rot="16200000" flipH="1">
            <a:off x="2442730" y="343897"/>
            <a:ext cx="158997" cy="20621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79" y="1915410"/>
            <a:ext cx="5744542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792096"/>
            <a:chOff x="889000" y="5086351"/>
            <a:chExt cx="4715970" cy="79209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000" y="5207595"/>
              <a:ext cx="4567420" cy="66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3093676" y="-171289"/>
            <a:ext cx="760241" cy="39652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719527" y="2212310"/>
            <a:ext cx="6168243" cy="12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6692904" y="1633927"/>
            <a:ext cx="577326" cy="46469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70230" y="1011836"/>
            <a:ext cx="1723868" cy="12441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Label (class)</a:t>
            </a:r>
            <a:endParaRPr lang="en-US" sz="3200" dirty="0"/>
          </a:p>
        </p:txBody>
      </p:sp>
      <p:sp>
        <p:nvSpPr>
          <p:cNvPr id="19" name="Left Brace 18"/>
          <p:cNvSpPr/>
          <p:nvPr/>
        </p:nvSpPr>
        <p:spPr>
          <a:xfrm rot="10800000">
            <a:off x="6395375" y="2255110"/>
            <a:ext cx="760241" cy="22877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221012" y="2751080"/>
            <a:ext cx="1873770" cy="129577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Training data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36074" y="199825"/>
            <a:ext cx="2910199" cy="109562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Features </a:t>
            </a:r>
            <a:r>
              <a:rPr lang="en-US" sz="3200" smtClean="0"/>
              <a:t>(attributes)</a:t>
            </a:r>
            <a:endParaRPr lang="en-US" sz="3200" dirty="0"/>
          </a:p>
        </p:txBody>
      </p:sp>
      <p:cxnSp>
        <p:nvCxnSpPr>
          <p:cNvPr id="23" name="Curved Connector 22"/>
          <p:cNvCxnSpPr/>
          <p:nvPr/>
        </p:nvCxnSpPr>
        <p:spPr>
          <a:xfrm rot="16200000" flipH="1">
            <a:off x="2442730" y="343897"/>
            <a:ext cx="158997" cy="20621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3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79" y="1915410"/>
            <a:ext cx="5744542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792096"/>
            <a:chOff x="889000" y="5086351"/>
            <a:chExt cx="4715970" cy="79209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000" y="5207595"/>
              <a:ext cx="4567420" cy="66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3093676" y="-171289"/>
            <a:ext cx="760241" cy="39652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074" y="199825"/>
            <a:ext cx="2910199" cy="109562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Features </a:t>
            </a:r>
            <a:r>
              <a:rPr lang="en-US" sz="3200" smtClean="0"/>
              <a:t>(attributes)</a:t>
            </a:r>
            <a:endParaRPr lang="en-US" sz="3200" dirty="0"/>
          </a:p>
        </p:txBody>
      </p:sp>
      <p:cxnSp>
        <p:nvCxnSpPr>
          <p:cNvPr id="18" name="Curved Connector 17"/>
          <p:cNvCxnSpPr>
            <a:stCxn id="17" idx="4"/>
          </p:cNvCxnSpPr>
          <p:nvPr/>
        </p:nvCxnSpPr>
        <p:spPr>
          <a:xfrm rot="16200000" flipH="1">
            <a:off x="2442730" y="343897"/>
            <a:ext cx="158997" cy="20621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19527" y="2212310"/>
            <a:ext cx="6168243" cy="12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6692904" y="1633927"/>
            <a:ext cx="577326" cy="46469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70230" y="1011836"/>
            <a:ext cx="1723868" cy="12441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Label (class)</a:t>
            </a:r>
            <a:endParaRPr lang="en-US" sz="3200" dirty="0"/>
          </a:p>
        </p:txBody>
      </p:sp>
      <p:sp>
        <p:nvSpPr>
          <p:cNvPr id="19" name="Left Brace 18"/>
          <p:cNvSpPr/>
          <p:nvPr/>
        </p:nvSpPr>
        <p:spPr>
          <a:xfrm rot="10800000">
            <a:off x="6395375" y="2255110"/>
            <a:ext cx="760241" cy="22877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205772" y="2751080"/>
            <a:ext cx="1873770" cy="129577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Training data</a:t>
            </a:r>
            <a:endParaRPr lang="en-US" sz="2800" dirty="0"/>
          </a:p>
        </p:txBody>
      </p:sp>
      <p:sp>
        <p:nvSpPr>
          <p:cNvPr id="22" name="Left Brace 21"/>
          <p:cNvSpPr/>
          <p:nvPr/>
        </p:nvSpPr>
        <p:spPr>
          <a:xfrm rot="10800000">
            <a:off x="5345488" y="5143270"/>
            <a:ext cx="760241" cy="87403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119679" y="5254018"/>
            <a:ext cx="2829804" cy="63025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Testing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174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dmark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Wordmarktemplate</Template>
  <TotalTime>1615</TotalTime>
  <Words>735</Words>
  <Application>Microsoft Macintosh PowerPoint</Application>
  <PresentationFormat>On-screen Show (4:3)</PresentationFormat>
  <Paragraphs>170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Calibri</vt:lpstr>
      <vt:lpstr>Arial</vt:lpstr>
      <vt:lpstr>Wordmarktemplate</vt:lpstr>
      <vt:lpstr>Domain adaptation for classifying disaster-related Twitter data</vt:lpstr>
      <vt:lpstr>What is Machine Learning?</vt:lpstr>
      <vt:lpstr>What is Machine Learning?</vt:lpstr>
      <vt:lpstr>Motivation for Machine Learning</vt:lpstr>
      <vt:lpstr>Terminology</vt:lpstr>
      <vt:lpstr>Terminology</vt:lpstr>
      <vt:lpstr>Terminology</vt:lpstr>
      <vt:lpstr>Terminology</vt:lpstr>
      <vt:lpstr>Terminology</vt:lpstr>
      <vt:lpstr>Terminology</vt:lpstr>
      <vt:lpstr>Why Twitter for Disaster Management?</vt:lpstr>
      <vt:lpstr>Motivation for Machine Learning</vt:lpstr>
      <vt:lpstr>Motivation for Machine Learning</vt:lpstr>
      <vt:lpstr>Supervised Learning Model Workflow</vt:lpstr>
      <vt:lpstr>Supervised Learning Model Workflow</vt:lpstr>
      <vt:lpstr>Supervised Learning Model Workflow</vt:lpstr>
      <vt:lpstr>Supervised Learning Model Workflow</vt:lpstr>
      <vt:lpstr>Data Description</vt:lpstr>
      <vt:lpstr>Data Description</vt:lpstr>
      <vt:lpstr>Data Preprocessing</vt:lpstr>
      <vt:lpstr>Data Description</vt:lpstr>
      <vt:lpstr>Supervised Machine Learning</vt:lpstr>
      <vt:lpstr>Domain Adaptation Terminology</vt:lpstr>
      <vt:lpstr>Problem Definition</vt:lpstr>
      <vt:lpstr>Motivation for Domain Adaptation</vt:lpstr>
      <vt:lpstr>Single-source Domain Adaptation</vt:lpstr>
      <vt:lpstr>Correlation Alignment Algorithm</vt:lpstr>
      <vt:lpstr>Feature Selection</vt:lpstr>
      <vt:lpstr>Naive Bayes Classifier</vt:lpstr>
      <vt:lpstr>Experiments</vt:lpstr>
      <vt:lpstr>Results</vt:lpstr>
      <vt:lpstr>Multi-source Domain Adaptation</vt:lpstr>
      <vt:lpstr>Experiments</vt:lpstr>
      <vt:lpstr>Results</vt:lpstr>
    </vt:vector>
  </TitlesOfParts>
  <Company>Kansas State University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Jeffery Morris</dc:creator>
  <cp:lastModifiedBy>Oleksandra Sopova</cp:lastModifiedBy>
  <cp:revision>74</cp:revision>
  <dcterms:created xsi:type="dcterms:W3CDTF">2011-05-09T20:00:01Z</dcterms:created>
  <dcterms:modified xsi:type="dcterms:W3CDTF">2017-03-24T23:19:59Z</dcterms:modified>
</cp:coreProperties>
</file>