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hyKZ6Pnk5u+nfeNl77cg0w9dbe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884613" y="9447213"/>
            <a:ext cx="29527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22238" y="746125"/>
            <a:ext cx="6596062" cy="3711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724400"/>
            <a:ext cx="5468938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0" name="Google Shape;34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6" name="Google Shape;36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5" name="Google Shape;37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4" name="Google Shape;38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3" name="Google Shape;39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3" name="Google Shape;40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1" name="Google Shape;41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/>
          <p:nvPr>
            <p:ph idx="12" type="sldNum"/>
          </p:nvPr>
        </p:nvSpPr>
        <p:spPr>
          <a:xfrm>
            <a:off x="3884613" y="9447213"/>
            <a:ext cx="29527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:notes"/>
          <p:cNvSpPr/>
          <p:nvPr>
            <p:ph idx="2" type="sldImg"/>
          </p:nvPr>
        </p:nvSpPr>
        <p:spPr>
          <a:xfrm>
            <a:off x="115888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9" name="Google Shape;419;p40:notes"/>
          <p:cNvSpPr txBox="1"/>
          <p:nvPr/>
        </p:nvSpPr>
        <p:spPr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0:notes"/>
          <p:cNvSpPr txBox="1"/>
          <p:nvPr>
            <p:ph idx="1" type="body"/>
          </p:nvPr>
        </p:nvSpPr>
        <p:spPr>
          <a:xfrm>
            <a:off x="685800" y="4724400"/>
            <a:ext cx="546735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 txBox="1"/>
          <p:nvPr>
            <p:ph idx="12" type="sldNum"/>
          </p:nvPr>
        </p:nvSpPr>
        <p:spPr>
          <a:xfrm>
            <a:off x="3884613" y="9447213"/>
            <a:ext cx="29527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1:notes"/>
          <p:cNvSpPr/>
          <p:nvPr>
            <p:ph idx="2" type="sldImg"/>
          </p:nvPr>
        </p:nvSpPr>
        <p:spPr>
          <a:xfrm>
            <a:off x="115888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8" name="Google Shape;428;p41:notes"/>
          <p:cNvSpPr txBox="1"/>
          <p:nvPr/>
        </p:nvSpPr>
        <p:spPr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1:notes"/>
          <p:cNvSpPr txBox="1"/>
          <p:nvPr>
            <p:ph idx="1" type="body"/>
          </p:nvPr>
        </p:nvSpPr>
        <p:spPr>
          <a:xfrm>
            <a:off x="685800" y="4724400"/>
            <a:ext cx="546735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6" name="Google Shape;43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3" name="Google Shape;44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:notes"/>
          <p:cNvSpPr txBox="1"/>
          <p:nvPr>
            <p:ph idx="12" type="sldNum"/>
          </p:nvPr>
        </p:nvSpPr>
        <p:spPr>
          <a:xfrm>
            <a:off x="3884613" y="9447213"/>
            <a:ext cx="2952750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4:notes"/>
          <p:cNvSpPr/>
          <p:nvPr>
            <p:ph idx="2" type="sldImg"/>
          </p:nvPr>
        </p:nvSpPr>
        <p:spPr>
          <a:xfrm>
            <a:off x="115888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0" name="Google Shape;450;p44:notes"/>
          <p:cNvSpPr txBox="1"/>
          <p:nvPr/>
        </p:nvSpPr>
        <p:spPr>
          <a:xfrm>
            <a:off x="685800" y="4724400"/>
            <a:ext cx="5483225" cy="447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4:notes"/>
          <p:cNvSpPr txBox="1"/>
          <p:nvPr>
            <p:ph idx="1" type="body"/>
          </p:nvPr>
        </p:nvSpPr>
        <p:spPr>
          <a:xfrm>
            <a:off x="685800" y="4724400"/>
            <a:ext cx="5467350" cy="445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7" name="Google Shape;457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4" name="Google Shape;464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1" name="Google Shape;47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9" name="Google Shape;47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6" name="Google Shape;48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3" name="Google Shape;49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1" name="Google Shape;50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hyperlink" Target="mailto:slproskura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41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71.png"/><Relationship Id="rId7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53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44.png"/><Relationship Id="rId5" Type="http://schemas.openxmlformats.org/officeDocument/2006/relationships/image" Target="../media/image52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5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0.png"/><Relationship Id="rId4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7.png"/><Relationship Id="rId4" Type="http://schemas.openxmlformats.org/officeDocument/2006/relationships/image" Target="../media/image54.png"/><Relationship Id="rId5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0.png"/><Relationship Id="rId4" Type="http://schemas.openxmlformats.org/officeDocument/2006/relationships/image" Target="../media/image6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3.png"/><Relationship Id="rId4" Type="http://schemas.openxmlformats.org/officeDocument/2006/relationships/image" Target="../media/image6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Relationship Id="rId5" Type="http://schemas.openxmlformats.org/officeDocument/2006/relationships/image" Target="../media/image62.png"/><Relationship Id="rId6" Type="http://schemas.openxmlformats.org/officeDocument/2006/relationships/image" Target="../media/image6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5.png"/><Relationship Id="rId4" Type="http://schemas.openxmlformats.org/officeDocument/2006/relationships/image" Target="../media/image68.png"/><Relationship Id="rId5" Type="http://schemas.openxmlformats.org/officeDocument/2006/relationships/image" Target="../media/image7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5.png"/><Relationship Id="rId4" Type="http://schemas.openxmlformats.org/officeDocument/2006/relationships/image" Target="../media/image77.png"/><Relationship Id="rId5" Type="http://schemas.openxmlformats.org/officeDocument/2006/relationships/image" Target="../media/image8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9.png"/><Relationship Id="rId4" Type="http://schemas.openxmlformats.org/officeDocument/2006/relationships/image" Target="../media/image78.png"/><Relationship Id="rId5" Type="http://schemas.openxmlformats.org/officeDocument/2006/relationships/image" Target="../media/image75.png"/><Relationship Id="rId6" Type="http://schemas.openxmlformats.org/officeDocument/2006/relationships/image" Target="../media/image7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9.png"/><Relationship Id="rId4" Type="http://schemas.openxmlformats.org/officeDocument/2006/relationships/image" Target="../media/image84.png"/><Relationship Id="rId5" Type="http://schemas.openxmlformats.org/officeDocument/2006/relationships/image" Target="../media/image8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8.png"/><Relationship Id="rId4" Type="http://schemas.openxmlformats.org/officeDocument/2006/relationships/image" Target="../media/image8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2.png"/><Relationship Id="rId4" Type="http://schemas.openxmlformats.org/officeDocument/2006/relationships/image" Target="../media/image9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3.png"/><Relationship Id="rId4" Type="http://schemas.openxmlformats.org/officeDocument/2006/relationships/image" Target="../media/image10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9.png"/><Relationship Id="rId4" Type="http://schemas.openxmlformats.org/officeDocument/2006/relationships/image" Target="../media/image9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0.png"/><Relationship Id="rId4" Type="http://schemas.openxmlformats.org/officeDocument/2006/relationships/hyperlink" Target="https://www.w3schools.com/bootstrap4/bootstrap_get_started.asp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6.png"/><Relationship Id="rId4" Type="http://schemas.openxmlformats.org/officeDocument/2006/relationships/image" Target="../media/image9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4.png"/><Relationship Id="rId4" Type="http://schemas.openxmlformats.org/officeDocument/2006/relationships/image" Target="../media/image1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1.png"/><Relationship Id="rId4" Type="http://schemas.openxmlformats.org/officeDocument/2006/relationships/image" Target="../media/image10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4294967295" type="ctrTitle"/>
          </p:nvPr>
        </p:nvSpPr>
        <p:spPr>
          <a:xfrm>
            <a:off x="2052889" y="5069802"/>
            <a:ext cx="7772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uk-UA" sz="32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Лекція №3</a:t>
            </a:r>
            <a:br>
              <a:rPr b="0" i="0" lang="uk-UA" sz="32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uk-UA" sz="3200" u="none" cap="none" strike="noStrik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3200">
                <a:solidFill>
                  <a:srgbClr val="0000CC"/>
                </a:solidFill>
              </a:rPr>
              <a:t>Верстка HTML-документу за макетом.  Типи макетів.  Блокова модель. </a:t>
            </a:r>
            <a:br>
              <a:rPr b="1" i="0" lang="uk-UA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uk-UA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8709" y="81374"/>
            <a:ext cx="647774" cy="77733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2044539" y="950394"/>
            <a:ext cx="33101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Національний технічний університет України «КИЇВСЬКИЙ ПОЛІТЕХНИЧНИЙ ІНСТИТУТ імені  ІГОРЯ СІКОРСЬКОГО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0786" y="96270"/>
            <a:ext cx="655414" cy="77342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5939089" y="1003066"/>
            <a:ext cx="34374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Кафедра інформаційних систем та технологій </a:t>
            </a:r>
            <a:endParaRPr b="1"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915243" y="5079197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Лектор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Проскура СвІтлана Леонідівна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slproskura@gmail.com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029991" y="2478406"/>
            <a:ext cx="85377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ІНТЕРНЕТ-ТЕХНОЛОГІЇ та ПРОЕКТУВАННЯ  WEB -ЗАСТОСУВАНЬ</a:t>
            </a:r>
            <a:endParaRPr b="1" sz="20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1981200" y="274639"/>
            <a:ext cx="8212138" cy="1125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AF00"/>
              </a:buClr>
              <a:buSzPts val="4400"/>
              <a:buFont typeface="Calibri"/>
              <a:buNone/>
            </a:pPr>
            <a:r>
              <a:rPr lang="uk-UA">
                <a:solidFill>
                  <a:srgbClr val="E6AF00"/>
                </a:solidFill>
              </a:rPr>
              <a:t>CSS-верстка</a:t>
            </a:r>
            <a:endParaRPr>
              <a:solidFill>
                <a:srgbClr val="E6AF00"/>
              </a:solidFill>
            </a:endParaRPr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1981200" y="1600200"/>
            <a:ext cx="8212138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uk-UA"/>
              <a:t>Всі методи верстки сторінок засобами CSS засновані на трьох базових концепціях: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/>
              <a:t>маніпулюванні внутрішніми і зовнішніми відступами;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/>
              <a:t>плаваючих елементах;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uk-UA"/>
              <a:t> позиціонування, </a:t>
            </a:r>
            <a:endParaRPr/>
          </a:p>
          <a:p>
            <a:pPr indent="-254000" lvl="0" marL="45720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2118" y="66461"/>
            <a:ext cx="1086002" cy="153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/>
        </p:nvSpPr>
        <p:spPr>
          <a:xfrm>
            <a:off x="3586114" y="4613"/>
            <a:ext cx="6444294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Блокова модель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706794" y="661209"/>
            <a:ext cx="99767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У блокової моделі будь-який елемент - це прямокутний контейнер, незалежно від того, як він візуально представлений на сторінці. В елемента є область вмісту і необов'язкові поля, відступи і рамка (межа).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5475514" y="1686242"/>
            <a:ext cx="609755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b="1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Область вмісту (content)</a:t>
            </a: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 - це контент елемента, наприклад текст, зображення, відео або вкладені елементи. За замовчуванням висота області вмісту визначається контентом, ширина - типом елемента (блоковий або рядковий).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b="1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Внутрішнє поле (padding)</a:t>
            </a: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 - це відстань між контентом елемента і його рамкою (border). Використовується для декоративних ефектів. Не можна встановлювати від'ємні значення.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b="1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Рамка (border)</a:t>
            </a: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 - межа елемента, за замовчуванням її ширина дорівнює нулю. Якщо колір рамки не заданий, вона приймає колір основного вмісту, наприклад тексту.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b="1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Зовнішній відступ (margin)</a:t>
            </a: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 - додає відступ зовні елемента, від зовнішньої межі (рамки) до сусідніх елементів, у такий спосіб розділяючи їх на сторінці. Може приймати від'ємні значення. Фон елемента ніколи не поширюється на зовнішній відступ.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229189" y="4962641"/>
            <a:ext cx="506729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>
                <a:solidFill>
                  <a:srgbClr val="474748"/>
                </a:solidFill>
                <a:latin typeface="Arial"/>
                <a:ea typeface="Arial"/>
                <a:cs typeface="Arial"/>
                <a:sym typeface="Arial"/>
              </a:rPr>
              <a:t>Для деяких елементів в таблиці стилів браузера </a:t>
            </a:r>
            <a:r>
              <a:rPr b="1" i="0" lang="uk-UA" sz="1800">
                <a:solidFill>
                  <a:srgbClr val="474748"/>
                </a:solidFill>
                <a:latin typeface="Arial"/>
                <a:ea typeface="Arial"/>
                <a:cs typeface="Arial"/>
                <a:sym typeface="Arial"/>
              </a:rPr>
              <a:t>встановлені розміри полів і відступів за замовчуванням</a:t>
            </a:r>
            <a:r>
              <a:rPr b="0" i="0" lang="uk-UA" sz="1800">
                <a:solidFill>
                  <a:srgbClr val="474748"/>
                </a:solidFill>
                <a:latin typeface="Arial"/>
                <a:ea typeface="Arial"/>
                <a:cs typeface="Arial"/>
                <a:sym typeface="Arial"/>
              </a:rPr>
              <a:t>. Наприклад списків, абзаців, заголовків тощо. Це було необхідно для того, щоб текстовий </a:t>
            </a:r>
            <a:r>
              <a:rPr b="0" i="0" lang="uk-UA" sz="1800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контент</a:t>
            </a:r>
            <a:r>
              <a:rPr b="0" i="0" lang="uk-UA" sz="1800">
                <a:solidFill>
                  <a:srgbClr val="474748"/>
                </a:solidFill>
                <a:latin typeface="Arial"/>
                <a:ea typeface="Arial"/>
                <a:cs typeface="Arial"/>
                <a:sym typeface="Arial"/>
              </a:rPr>
              <a:t> сторінки виглядав однаково без додаткового оформлення.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241" y="1686242"/>
            <a:ext cx="5221760" cy="308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3614105" y="50800"/>
            <a:ext cx="669622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Властивості width і height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/>
          <p:nvPr/>
        </p:nvSpPr>
        <p:spPr>
          <a:xfrm>
            <a:off x="653142" y="615411"/>
            <a:ext cx="9657185" cy="4370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None/>
            </a:pP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Ці властивості дозволяють явно вказати загальну ширину і висоту елемента, або тільки розмір його області вмісту (контенту), все залежить </a:t>
            </a:r>
            <a:r>
              <a:rPr b="1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від типу блокової моделі</a:t>
            </a: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None/>
            </a:pP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Кілька порад для використання цих властивостей.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Не ставте елементам фіксовану висоту, нехай вона визначається контентом. Точно встановлена висота призводить до проблеми переповнення, коли контенту більше, ніж елемент може вмістити.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Більшості елементів задається тільки ширина. Вказувати одночасно width і height варто тільки декоративним елементам з фіксованим розміром, наприклад іконкам.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Ширину можна задавати не тільки </a:t>
            </a:r>
            <a:r>
              <a:rPr b="1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в px, em або rem, але й у відсотках</a:t>
            </a: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. У такому разі ширина блоку буде розрахована як відсоток від ширини батька. </a:t>
            </a:r>
            <a:br>
              <a:rPr b="0" i="0" lang="uk-U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/>
        </p:nvSpPr>
        <p:spPr>
          <a:xfrm>
            <a:off x="3614105" y="50800"/>
            <a:ext cx="47183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 txBox="1"/>
          <p:nvPr/>
        </p:nvSpPr>
        <p:spPr>
          <a:xfrm>
            <a:off x="1975757" y="1683804"/>
            <a:ext cx="609755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uk-UA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uk-UA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#f44336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40px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#ffeb3b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4772" y="1948433"/>
            <a:ext cx="3776567" cy="2414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/>
        </p:nvSpPr>
        <p:spPr>
          <a:xfrm>
            <a:off x="3614105" y="50800"/>
            <a:ext cx="601508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 box-sizing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/>
          <p:nvPr/>
        </p:nvSpPr>
        <p:spPr>
          <a:xfrm>
            <a:off x="878840" y="817669"/>
            <a:ext cx="946746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None/>
            </a:pP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Встановлює тип блокової моделі елемента - формулу розрахунку його розмірів.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None/>
            </a:pP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box-sizing: content-box | border-box | inherit</a:t>
            </a:r>
            <a:b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b="1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content-box </a:t>
            </a: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- властивості width і height задають ширину і висоту області вмісту і не включають розміри полів (padding), меж (border) і відступів (margin).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b="1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border-box</a:t>
            </a: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 - властивості width і height задають фінальний розмір елемента і включають значення полів (padding) і меж (border), але не відступів (Margin).</a:t>
            </a:r>
            <a:b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Font typeface="Arial"/>
              <a:buChar char="•"/>
            </a:pPr>
            <a:r>
              <a:rPr b="1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inherit </a:t>
            </a:r>
            <a:r>
              <a:rPr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- наслідує значення блокової моделі предка.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/>
        </p:nvSpPr>
        <p:spPr>
          <a:xfrm>
            <a:off x="3614105" y="50800"/>
            <a:ext cx="47183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42" y="0"/>
            <a:ext cx="9659698" cy="16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4227" y="1584539"/>
            <a:ext cx="8383170" cy="2410161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15"/>
          <p:cNvSpPr txBox="1"/>
          <p:nvPr/>
        </p:nvSpPr>
        <p:spPr>
          <a:xfrm>
            <a:off x="4465416" y="3944878"/>
            <a:ext cx="7029898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Фінальна ширина блоку = 150px + 30px + 30px + 5px + 5px */</a:t>
            </a:r>
            <a:endParaRPr b="0"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uk-UA" sz="16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uk-UA" sz="16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#f44336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6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#ffeb3b</a:t>
            </a: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434" y="3888721"/>
            <a:ext cx="3883744" cy="257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677" y="50800"/>
            <a:ext cx="9993120" cy="176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370" y="1701600"/>
            <a:ext cx="9659698" cy="239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7757" y="4241699"/>
            <a:ext cx="3172268" cy="209579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/>
        </p:nvSpPr>
        <p:spPr>
          <a:xfrm>
            <a:off x="5735995" y="3863738"/>
            <a:ext cx="609755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.box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box-sizing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border-box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150px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uk-UA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uk-UA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#f44336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uk-UA" sz="18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#ffeb3b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/>
        </p:nvSpPr>
        <p:spPr>
          <a:xfrm>
            <a:off x="3614105" y="50800"/>
            <a:ext cx="47183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988" y="184891"/>
            <a:ext cx="10237846" cy="54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/>
        </p:nvSpPr>
        <p:spPr>
          <a:xfrm>
            <a:off x="3614105" y="50800"/>
            <a:ext cx="478344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Нормалізація стилів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296246" y="708020"/>
            <a:ext cx="933294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Коли браузер відображає веб-сторінку, спочатку застосовується його базова таблиця стилів (user agent stylesheet), значення властивостей в якій можуть відрізнятися від таблиць стилів інших браузерів. Це і призводить до невеликих відмінностей у зовнішньому вигляді елементів.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1761152" y="1847136"/>
            <a:ext cx="954754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Нормалізація стилів - це спроба вирішити цю проблему, шляхом підключення ще одного файлу стилів, в якому виправлені всі можливі розбіжності між таблицями стилів браузерів.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 Тобто це техніка поліпшення </a:t>
            </a:r>
            <a:r>
              <a:rPr b="1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кросбраузерності</a:t>
            </a: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 веб-сторінки - однакового відображення і роботи сайту в різних браузерах.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1C1E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Все що необхідно зробити - це підключити ще один файл стилів перед усіма вашими стилями.</a:t>
            </a:r>
            <a:endParaRPr/>
          </a:p>
        </p:txBody>
      </p:sp>
      <p:sp>
        <p:nvSpPr>
          <p:cNvPr id="230" name="Google Shape;230;p18"/>
          <p:cNvSpPr txBox="1"/>
          <p:nvPr/>
        </p:nvSpPr>
        <p:spPr>
          <a:xfrm>
            <a:off x="-133351" y="3724915"/>
            <a:ext cx="1245870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Спочатку нормалізатор --&gt;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uk-UA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uk-UA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"https://cdnjs.cloudflare.com/ajax/libs/modern-normalize/1.0.0/modern-normalize.min.css"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Потім ваші стилі --&gt;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uk-UA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&lt;link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rel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uk-UA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"stylesheet"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uk-UA" sz="1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uk-UA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"посилання на ваш файл стилів"</a:t>
            </a: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uk-UA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188" y="6170642"/>
            <a:ext cx="9059539" cy="581106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/>
        </p:nvSpPr>
        <p:spPr>
          <a:xfrm>
            <a:off x="1866123" y="50800"/>
            <a:ext cx="930003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Геометрія елемента. Margin &amp; Padding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1025842" y="779375"/>
            <a:ext cx="971835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lang="uk-UA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– властивість встановлює величину відступу кожного краю елемента. Відступом є простір від межі поточного елемента до внутрішнього кордону батьківського елемента.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uk-UA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lang="uk-UA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– встановлює значення полів довкола вмісту елемента. Полем називається відстань від внутрішнього краю рамки до вмісту. 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728663" y="2836882"/>
            <a:ext cx="4813812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Кожна властивість може приймати від 1 до 4 значень 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AutoNum type="arabicPeriod"/>
            </a:pPr>
            <a:r>
              <a:rPr lang="uk-UA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Одне значення встановлює відступи для кожного краю елемента.</a:t>
            </a:r>
            <a:br>
              <a:rPr lang="uk-UA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AutoNum type="arabicPeriod"/>
            </a:pPr>
            <a:r>
              <a:rPr lang="uk-UA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Два значення: перше для верхнього та нижнього краю, друге для правого та лівого.</a:t>
            </a:r>
            <a:br>
              <a:rPr lang="uk-UA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AutoNum type="arabicPeriod"/>
            </a:pPr>
            <a:r>
              <a:rPr lang="uk-UA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Три значення: перше – верхній відступ, друге – відступи ліворуч і праворуч, третє – відступ знизу. 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AutoNum type="arabicPeriod"/>
            </a:pPr>
            <a:r>
              <a:rPr lang="uk-UA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Чотири значення: по черзі відступи встановлюються кожної зі сторін, починаючи з верхнього.</a:t>
            </a:r>
            <a:endParaRPr/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475" y="2870306"/>
            <a:ext cx="6274813" cy="310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4883114" y="655798"/>
            <a:ext cx="17299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План</a:t>
            </a: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301834" y="1577377"/>
            <a:ext cx="675295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Методи верстки сторінок засобами CSS.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Розташування плаваючих елементів (</a:t>
            </a:r>
            <a:r>
              <a:rPr lang="uk-UA" sz="18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float, overflow).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Відступи та поля елементів.(</a:t>
            </a:r>
            <a:r>
              <a:rPr lang="uk-UA" sz="18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Margin &amp; Padding)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Позиціювання елементів.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Види верстки.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Табличні та блокові верстки.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Змішані верстки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Введення в Bootstrap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3614105" y="50800"/>
            <a:ext cx="47183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 txBox="1"/>
          <p:nvPr/>
        </p:nvSpPr>
        <p:spPr>
          <a:xfrm>
            <a:off x="858417" y="697090"/>
            <a:ext cx="9146332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Збірна властивість контролює внутрішні поля між контентом і рамкою для усіх сторін елемента. Результат роботи залежить від кількості значень властивості.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Однакові поля по 20px з усіх сторін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padding: 20px;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Поля зверху і знизу по 10px, зліва і справа по 20px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padding: 10px 20px;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Поле зверху 10px, зліва і справа по 20px, знизу 5px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padding: 10px 20px 5px;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/* Поле зверху 10px, справа 15px, знизу 20px, зліва 25px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uk-UA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padding: 10px 15px 20px 25px;</a:t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7388290" y="5166154"/>
            <a:ext cx="30340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>
                <a:solidFill>
                  <a:srgbClr val="36ACAA"/>
                </a:solidFill>
                <a:latin typeface="Arial"/>
                <a:ea typeface="Arial"/>
                <a:cs typeface="Arial"/>
                <a:sym typeface="Arial"/>
              </a:rPr>
              <a:t>padding-top</a:t>
            </a:r>
            <a: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uk-UA" sz="1800">
                <a:solidFill>
                  <a:srgbClr val="36ACAA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  <a:t>px;</a:t>
            </a:r>
            <a:b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uk-UA" sz="1800">
                <a:solidFill>
                  <a:srgbClr val="36ACAA"/>
                </a:solidFill>
                <a:latin typeface="Arial"/>
                <a:ea typeface="Arial"/>
                <a:cs typeface="Arial"/>
                <a:sym typeface="Arial"/>
              </a:rPr>
              <a:t>padding-right</a:t>
            </a:r>
            <a: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uk-UA" sz="1800">
                <a:solidFill>
                  <a:srgbClr val="36ACAA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  <a:t>px;</a:t>
            </a:r>
            <a:b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uk-UA" sz="1800">
                <a:solidFill>
                  <a:srgbClr val="36ACAA"/>
                </a:solidFill>
                <a:latin typeface="Arial"/>
                <a:ea typeface="Arial"/>
                <a:cs typeface="Arial"/>
                <a:sym typeface="Arial"/>
              </a:rPr>
              <a:t>padding-bottom</a:t>
            </a:r>
            <a: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uk-UA" sz="1800">
                <a:solidFill>
                  <a:srgbClr val="36ACAA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  <a:t>px;</a:t>
            </a:r>
            <a:b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uk-UA" sz="1800">
                <a:solidFill>
                  <a:srgbClr val="36ACAA"/>
                </a:solidFill>
                <a:latin typeface="Arial"/>
                <a:ea typeface="Arial"/>
                <a:cs typeface="Arial"/>
                <a:sym typeface="Arial"/>
              </a:rPr>
              <a:t>padding-left</a:t>
            </a:r>
            <a: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uk-UA" sz="1800">
                <a:solidFill>
                  <a:srgbClr val="36ACAA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uk-UA" sz="1800">
                <a:solidFill>
                  <a:srgbClr val="393A34"/>
                </a:solidFill>
                <a:latin typeface="Arial"/>
                <a:ea typeface="Arial"/>
                <a:cs typeface="Arial"/>
                <a:sym typeface="Arial"/>
              </a:rPr>
              <a:t>px;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/>
        </p:nvSpPr>
        <p:spPr>
          <a:xfrm>
            <a:off x="3614105" y="50800"/>
            <a:ext cx="47183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1"/>
          <p:cNvSpPr txBox="1"/>
          <p:nvPr/>
        </p:nvSpPr>
        <p:spPr>
          <a:xfrm>
            <a:off x="109273" y="527909"/>
            <a:ext cx="109541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>
                <a:solidFill>
                  <a:srgbClr val="1C1E21"/>
                </a:solidFill>
                <a:latin typeface="Arial"/>
                <a:ea typeface="Arial"/>
                <a:cs typeface="Arial"/>
                <a:sym typeface="Arial"/>
              </a:rPr>
              <a:t>Поля (падінги) використовуються для декоративних ефектів. Наприклад, для створення вільного простору між рамкою елемента і його контентом, як в прикладі. Якщо не поставити падінг, то текст буде негарно прилягати до межі абзацу.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5983" y="1389231"/>
            <a:ext cx="4734586" cy="202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4" y="3335694"/>
            <a:ext cx="2676899" cy="3677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28782" y="1451239"/>
            <a:ext cx="4963218" cy="35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0614" y="5158352"/>
            <a:ext cx="9507277" cy="117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/>
        </p:nvSpPr>
        <p:spPr>
          <a:xfrm>
            <a:off x="3614105" y="50800"/>
            <a:ext cx="47183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73" y="604341"/>
            <a:ext cx="9916909" cy="413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2511" y="3185009"/>
            <a:ext cx="2257740" cy="1314633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0401" y="4545337"/>
            <a:ext cx="6992326" cy="42868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/>
        </p:nvSpPr>
        <p:spPr>
          <a:xfrm>
            <a:off x="3614105" y="50800"/>
            <a:ext cx="47183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07" y="697090"/>
            <a:ext cx="9764488" cy="102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566" y="1815722"/>
            <a:ext cx="9273969" cy="450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7" y="-70497"/>
            <a:ext cx="4478151" cy="352281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4618767" y="171379"/>
            <a:ext cx="177898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255" y="3522812"/>
            <a:ext cx="2102293" cy="323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0639" y="3522812"/>
            <a:ext cx="1984039" cy="323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18767" y="4946182"/>
            <a:ext cx="2136686" cy="115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08609" y="-195943"/>
            <a:ext cx="462686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/>
        </p:nvSpPr>
        <p:spPr>
          <a:xfrm>
            <a:off x="3614105" y="50800"/>
            <a:ext cx="47183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410" y="50800"/>
            <a:ext cx="1019317" cy="1533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161" y="697090"/>
            <a:ext cx="7367602" cy="1404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8956" y="373945"/>
            <a:ext cx="2886478" cy="1905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0186" y="2101668"/>
            <a:ext cx="3111766" cy="64629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284" y="2747958"/>
            <a:ext cx="9088118" cy="485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64499" y="3506246"/>
            <a:ext cx="3227454" cy="3313234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/>
        </p:nvSpPr>
        <p:spPr>
          <a:xfrm>
            <a:off x="4437065" y="75935"/>
            <a:ext cx="851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796" y="722266"/>
            <a:ext cx="3808834" cy="616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763" y="1062333"/>
            <a:ext cx="4333333" cy="4733333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/>
        </p:nvSpPr>
        <p:spPr>
          <a:xfrm>
            <a:off x="3742532" y="164950"/>
            <a:ext cx="470693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float </a:t>
            </a: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1563052" y="722225"/>
            <a:ext cx="9318308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У звичайному порядку блокові елементи відображаються, починаючи з верхнього краю вікна браузера до нижнього краю.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Властивість </a:t>
            </a:r>
            <a:r>
              <a:rPr i="1" lang="uk-UA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uk-UA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дозволяє переміщати будь-який елемент, вирівнюючи його по лівому або правому краю веб-сторінки або контейнера, що містить його.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При цьому інші елементи будуть його ігнорувати, а рядкові елементи зміщуватимуться вправо або вліво, звільняючи для нього простір.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Значення: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uk-UA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– значення за замовчуванням. Скасує будь-яке обтікання елемента.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-UA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lang="uk-UA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 витягує елемент із нормального потоку елементів.  та позиціонується по лівому краю контейнера.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uk-UA" sz="2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lang="uk-UA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– елемент позиціонується по правому краю блоку.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/>
        </p:nvSpPr>
        <p:spPr>
          <a:xfrm>
            <a:off x="4437065" y="75935"/>
            <a:ext cx="851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   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986" y="75935"/>
            <a:ext cx="6219048" cy="64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8671" y="744743"/>
            <a:ext cx="4809524" cy="57502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28"/>
          <p:cNvSpPr txBox="1"/>
          <p:nvPr/>
        </p:nvSpPr>
        <p:spPr>
          <a:xfrm>
            <a:off x="10812780" y="0"/>
            <a:ext cx="230233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002_float.html   </a:t>
            </a:r>
            <a:endParaRPr sz="14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3742532" y="43096"/>
            <a:ext cx="470693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float </a:t>
            </a: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/>
        </p:nvSpPr>
        <p:spPr>
          <a:xfrm>
            <a:off x="4437065" y="75935"/>
            <a:ext cx="851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   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571" y="3419476"/>
            <a:ext cx="142857" cy="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571" y="3419476"/>
            <a:ext cx="142857" cy="1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693" y="257571"/>
            <a:ext cx="6133333" cy="6323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7308" y="399100"/>
            <a:ext cx="4809524" cy="58645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9" name="Google Shape;329;p29"/>
          <p:cNvSpPr txBox="1"/>
          <p:nvPr/>
        </p:nvSpPr>
        <p:spPr>
          <a:xfrm>
            <a:off x="2622392" y="75935"/>
            <a:ext cx="470693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float </a:t>
            </a: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3902926" y="154551"/>
            <a:ext cx="353493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Види верстки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048930" y="1085698"/>
            <a:ext cx="6094140" cy="4287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Таблична верстка </a:t>
            </a:r>
            <a:endParaRPr/>
          </a:p>
          <a:p>
            <a:pPr indent="-338138" lvl="0" marL="62388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Фіксована (статична) </a:t>
            </a:r>
            <a:endParaRPr/>
          </a:p>
          <a:p>
            <a:pPr indent="-338138" lvl="0" marL="62388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Гумова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Блокова верстка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8138" lvl="0" marL="62388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Фіксована (статична) </a:t>
            </a:r>
            <a:endParaRPr/>
          </a:p>
          <a:p>
            <a:pPr indent="-338138" lvl="0" marL="623888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Гумова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Валідна верстка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Семантична верстка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Кросбраузерна верстка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 Адаптивна верстка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Верстка Flex-box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/>
        </p:nvSpPr>
        <p:spPr>
          <a:xfrm>
            <a:off x="4437065" y="75935"/>
            <a:ext cx="851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К   </a:t>
            </a:r>
            <a:endParaRPr b="1"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" y="96351"/>
            <a:ext cx="6085714" cy="66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9649" y="895666"/>
            <a:ext cx="4704762" cy="50666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7" name="Google Shape;337;p30"/>
          <p:cNvSpPr txBox="1"/>
          <p:nvPr/>
        </p:nvSpPr>
        <p:spPr>
          <a:xfrm>
            <a:off x="3043938" y="75976"/>
            <a:ext cx="470693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float </a:t>
            </a: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/>
        </p:nvSpPr>
        <p:spPr>
          <a:xfrm>
            <a:off x="10468753" y="73685"/>
            <a:ext cx="152939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003_float.html   </a:t>
            </a:r>
            <a:endParaRPr sz="1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52" y="194310"/>
            <a:ext cx="424321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0996" y="885215"/>
            <a:ext cx="4819048" cy="54761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31"/>
          <p:cNvSpPr txBox="1"/>
          <p:nvPr/>
        </p:nvSpPr>
        <p:spPr>
          <a:xfrm>
            <a:off x="3043938" y="75976"/>
            <a:ext cx="525424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overflow</a:t>
            </a: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87" y="182880"/>
            <a:ext cx="41204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/>
        </p:nvSpPr>
        <p:spPr>
          <a:xfrm>
            <a:off x="10502941" y="182288"/>
            <a:ext cx="232454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4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003_float.html   </a:t>
            </a:r>
            <a:endParaRPr sz="14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4835" y="913807"/>
            <a:ext cx="4771429" cy="57619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32"/>
          <p:cNvSpPr txBox="1"/>
          <p:nvPr/>
        </p:nvSpPr>
        <p:spPr>
          <a:xfrm>
            <a:off x="3821178" y="55626"/>
            <a:ext cx="525424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overflow</a:t>
            </a: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/>
        </p:nvSpPr>
        <p:spPr>
          <a:xfrm>
            <a:off x="11110145" y="400109"/>
            <a:ext cx="1081854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0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005_float.html   </a:t>
            </a:r>
            <a:endParaRPr sz="10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11723"/>
            <a:ext cx="6579220" cy="4142472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3"/>
          <p:cNvSpPr txBox="1"/>
          <p:nvPr/>
        </p:nvSpPr>
        <p:spPr>
          <a:xfrm>
            <a:off x="3211551" y="73820"/>
            <a:ext cx="629486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overflow : auto</a:t>
            </a: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30749"/>
            <a:ext cx="7171428" cy="29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9665" y="974754"/>
            <a:ext cx="5066023" cy="216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2110" y="3472735"/>
            <a:ext cx="3809701" cy="281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/>
        </p:nvSpPr>
        <p:spPr>
          <a:xfrm>
            <a:off x="10785733" y="256478"/>
            <a:ext cx="1975165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0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005_float.html   </a:t>
            </a:r>
            <a:endParaRPr sz="10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30749"/>
            <a:ext cx="7171428" cy="29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00" y="0"/>
            <a:ext cx="6581766" cy="411245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 txBox="1"/>
          <p:nvPr/>
        </p:nvSpPr>
        <p:spPr>
          <a:xfrm>
            <a:off x="3211551" y="73820"/>
            <a:ext cx="7370956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overflow : visible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56068" y="1058227"/>
            <a:ext cx="4259949" cy="3673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/>
        </p:nvSpPr>
        <p:spPr>
          <a:xfrm>
            <a:off x="10785733" y="256478"/>
            <a:ext cx="1975165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0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005_float.html   </a:t>
            </a:r>
            <a:endParaRPr sz="10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30749"/>
            <a:ext cx="7171428" cy="29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2857" y="1347928"/>
            <a:ext cx="4292531" cy="281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0387"/>
            <a:ext cx="6531294" cy="4130749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5"/>
          <p:cNvSpPr txBox="1"/>
          <p:nvPr/>
        </p:nvSpPr>
        <p:spPr>
          <a:xfrm>
            <a:off x="3265647" y="256478"/>
            <a:ext cx="737095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overflow : hidden</a:t>
            </a: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/>
        </p:nvSpPr>
        <p:spPr>
          <a:xfrm>
            <a:off x="10785733" y="256478"/>
            <a:ext cx="1975165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1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0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005_float.html   </a:t>
            </a:r>
            <a:endParaRPr sz="10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130749"/>
            <a:ext cx="7171428" cy="29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3742" y="1064508"/>
            <a:ext cx="49053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56478"/>
            <a:ext cx="6952381" cy="37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6"/>
          <p:cNvSpPr txBox="1"/>
          <p:nvPr/>
        </p:nvSpPr>
        <p:spPr>
          <a:xfrm>
            <a:off x="3211551" y="112058"/>
            <a:ext cx="737095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Властивість overflow : scroll</a:t>
            </a:r>
            <a:r>
              <a:rPr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563199" cy="685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6" name="Google Shape;396;p37"/>
          <p:cNvSpPr txBox="1"/>
          <p:nvPr/>
        </p:nvSpPr>
        <p:spPr>
          <a:xfrm>
            <a:off x="10216835" y="-182880"/>
            <a:ext cx="19751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20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008_float.html   </a:t>
            </a:r>
            <a:endParaRPr sz="20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47303" y="2715143"/>
            <a:ext cx="2885714" cy="41428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8" name="Google Shape;39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1218" y="793318"/>
            <a:ext cx="3563199" cy="3401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1218" y="4194810"/>
            <a:ext cx="3563199" cy="236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7"/>
          <p:cNvSpPr txBox="1"/>
          <p:nvPr/>
        </p:nvSpPr>
        <p:spPr>
          <a:xfrm>
            <a:off x="4129788" y="158458"/>
            <a:ext cx="313969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Приклад</a:t>
            </a:r>
            <a:endParaRPr sz="3600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"/>
          <p:cNvSpPr txBox="1"/>
          <p:nvPr/>
        </p:nvSpPr>
        <p:spPr>
          <a:xfrm>
            <a:off x="3945317" y="95735"/>
            <a:ext cx="169348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4678" y="745085"/>
            <a:ext cx="4342857" cy="57809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065" y="665457"/>
            <a:ext cx="4901258" cy="590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587" y="665457"/>
            <a:ext cx="5264214" cy="6053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/>
        </p:nvSpPr>
        <p:spPr>
          <a:xfrm>
            <a:off x="3791416" y="107900"/>
            <a:ext cx="2509024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padding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94" y="745085"/>
            <a:ext cx="5145778" cy="583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8869" y="1146600"/>
            <a:ext cx="5705537" cy="348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4527394" y="98794"/>
            <a:ext cx="702526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Таблична верстка фіксована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180952" cy="65238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4894" y="756519"/>
            <a:ext cx="5828571" cy="278095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1837" y="3622836"/>
            <a:ext cx="5616767" cy="31363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5088" y="4504809"/>
            <a:ext cx="3509382" cy="235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/>
          <p:nvPr>
            <p:ph type="title"/>
          </p:nvPr>
        </p:nvSpPr>
        <p:spPr>
          <a:xfrm>
            <a:off x="1981201" y="274639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Arial"/>
              <a:buNone/>
            </a:pPr>
            <a:r>
              <a:rPr b="1" lang="uk-UA" sz="3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Абсолютне позиціонування</a:t>
            </a:r>
            <a:endParaRPr/>
          </a:p>
        </p:txBody>
      </p:sp>
      <p:sp>
        <p:nvSpPr>
          <p:cNvPr id="423" name="Google Shape;423;p40"/>
          <p:cNvSpPr txBox="1"/>
          <p:nvPr/>
        </p:nvSpPr>
        <p:spPr>
          <a:xfrm>
            <a:off x="2022476" y="5292725"/>
            <a:ext cx="2886075" cy="146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: absolute;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: 10 px 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top: 20 px;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1" y="1549400"/>
            <a:ext cx="8418513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>
            <p:ph type="title"/>
          </p:nvPr>
        </p:nvSpPr>
        <p:spPr>
          <a:xfrm>
            <a:off x="1981201" y="274639"/>
            <a:ext cx="8226425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Arial"/>
              <a:buNone/>
            </a:pPr>
            <a:r>
              <a:rPr b="1" lang="uk-UA" sz="3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Відносне позиціонування</a:t>
            </a:r>
            <a:endParaRPr/>
          </a:p>
        </p:txBody>
      </p:sp>
      <p:sp>
        <p:nvSpPr>
          <p:cNvPr id="432" name="Google Shape;432;p41"/>
          <p:cNvSpPr txBox="1"/>
          <p:nvPr/>
        </p:nvSpPr>
        <p:spPr>
          <a:xfrm>
            <a:off x="2424113" y="4846639"/>
            <a:ext cx="41402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 : relative;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: 20 рх;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: 20 pх;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201" y="1468438"/>
            <a:ext cx="6467475" cy="283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577" y="939791"/>
            <a:ext cx="4380952" cy="480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9" name="Google Shape;43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96" y="0"/>
            <a:ext cx="56077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2"/>
          <p:cNvSpPr txBox="1"/>
          <p:nvPr/>
        </p:nvSpPr>
        <p:spPr>
          <a:xfrm>
            <a:off x="3902926" y="154551"/>
            <a:ext cx="686915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Відносне позиціонування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4453" y="745085"/>
            <a:ext cx="4752381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9055" y="48615"/>
            <a:ext cx="580858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>
            <p:ph type="title"/>
          </p:nvPr>
        </p:nvSpPr>
        <p:spPr>
          <a:xfrm>
            <a:off x="2917903" y="306386"/>
            <a:ext cx="8226425" cy="59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Arial"/>
              <a:buNone/>
            </a:pPr>
            <a:r>
              <a:rPr b="1" lang="uk-UA" sz="3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Злиття зовнішніх смужок</a:t>
            </a:r>
            <a:endParaRPr/>
          </a:p>
        </p:txBody>
      </p:sp>
      <p:pic>
        <p:nvPicPr>
          <p:cNvPr id="454" name="Google Shape;45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751" y="1576389"/>
            <a:ext cx="8012113" cy="49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8179" y="910307"/>
            <a:ext cx="3747510" cy="358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545" y="77048"/>
            <a:ext cx="7504762" cy="6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5"/>
          <p:cNvSpPr txBox="1"/>
          <p:nvPr/>
        </p:nvSpPr>
        <p:spPr>
          <a:xfrm>
            <a:off x="3902926" y="154551"/>
            <a:ext cx="357954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position: fixed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381"/>
            <a:ext cx="7390476" cy="684761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6"/>
          <p:cNvSpPr txBox="1"/>
          <p:nvPr/>
        </p:nvSpPr>
        <p:spPr>
          <a:xfrm>
            <a:off x="5427861" y="254913"/>
            <a:ext cx="207691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z-index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8" name="Google Shape;46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5854" y="899157"/>
            <a:ext cx="3647619" cy="53428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/>
          <p:nvPr/>
        </p:nvSpPr>
        <p:spPr>
          <a:xfrm>
            <a:off x="4459925" y="121655"/>
            <a:ext cx="298100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Bootstrap   </a:t>
            </a:r>
            <a:endParaRPr/>
          </a:p>
        </p:txBody>
      </p:sp>
      <p:sp>
        <p:nvSpPr>
          <p:cNvPr id="474" name="Google Shape;474;p47"/>
          <p:cNvSpPr txBox="1"/>
          <p:nvPr/>
        </p:nvSpPr>
        <p:spPr>
          <a:xfrm>
            <a:off x="1574482" y="876985"/>
            <a:ext cx="89525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Bootstrap - це інструментарій з відкритим вихідним кодом для розробки  веб-сторінок за допомогою HTML, CSS та JS, веб-сторінок</a:t>
            </a:r>
            <a:endParaRPr/>
          </a:p>
        </p:txBody>
      </p:sp>
      <p:pic>
        <p:nvPicPr>
          <p:cNvPr id="475" name="Google Shape;47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9925" y="1632356"/>
            <a:ext cx="29718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7"/>
          <p:cNvSpPr txBox="1"/>
          <p:nvPr/>
        </p:nvSpPr>
        <p:spPr>
          <a:xfrm>
            <a:off x="1574482" y="3729255"/>
            <a:ext cx="8849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https://www.w3schools.com/bootstrap4/bootstrap_get_started.asp</a:t>
            </a:r>
            <a:r>
              <a:rPr lang="uk-U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13" y="800841"/>
            <a:ext cx="8495238" cy="55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8"/>
          <p:cNvSpPr txBox="1"/>
          <p:nvPr/>
        </p:nvSpPr>
        <p:spPr>
          <a:xfrm>
            <a:off x="3624146" y="121655"/>
            <a:ext cx="775009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Bootstrap : connectiong _ library  </a:t>
            </a:r>
            <a:endParaRPr/>
          </a:p>
        </p:txBody>
      </p:sp>
      <p:pic>
        <p:nvPicPr>
          <p:cNvPr id="483" name="Google Shape;48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314" y="4879240"/>
            <a:ext cx="3841945" cy="1618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/>
          <p:nvPr/>
        </p:nvSpPr>
        <p:spPr>
          <a:xfrm>
            <a:off x="3007200" y="273680"/>
            <a:ext cx="45366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grid_system  (head)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64" y="1084778"/>
            <a:ext cx="8919204" cy="305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4012" y="3107695"/>
            <a:ext cx="61245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662" y="0"/>
            <a:ext cx="3514286" cy="652380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0519" y="741765"/>
            <a:ext cx="5835647" cy="268723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5"/>
          <p:cNvSpPr txBox="1"/>
          <p:nvPr/>
        </p:nvSpPr>
        <p:spPr>
          <a:xfrm>
            <a:off x="4527394" y="98794"/>
            <a:ext cx="702526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Таблична верстка гумова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8241" y="3514725"/>
            <a:ext cx="53816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/>
          <p:nvPr/>
        </p:nvSpPr>
        <p:spPr>
          <a:xfrm>
            <a:off x="4254185" y="98795"/>
            <a:ext cx="424321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003_float.html   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952381" cy="653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2381" y="3429000"/>
            <a:ext cx="4240828" cy="252603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0"/>
          <p:cNvSpPr txBox="1"/>
          <p:nvPr/>
        </p:nvSpPr>
        <p:spPr>
          <a:xfrm>
            <a:off x="5115228" y="197590"/>
            <a:ext cx="45366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grid_system  ( body)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469630" cy="25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42625"/>
            <a:ext cx="6675120" cy="435737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/>
        </p:nvSpPr>
        <p:spPr>
          <a:xfrm>
            <a:off x="7396319" y="271917"/>
            <a:ext cx="191494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1831" y="3929896"/>
            <a:ext cx="7040169" cy="127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2330604" y="132248"/>
            <a:ext cx="654576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Блокова верстка фіксована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26" y="876619"/>
            <a:ext cx="7400000" cy="51047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/>
        </p:nvSpPr>
        <p:spPr>
          <a:xfrm>
            <a:off x="0" y="101047"/>
            <a:ext cx="654576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Блокова верстка гумова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166" y="778538"/>
            <a:ext cx="7542857" cy="56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8893" y="101047"/>
            <a:ext cx="6550180" cy="310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03371" y="3208184"/>
            <a:ext cx="3686353" cy="373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681"/>
            <a:ext cx="7647619" cy="46666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8"/>
          <p:cNvSpPr txBox="1"/>
          <p:nvPr/>
        </p:nvSpPr>
        <p:spPr>
          <a:xfrm>
            <a:off x="5296300" y="97681"/>
            <a:ext cx="398098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Змішана верстка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510" y="4084239"/>
            <a:ext cx="5580384" cy="1997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8510" y="5954798"/>
            <a:ext cx="5497550" cy="81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681"/>
            <a:ext cx="7647619" cy="46666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9"/>
          <p:cNvSpPr txBox="1"/>
          <p:nvPr/>
        </p:nvSpPr>
        <p:spPr>
          <a:xfrm>
            <a:off x="5296300" y="97681"/>
            <a:ext cx="398098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-UA" sz="36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3600">
                <a:solidFill>
                  <a:srgbClr val="E6AF00"/>
                </a:solidFill>
                <a:latin typeface="Arial"/>
                <a:ea typeface="Arial"/>
                <a:cs typeface="Arial"/>
                <a:sym typeface="Arial"/>
              </a:rPr>
              <a:t>Змішана верстка</a:t>
            </a:r>
            <a:endParaRPr sz="3600">
              <a:solidFill>
                <a:srgbClr val="E6A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510" y="4084239"/>
            <a:ext cx="5580384" cy="1997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8510" y="5954798"/>
            <a:ext cx="5497550" cy="81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2022-09-27T22:39:53Z</dcterms:created>
  <dc:creator>Светлана Проскура</dc:creator>
</cp:coreProperties>
</file>