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507" r:id="rId3"/>
    <p:sldId id="453" r:id="rId4"/>
    <p:sldId id="452" r:id="rId5"/>
    <p:sldId id="456" r:id="rId6"/>
    <p:sldId id="486" r:id="rId7"/>
    <p:sldId id="485" r:id="rId8"/>
    <p:sldId id="460" r:id="rId9"/>
    <p:sldId id="458" r:id="rId10"/>
    <p:sldId id="461" r:id="rId11"/>
    <p:sldId id="462" r:id="rId12"/>
    <p:sldId id="454" r:id="rId13"/>
    <p:sldId id="455" r:id="rId14"/>
    <p:sldId id="483" r:id="rId15"/>
    <p:sldId id="487" r:id="rId1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FF"/>
    <a:srgbClr val="0000CC"/>
    <a:srgbClr val="5E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89126" autoAdjust="0"/>
  </p:normalViewPr>
  <p:slideViewPr>
    <p:cSldViewPr>
      <p:cViewPr>
        <p:scale>
          <a:sx n="100" d="100"/>
          <a:sy n="100" d="100"/>
        </p:scale>
        <p:origin x="898" y="-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3D51A1B-C3E1-4FDD-8113-7E1212EEE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E1EC9C-BD8B-48FD-820D-823762207C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6912A01-F4CF-423A-91D9-ED4D5F23F3D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3B66D7-7D61-43D7-B93F-779F5A7784A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1E53E0-AFC6-4C19-A259-5DA59F26B380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642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5AF55B4-4946-40FA-BECF-2D58109C39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E59F7E-E95F-4764-B415-F7E1D0F42F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D520B80-D3E6-4A8A-8783-50175458D7A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BC5119C-74E1-4309-9B22-A3078FF847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noProof="0"/>
              <a:t>Образец текста</a:t>
            </a:r>
          </a:p>
          <a:p>
            <a:pPr lvl="1"/>
            <a:r>
              <a:rPr lang="ru-RU" altLang="uk-UA" noProof="0"/>
              <a:t>Второй уровень</a:t>
            </a:r>
          </a:p>
          <a:p>
            <a:pPr lvl="2"/>
            <a:r>
              <a:rPr lang="ru-RU" altLang="uk-UA" noProof="0"/>
              <a:t>Третий уровень</a:t>
            </a:r>
          </a:p>
          <a:p>
            <a:pPr lvl="3"/>
            <a:r>
              <a:rPr lang="ru-RU" altLang="uk-UA" noProof="0"/>
              <a:t>Четвертый уровень</a:t>
            </a:r>
          </a:p>
          <a:p>
            <a:pPr lvl="4"/>
            <a:r>
              <a:rPr lang="ru-RU" altLang="uk-UA" noProof="0"/>
              <a:t>Пятый уровень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9022B01-D279-4999-AC1D-F2A1D88616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1BD1365-B7BC-4F89-8C85-59E9B2DAF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AB000B7-7D28-4C0C-A07A-F0D144AC3AC2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11498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5FD4C22-80ED-446E-B339-2A9CE87A4A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739532-CC6E-44CE-B300-6EB1EF714E0A}" type="slidenum">
              <a:rPr lang="ru-RU" altLang="uk-UA"/>
              <a:pPr>
                <a:spcBef>
                  <a:spcPct val="0"/>
                </a:spcBef>
              </a:pPr>
              <a:t>1</a:t>
            </a:fld>
            <a:endParaRPr lang="ru-RU" altLang="uk-UA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ED5CA85-8018-41E3-9945-DD8600C65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7B23506-4E9D-417C-95B2-BA8E13A49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1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B000B7-7D28-4C0C-A07A-F0D144AC3AC2}" type="slidenum">
              <a:rPr lang="ru-RU" altLang="en-US" smtClean="0"/>
              <a:pPr>
                <a:defRPr/>
              </a:pPr>
              <a:t>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5063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B000B7-7D28-4C0C-A07A-F0D144AC3AC2}" type="slidenum">
              <a:rPr lang="ru-RU" altLang="en-US" smtClean="0"/>
              <a:pPr>
                <a:defRPr/>
              </a:pPr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7785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5181567E-CE81-44E7-A274-E8BDAF939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5B41009-A138-4094-886F-C1A61BEB10D3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F8F3368-C0D2-4A4A-91CA-12AE4BED9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F42A5657-3125-4BB6-8623-323DDC30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CD54A2B7-389F-4B8A-9CCD-BA2C9BE42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C3310AC3-DB5B-4D1A-B556-987BFD7C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29742240-395E-45E6-9C35-262208CEC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03FD8C69-BC35-4DA4-9BE1-6EF5F3D52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19A7FA6E-560D-4068-9732-01081CC54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2FF46930-670A-4274-A566-0DD0A59C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0195E3E-C9EC-4D4A-BDF6-F41D6E5D2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F4A6A975-07D7-4EF7-B4D7-880000B5C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86F54505-9C15-434E-9C9C-F56FD27E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6B133EE-33D8-4431-B021-53638E5F5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AB9DAD0-B2AD-49C2-A54A-E156E37C4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3767042C-F260-4FD0-ABE8-A0B02CF0D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3336CB5-DF16-4A0F-851A-8D7A6D87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3FA587AE-9F05-41E7-8C1A-B36FCAE1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DA72A72D-8ECA-44EF-A011-44BC4BC3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3B833228-D423-4244-B55C-7583FA56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CEFA9D1-7406-428F-B9C0-68F865229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314CCA99-2BF7-4A51-A6A3-EE04D0B4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E46C69DA-9C3B-4CBD-AB03-68ABD5C2E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CEEC784-FCCF-4A33-A2BF-182FAD0D6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52617071-4A30-458F-ABC5-818312F14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87F9D2CB-CD6B-408D-AB5D-1FA494E70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C414B20E-5A1E-4CC7-8608-443584F7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134CA5B-1A22-4F53-B120-02382DE3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FFC2DD94-08D0-4F6F-B234-239C38F7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D3C832A2-0043-4051-9488-959899DC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3C0A6C2B-88D8-4FA0-B097-3023ECCC3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4867A4C6-04BE-4614-8153-ED054804F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8DC6AB24-5170-4A5C-9E64-229090994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45B970FE-12BF-4AC2-AE3E-C3A1900D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61F4D802-FE6E-495F-8413-F5145BA27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A83E2-F176-4517-A837-98F0D75F04D0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A934771-E69E-4511-8A62-0E3D94AC2C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17BC047C-8153-47C9-BDB8-606040F9A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FC8147-1A3A-4022-A929-68270AF30DA8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32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FBA017-D994-42EF-942D-2CC19D8156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83CA5-83BB-4421-97C7-7C49567FDD39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0F0095-BFC8-4B26-BB0A-C54BB6AAE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450ACD-AE65-439B-9A1F-20230C22B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6BEBE-DE9F-4127-AA11-2985F05E8386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1194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3D4089-727C-4E76-848F-C40F5D217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15450-60CE-4A76-AB53-531389CB5947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6A949C-AED8-49C9-9118-6B757CFD3A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B284C98-8F1A-41C1-99D9-3F099A873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8159D-74F5-4F58-9544-AF864E9F406A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012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DD00EB-5ABC-4941-A9C1-38607E0251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6AD6-51A8-4B73-B8BC-84049F4C646B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7F17F8-A333-4920-A64B-CE76F4149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90DFB4-5BC3-4AF6-85A2-05A20F111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AAC45-1D38-42FE-99F1-497AFE028285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855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C1BA7C-79B9-476E-81CE-74C4EDA515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0E9FA-79FD-4246-B654-47DB4931FFA0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B6773A-D0F4-4A19-A39E-038636B10C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69D885D-4F1B-4BB4-9B28-2FF7EDFF7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AE8B-0E24-4707-83AC-D5508FEB8B9E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9157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1CAD14-0D1A-4950-8E93-35216AC1B2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9C76E-D3A6-4336-9CD7-D887B8C08B28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0B7982-BFC9-4970-8573-10F8A8405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C45153-8597-457D-A93D-D6E45CEE1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E1676-5E18-4BA8-80ED-ABD9B014D35A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085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785F3F-38E2-4D9D-973C-DF8EEB44C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6EE94-6069-44EF-B641-1867683FA129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D90EE5B-9BDD-4C5C-80F2-3D88D0E88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091E532-77F2-4398-B27A-F08896663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7B081-40C6-42A1-AE57-0395F3F6CC43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6921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239017-9445-4634-879E-68458F6A6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4D591-5F01-4725-9CA2-9FAC7C7032B7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8ED14D-1944-4D1D-8B57-9D213B43D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DF92F34-0A02-48B4-AB95-66AA2453E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3B902-D91D-4BAB-AD0A-EF6066BD3F0A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9718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08A5245-3A12-4CF5-99E8-A84E654A13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F4F73-1219-4D6B-8395-C7C67084B690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27FB3D-E930-413D-BB84-E090D62867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610E385-CC2A-4474-BDA0-D97C2B640E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8F715-B465-482C-9C15-B595EC595656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674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C45351-E5C4-4799-A1FE-73DBAE0D5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3C22E-A243-4C32-8F9C-A0B573AE8D16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8F7249-954C-46D3-BCCD-FD2DA47CF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D49197-6EC2-4CCB-B274-4C22B61CB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EB3C-3624-4E54-B9FB-A27DC1916B10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95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4A0789-11F9-4CF0-87A1-DA0D33E63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BA90A-6D3C-4A9B-97EB-02AB156114C6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AC47BF-A5DC-49CA-AC09-15B54C84D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343BA9B-8C26-4E01-92E7-99D65BE50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76869-E1F8-46B6-91EB-CF68F33485B4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764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AB5B7F9D-D101-4D3E-AB5F-DAF4D6C50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4F500F-08F0-4985-8D73-A7BCA5429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D931678-BBCC-47EB-BC87-0C220BFAD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ADC1072B-D705-4671-8AA6-170C30A150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28A53AA4-96B5-4027-BB47-5DE17B06BC5F}" type="datetime1">
              <a:rPr lang="ru-RU" altLang="uk-UA" smtClean="0"/>
              <a:t>10.10.2024</a:t>
            </a:fld>
            <a:endParaRPr lang="ru-RU" altLang="en-US"/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C52F954B-63BA-47D2-B78C-B9CD674D9B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54631" name="Rectangle 7">
            <a:extLst>
              <a:ext uri="{FF2B5EF4-FFF2-40B4-BE49-F238E27FC236}">
                <a16:creationId xmlns:a16="http://schemas.microsoft.com/office/drawing/2014/main" id="{D5E6B267-9890-4EF2-857F-0D25DDBEDD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23A8D667-2824-4B6E-ABFB-F922DED5C989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4D20ADD2-2F41-4243-BA0D-6E1786B1FDC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05E76D55-F934-4904-83E5-6937E3390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F3099225-A5E9-42FF-924D-A25D39D49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C2FA314F-EDC5-4FC3-BCA8-9EB27D6FA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C8549554-717F-448A-B031-47C99843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27FB3CD6-D228-4BDA-9F1A-64CC92FD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94A1618B-5CCE-441A-9BCF-C28DF62E3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2CFF7797-B17D-4A1F-BDBE-4E51B67B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49A1831B-8163-4D9D-B4E7-8B362DEBA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30FDDF57-CFB0-4F02-BE73-7246F5E21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02B5D426-FA3B-4184-B5DE-224DBAE0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499D1993-27EC-4BCA-B5EA-79C7FAEB1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50D51A15-BE09-4F64-820C-9E27AEE42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3AD1D9-C103-4FE6-9287-0E8EE67D2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D8428C2F-AA4F-40F8-8D81-1C2622508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6BDE56B4-015F-4D76-B560-5B2B11E9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6361592C-825E-4B5B-A705-7D6DB38D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296A67F-46B0-43BF-9FFB-1C3A4C08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B0C62690-27BF-4196-A0E1-9B4D7D84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76D8DF5D-1840-4DA1-8054-E77FC835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BDD908F0-FD0B-4545-AF43-BD83E2961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A5ACD0E0-029E-41EE-B257-6121FF9B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9542B4AF-D24E-46AC-AC71-D344BF767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6BCB6A8B-B02D-451A-A5FC-B90EF5CD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82AF8664-5E3F-49D8-8EBA-DEAC9FC6B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6EFA038A-8743-48F7-8D80-6AAC6EAEF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0F589AC7-D8A6-466B-8A42-27E52B346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B88C938B-2EF1-491D-8081-6759EB8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CFBD20CA-527F-47C5-A93F-2F4CCF518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20E7EA7B-3FB5-45A4-BB4A-461D87C9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9804C4C7-280E-4184-A05C-B0CD9F8A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2036CEE4-E9C2-4C1C-AE8E-B929FD0C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slproskura@gmail.com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110F3A-6385-498B-8671-539208DECB4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02913" y="4624519"/>
            <a:ext cx="7772400" cy="288032"/>
          </a:xfrm>
        </p:spPr>
        <p:txBody>
          <a:bodyPr anchor="ctr"/>
          <a:lstStyle/>
          <a:p>
            <a:pPr algn="ctr">
              <a:defRPr/>
            </a:pPr>
            <a:br>
              <a:rPr lang="uk-UA" sz="3200" cap="all" dirty="0"/>
            </a:br>
            <a:br>
              <a:rPr lang="uk-UA" sz="3200" cap="all" dirty="0"/>
            </a:br>
            <a:br>
              <a:rPr lang="uk-UA" sz="3200" cap="all" dirty="0"/>
            </a:br>
            <a:br>
              <a:rPr lang="en-US" sz="3200" cap="all" dirty="0"/>
            </a:br>
            <a:r>
              <a:rPr lang="uk-UA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Лекція №</a:t>
            </a:r>
            <a:br>
              <a:rPr lang="uk-UA" sz="32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JavaScript.</a:t>
            </a:r>
            <a:r>
              <a:rPr lang="ru-RU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IDE</a:t>
            </a:r>
            <a:r>
              <a:rPr lang="ru-RU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та </a:t>
            </a:r>
            <a:r>
              <a:rPr lang="ru-RU" sz="2800" dirty="0" err="1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редактори</a:t>
            </a:r>
            <a:r>
              <a:rPr lang="ru-RU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коду. </a:t>
            </a:r>
            <a:r>
              <a:rPr lang="ru-RU" sz="2800" dirty="0" err="1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Можливості</a:t>
            </a:r>
            <a:r>
              <a:rPr lang="ru-RU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JS</a:t>
            </a:r>
            <a:r>
              <a:rPr lang="ru-RU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  </a:t>
            </a:r>
            <a:br>
              <a:rPr lang="ru-RU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2800" dirty="0" err="1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Способи</a:t>
            </a:r>
            <a:r>
              <a:rPr lang="ru-RU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підключення</a:t>
            </a:r>
            <a:r>
              <a:rPr lang="ru-RU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JS</a:t>
            </a:r>
            <a:r>
              <a:rPr lang="ru-RU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ru-RU" sz="2800" dirty="0" err="1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сценарія</a:t>
            </a:r>
            <a:r>
              <a:rPr lang="en-US" sz="2800" dirty="0">
                <a:solidFill>
                  <a:srgbClr val="0000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br>
              <a:rPr lang="en-US" sz="3200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br>
              <a:rPr lang="en-US" sz="3200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br>
              <a:rPr lang="en-US" sz="3200" dirty="0"/>
            </a:br>
            <a:br>
              <a:rPr lang="en-US" dirty="0"/>
            </a:br>
            <a:br>
              <a:rPr lang="uk-UA" sz="3200" dirty="0"/>
            </a:br>
            <a:br>
              <a:rPr lang="en-US" sz="3200" cap="all" dirty="0"/>
            </a:br>
            <a:br>
              <a:rPr lang="uk-UA" sz="3200" dirty="0"/>
            </a:br>
            <a:br>
              <a:rPr lang="uk-UA" sz="3200" dirty="0"/>
            </a:br>
            <a:endParaRPr lang="ru-RU" altLang="uk-UA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8F715-B465-482C-9C15-B595EC595656}" type="slidenum">
              <a:rPr lang="ru-RU" altLang="en-US" smtClean="0"/>
              <a:pPr>
                <a:defRPr/>
              </a:pPr>
              <a:t>1</a:t>
            </a:fld>
            <a:endParaRPr lang="ru-RU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09" y="81374"/>
            <a:ext cx="647774" cy="7773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0539" y="950394"/>
            <a:ext cx="33101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lang="en-US" sz="1400" dirty="0"/>
          </a:p>
        </p:txBody>
      </p:sp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415089" y="1003065"/>
            <a:ext cx="3437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Кафедра інформаційних систем та технологій </a:t>
            </a:r>
            <a:endParaRPr lang="en-US" sz="16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0713" y="5357834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  <a:latin typeface="Calibri" panose="020F0502020204030204" pitchFamily="34" charset="0"/>
              </a:rPr>
              <a:t>Лектор </a:t>
            </a:r>
          </a:p>
          <a:p>
            <a:r>
              <a:rPr lang="ru-RU" b="1" dirty="0">
                <a:solidFill>
                  <a:srgbClr val="0070C0"/>
                </a:solidFill>
                <a:latin typeface="Calibri" panose="020F0502020204030204" pitchFamily="34" charset="0"/>
              </a:rPr>
              <a:t>Проскура </a:t>
            </a:r>
            <a:r>
              <a:rPr lang="ru-RU" b="1" dirty="0" err="1">
                <a:solidFill>
                  <a:srgbClr val="0070C0"/>
                </a:solidFill>
                <a:latin typeface="Calibri" panose="020F0502020204030204" pitchFamily="34" charset="0"/>
              </a:rPr>
              <a:t>Світлана</a:t>
            </a:r>
            <a:r>
              <a:rPr lang="ru-RU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uk-UA" b="1" dirty="0">
                <a:solidFill>
                  <a:srgbClr val="0070C0"/>
                </a:solidFill>
                <a:latin typeface="Calibri" panose="020F0502020204030204" pitchFamily="34" charset="0"/>
              </a:rPr>
              <a:t>Леонідівна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hlinkClick r:id="rId5"/>
              </a:rPr>
              <a:t>slproskura@gmail.com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5536" y="2098398"/>
            <a:ext cx="8537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2400" dirty="0">
                <a:solidFill>
                  <a:srgbClr val="0000CC"/>
                </a:solidFill>
              </a:rPr>
              <a:t>Інтернет-технології та </a:t>
            </a:r>
            <a:r>
              <a:rPr lang="uk-UA" sz="2400" dirty="0" err="1">
                <a:solidFill>
                  <a:srgbClr val="0000CC"/>
                </a:solidFill>
              </a:rPr>
              <a:t>проєктування</a:t>
            </a:r>
            <a:r>
              <a:rPr lang="uk-UA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WEB-</a:t>
            </a:r>
            <a:r>
              <a:rPr lang="ru-RU" sz="2400" dirty="0" err="1">
                <a:solidFill>
                  <a:srgbClr val="0000CC"/>
                </a:solidFill>
              </a:rPr>
              <a:t>застосувань</a:t>
            </a:r>
            <a:endParaRPr lang="uk-UA" alt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D76F98-664D-6B42-8D08-8C4B2F428234}"/>
              </a:ext>
            </a:extLst>
          </p:cNvPr>
          <p:cNvSpPr txBox="1"/>
          <p:nvPr/>
        </p:nvSpPr>
        <p:spPr>
          <a:xfrm>
            <a:off x="0" y="1628800"/>
            <a:ext cx="49320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9900"/>
                </a:solidFill>
              </a:rPr>
              <a:t>Працювати з HTML вмістом сторінки (DOM</a:t>
            </a:r>
            <a:r>
              <a:rPr lang="uk-UA" dirty="0"/>
              <a:t>): </a:t>
            </a:r>
          </a:p>
          <a:p>
            <a:endParaRPr lang="uk-UA" dirty="0"/>
          </a:p>
          <a:p>
            <a:r>
              <a:rPr lang="uk-UA" dirty="0"/>
              <a:t>• Додавати/вилучати елементи</a:t>
            </a:r>
          </a:p>
          <a:p>
            <a:r>
              <a:rPr lang="uk-UA" dirty="0"/>
              <a:t> • Змінювати стилі елементів</a:t>
            </a:r>
          </a:p>
          <a:p>
            <a:endParaRPr lang="uk-UA" dirty="0"/>
          </a:p>
          <a:p>
            <a:r>
              <a:rPr lang="uk-UA" dirty="0">
                <a:solidFill>
                  <a:srgbClr val="009900"/>
                </a:solidFill>
              </a:rPr>
              <a:t>Реагувати на дії користувачів:</a:t>
            </a:r>
          </a:p>
          <a:p>
            <a:endParaRPr lang="uk-UA" dirty="0">
              <a:solidFill>
                <a:srgbClr val="009900"/>
              </a:solidFill>
            </a:endParaRPr>
          </a:p>
          <a:p>
            <a:r>
              <a:rPr lang="uk-UA" dirty="0">
                <a:solidFill>
                  <a:srgbClr val="009900"/>
                </a:solidFill>
              </a:rPr>
              <a:t> </a:t>
            </a:r>
            <a:r>
              <a:rPr lang="uk-UA" dirty="0"/>
              <a:t>• Кліки курсор</a:t>
            </a:r>
            <a:r>
              <a:rPr lang="ru-RU" dirty="0"/>
              <a:t>а</a:t>
            </a:r>
            <a:endParaRPr lang="uk-UA" dirty="0"/>
          </a:p>
          <a:p>
            <a:r>
              <a:rPr lang="uk-UA" dirty="0"/>
              <a:t>• Переміщення курсору</a:t>
            </a:r>
          </a:p>
          <a:p>
            <a:r>
              <a:rPr lang="uk-UA" dirty="0"/>
              <a:t> • Натискання клавіш на клавіатурі</a:t>
            </a:r>
          </a:p>
          <a:p>
            <a:r>
              <a:rPr lang="uk-UA" dirty="0"/>
              <a:t> •  Перевірити правильність заповнення форми</a:t>
            </a:r>
          </a:p>
          <a:p>
            <a:endParaRPr lang="uk-UA" dirty="0"/>
          </a:p>
          <a:p>
            <a:r>
              <a:rPr lang="uk-UA" dirty="0">
                <a:solidFill>
                  <a:srgbClr val="009900"/>
                </a:solidFill>
              </a:rPr>
              <a:t>Зберігати дані на стороні клієнта</a:t>
            </a:r>
          </a:p>
          <a:p>
            <a:endParaRPr lang="uk-UA" dirty="0">
              <a:solidFill>
                <a:srgbClr val="009900"/>
              </a:solidFill>
            </a:endParaRPr>
          </a:p>
          <a:p>
            <a:r>
              <a:rPr lang="uk-UA" dirty="0">
                <a:solidFill>
                  <a:srgbClr val="009900"/>
                </a:solidFill>
              </a:rPr>
              <a:t>Працювати зі стороною сервера</a:t>
            </a:r>
            <a:r>
              <a:rPr lang="uk-UA" dirty="0"/>
              <a:t>:</a:t>
            </a:r>
          </a:p>
          <a:p>
            <a:r>
              <a:rPr lang="uk-UA" dirty="0"/>
              <a:t> • Надсилати запити </a:t>
            </a:r>
          </a:p>
          <a:p>
            <a:r>
              <a:rPr lang="uk-UA" dirty="0"/>
              <a:t>• Завантажувати файли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EFF7C-1268-DCC8-27C3-5ABC2E04CC54}"/>
              </a:ext>
            </a:extLst>
          </p:cNvPr>
          <p:cNvSpPr txBox="1"/>
          <p:nvPr/>
        </p:nvSpPr>
        <p:spPr>
          <a:xfrm>
            <a:off x="2627784" y="4046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FFC000"/>
                </a:solidFill>
              </a:rPr>
              <a:t>Що може </a:t>
            </a:r>
            <a:r>
              <a:rPr lang="ru-RU" dirty="0">
                <a:solidFill>
                  <a:srgbClr val="FFC000"/>
                </a:solidFill>
              </a:rPr>
              <a:t>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80CFC-3CCA-4157-6C1A-D3EA9E2C255A}"/>
              </a:ext>
            </a:extLst>
          </p:cNvPr>
          <p:cNvSpPr txBox="1"/>
          <p:nvPr/>
        </p:nvSpPr>
        <p:spPr>
          <a:xfrm>
            <a:off x="4283968" y="2321296"/>
            <a:ext cx="45887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66FF"/>
                </a:solidFill>
              </a:rPr>
              <a:t>JavaScript не может:</a:t>
            </a:r>
          </a:p>
          <a:p>
            <a:endParaRPr lang="ru-RU" dirty="0"/>
          </a:p>
          <a:p>
            <a:r>
              <a:rPr lang="uk-UA" noProof="1"/>
              <a:t>Повноцінно працювати з файловою системою и обладнанням користувача (камера, мікрофон), без попереднього на то дозволу от користувача.</a:t>
            </a:r>
          </a:p>
          <a:p>
            <a:endParaRPr lang="uk-UA" noProof="1"/>
          </a:p>
          <a:p>
            <a:r>
              <a:rPr lang="ru-RU" dirty="0" err="1"/>
              <a:t>Отримувати</a:t>
            </a:r>
            <a:r>
              <a:rPr lang="ru-RU" dirty="0"/>
              <a:t> дан</a:t>
            </a:r>
            <a:r>
              <a:rPr lang="uk-UA" dirty="0"/>
              <a:t>і інших сторінок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відкриті</a:t>
            </a:r>
            <a:r>
              <a:rPr lang="ru-RU" dirty="0"/>
              <a:t> у </a:t>
            </a:r>
            <a:r>
              <a:rPr lang="ru-RU" dirty="0" err="1"/>
              <a:t>браузері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Взаїмодіяти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серверами, </a:t>
            </a:r>
            <a:r>
              <a:rPr lang="ru-RU" dirty="0" err="1"/>
              <a:t>адреси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відрізняються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адреси</a:t>
            </a:r>
            <a:r>
              <a:rPr lang="ru-RU" dirty="0"/>
              <a:t> сервера, з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отриманий</a:t>
            </a:r>
            <a:r>
              <a:rPr lang="ru-RU" dirty="0"/>
              <a:t> JS-код</a:t>
            </a:r>
          </a:p>
        </p:txBody>
      </p:sp>
    </p:spTree>
    <p:extLst>
      <p:ext uri="{BB962C8B-B14F-4D97-AF65-F5344CB8AC3E}">
        <p14:creationId xmlns:p14="http://schemas.microsoft.com/office/powerpoint/2010/main" val="288464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2072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uk-UA" sz="3600" dirty="0"/>
              <a:t>Клієнтська и серверна сторона</a:t>
            </a:r>
            <a:r>
              <a:rPr lang="en-US" sz="3600" b="1" dirty="0">
                <a:solidFill>
                  <a:srgbClr val="0000CC"/>
                </a:solidFill>
              </a:rPr>
              <a:t>  </a:t>
            </a:r>
            <a:endParaRPr lang="ru-RU" sz="3600" b="1" dirty="0">
              <a:solidFill>
                <a:srgbClr val="0000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4864"/>
            <a:ext cx="800371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2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3064" y="75934"/>
            <a:ext cx="396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0000CC"/>
                </a:solidFill>
              </a:rPr>
              <a:t>Структура кода</a:t>
            </a:r>
            <a:r>
              <a:rPr lang="en-US" sz="3600" b="1" dirty="0">
                <a:solidFill>
                  <a:srgbClr val="0000CC"/>
                </a:solidFill>
              </a:rPr>
              <a:t>  </a:t>
            </a:r>
            <a:endParaRPr lang="ru-RU" sz="3600" b="1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5896" y="719701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2400" b="1" dirty="0" err="1">
                <a:solidFill>
                  <a:srgbClr val="FFC000"/>
                </a:solidFill>
                <a:latin typeface="Segoe UI" panose="020B0502040204020203" pitchFamily="34" charset="0"/>
              </a:rPr>
              <a:t>Інструкцї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FBC95-D0CF-495B-A279-A70D8DE9F643}"/>
              </a:ext>
            </a:extLst>
          </p:cNvPr>
          <p:cNvSpPr txBox="1"/>
          <p:nvPr/>
        </p:nvSpPr>
        <p:spPr>
          <a:xfrm>
            <a:off x="599186" y="1368596"/>
            <a:ext cx="73571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Інструкція – синтаксична одиниця мови програмування, що виражає дію, що виконується програмним кодом.</a:t>
            </a:r>
          </a:p>
          <a:p>
            <a:endParaRPr lang="uk-UA" dirty="0"/>
          </a:p>
          <a:p>
            <a:r>
              <a:rPr lang="uk-UA" dirty="0"/>
              <a:t>Програма складається з набору послідовних інструкцій. Інструкції можуть містити вкладені компоненти, наприклад вирази.</a:t>
            </a:r>
          </a:p>
          <a:p>
            <a:endParaRPr lang="uk-UA" dirty="0"/>
          </a:p>
          <a:p>
            <a:r>
              <a:rPr lang="uk-UA" dirty="0"/>
              <a:t>Інструкції відокремлюються крапкою з комою;</a:t>
            </a:r>
          </a:p>
          <a:p>
            <a:endParaRPr lang="uk-UA" dirty="0"/>
          </a:p>
          <a:p>
            <a:endParaRPr lang="en-US" dirty="0"/>
          </a:p>
          <a:p>
            <a:r>
              <a:rPr lang="uk-UA" dirty="0"/>
              <a:t>Зазвичай, кожна інструкція знаходиться на окремому рядку.</a:t>
            </a:r>
            <a:endParaRPr lang="en-US" dirty="0"/>
          </a:p>
          <a:p>
            <a:endParaRPr lang="uk-UA" dirty="0"/>
          </a:p>
          <a:p>
            <a:r>
              <a:rPr lang="uk-UA" dirty="0"/>
              <a:t>У більшості ситуацій новий рядок має на увазі точку з комою, але краще використовувати явно;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79A24-5667-3E8B-F65C-11856A85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7" y="3429000"/>
            <a:ext cx="7228369" cy="3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59831" y="116632"/>
            <a:ext cx="289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>
                <a:solidFill>
                  <a:srgbClr val="FFC000"/>
                </a:solidFill>
              </a:rPr>
              <a:t>К</a:t>
            </a:r>
            <a:r>
              <a:rPr lang="ru-RU" sz="3600" b="1" dirty="0" err="1">
                <a:solidFill>
                  <a:srgbClr val="FFC000"/>
                </a:solidFill>
              </a:rPr>
              <a:t>оментарі</a:t>
            </a:r>
            <a:r>
              <a:rPr lang="en-US" sz="3600" b="1" dirty="0">
                <a:solidFill>
                  <a:srgbClr val="FFC000"/>
                </a:solidFill>
              </a:rPr>
              <a:t>   </a:t>
            </a:r>
            <a:endParaRPr lang="ru-RU" sz="36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596" y="3501008"/>
            <a:ext cx="85488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створюємо змінну з ім'ям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element </a:t>
            </a:r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і надає їй перший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HTML </a:t>
            </a:r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елемент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div,</a:t>
            </a:r>
            <a:endParaRPr lang="uk-UA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	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який буде знайдений у документі.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element =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"div"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"</a:t>
            </a:r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вішаємо" обробник на подію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click (</a:t>
            </a:r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клік лівою клавішею миші). </a:t>
            </a:r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При </a:t>
            </a:r>
            <a:r>
              <a:rPr lang="uk-UA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кліці</a:t>
            </a:r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 по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HTML </a:t>
            </a:r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елементу, який знаходиться у змінній 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element, </a:t>
            </a:r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буде запускатись </a:t>
            </a:r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функція-обробник.</a:t>
            </a:r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*/</a:t>
            </a:r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element.addEventListener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"click"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element.innerText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uk-UA" sz="1200" dirty="0">
                <a:solidFill>
                  <a:srgbClr val="A31515"/>
                </a:solidFill>
                <a:latin typeface="Consolas" panose="020B0609020204030204" pitchFamily="49" charset="0"/>
              </a:rPr>
              <a:t>Привіт!"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});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uk-UA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6578F-AA73-41A8-63C0-6D6FCF0F1F59}"/>
              </a:ext>
            </a:extLst>
          </p:cNvPr>
          <p:cNvSpPr txBox="1"/>
          <p:nvPr/>
        </p:nvSpPr>
        <p:spPr>
          <a:xfrm>
            <a:off x="323528" y="834971"/>
            <a:ext cx="75608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Коментар – пояснення до тексту програми. Коментарі можуть знаходитись у будь-якому місці коду сценарію і не впливають на його виконання.</a:t>
            </a:r>
          </a:p>
          <a:p>
            <a:pPr indent="892175"/>
            <a:r>
              <a:rPr lang="uk-UA" dirty="0">
                <a:solidFill>
                  <a:srgbClr val="00B050"/>
                </a:solidFill>
              </a:rPr>
              <a:t>// однорядковий коментар</a:t>
            </a:r>
          </a:p>
          <a:p>
            <a:pPr indent="892175"/>
            <a:r>
              <a:rPr lang="uk-UA" dirty="0">
                <a:solidFill>
                  <a:srgbClr val="00B050"/>
                </a:solidFill>
              </a:rPr>
              <a:t>/*</a:t>
            </a:r>
          </a:p>
          <a:p>
            <a:pPr indent="892175"/>
            <a:r>
              <a:rPr lang="uk-UA" dirty="0">
                <a:solidFill>
                  <a:srgbClr val="00B050"/>
                </a:solidFill>
              </a:rPr>
              <a:t>Багаторядковий коментар</a:t>
            </a:r>
          </a:p>
          <a:p>
            <a:pPr indent="892175"/>
            <a:r>
              <a:rPr lang="uk-UA" dirty="0">
                <a:solidFill>
                  <a:srgbClr val="00B050"/>
                </a:solidFill>
              </a:rPr>
              <a:t>*/</a:t>
            </a:r>
          </a:p>
          <a:p>
            <a:r>
              <a:rPr lang="uk-UA" dirty="0"/>
              <a:t>У багатьох редакторах комбінація клавіш </a:t>
            </a:r>
            <a:r>
              <a:rPr lang="uk-UA" dirty="0" err="1">
                <a:solidFill>
                  <a:srgbClr val="009900"/>
                </a:solidFill>
              </a:rPr>
              <a:t>Ctrl</a:t>
            </a:r>
            <a:r>
              <a:rPr lang="uk-UA" dirty="0">
                <a:solidFill>
                  <a:srgbClr val="009900"/>
                </a:solidFill>
              </a:rPr>
              <a:t>+/ </a:t>
            </a:r>
            <a:r>
              <a:rPr lang="uk-UA" dirty="0"/>
              <a:t>коментує виділений фрагмент коду, використовуючи // </a:t>
            </a:r>
            <a:r>
              <a:rPr lang="ru-RU" dirty="0"/>
              <a:t>для кожного </a:t>
            </a:r>
            <a:r>
              <a:rPr lang="uk-UA" dirty="0"/>
              <a:t>виділеного</a:t>
            </a:r>
            <a:r>
              <a:rPr lang="ru-RU" dirty="0"/>
              <a:t> рядка.</a:t>
            </a:r>
          </a:p>
        </p:txBody>
      </p:sp>
    </p:spTree>
    <p:extLst>
      <p:ext uri="{BB962C8B-B14F-4D97-AF65-F5344CB8AC3E}">
        <p14:creationId xmlns:p14="http://schemas.microsoft.com/office/powerpoint/2010/main" val="346451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19672" y="155661"/>
            <a:ext cx="520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solidFill>
                  <a:srgbClr val="FFC000"/>
                </a:solidFill>
              </a:rPr>
              <a:t>Підключення </a:t>
            </a:r>
            <a:r>
              <a:rPr lang="uk-UA" sz="3600" dirty="0" err="1">
                <a:solidFill>
                  <a:srgbClr val="FFC000"/>
                </a:solidFill>
              </a:rPr>
              <a:t>сценарія</a:t>
            </a:r>
            <a:r>
              <a:rPr lang="en-US" sz="3600" b="1" dirty="0">
                <a:solidFill>
                  <a:srgbClr val="FFC000"/>
                </a:solidFill>
              </a:rPr>
              <a:t>  </a:t>
            </a:r>
            <a:endParaRPr lang="ru-RU" sz="3600" b="1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79" y="1633377"/>
            <a:ext cx="3366241" cy="2876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25D6-15FE-4A19-7B75-4696452BFF02}"/>
              </a:ext>
            </a:extLst>
          </p:cNvPr>
          <p:cNvSpPr txBox="1"/>
          <p:nvPr/>
        </p:nvSpPr>
        <p:spPr>
          <a:xfrm>
            <a:off x="359531" y="4397977"/>
            <a:ext cx="84249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Часто сценарії додаються </a:t>
            </a:r>
            <a:r>
              <a:rPr lang="uk-UA" b="1" dirty="0"/>
              <a:t>перед закриваючим елементом </a:t>
            </a:r>
            <a:r>
              <a:rPr lang="uk-UA" b="1" dirty="0" err="1"/>
              <a:t>body</a:t>
            </a:r>
            <a:r>
              <a:rPr lang="uk-UA" b="1" dirty="0"/>
              <a:t> </a:t>
            </a:r>
            <a:r>
              <a:rPr lang="uk-UA" dirty="0"/>
              <a:t>для того, щоб у першу чергу браузер відобразив користувачеві вміст сторінки, а вже після почав виконувати сценарій</a:t>
            </a:r>
          </a:p>
          <a:p>
            <a:endParaRPr lang="uk-UA" dirty="0"/>
          </a:p>
          <a:p>
            <a:r>
              <a:rPr lang="uk-UA" dirty="0"/>
              <a:t>Винятком є ​​ситуації, коли сценарій повинен зробити щось </a:t>
            </a:r>
            <a:r>
              <a:rPr lang="uk-UA" b="1" dirty="0"/>
              <a:t>до відображення </a:t>
            </a:r>
            <a:r>
              <a:rPr lang="uk-UA" dirty="0"/>
              <a:t>вмісту сторінки користувачеві.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C87DB-DC9C-D381-43EC-E700E936260A}"/>
              </a:ext>
            </a:extLst>
          </p:cNvPr>
          <p:cNvSpPr txBox="1"/>
          <p:nvPr/>
        </p:nvSpPr>
        <p:spPr>
          <a:xfrm>
            <a:off x="611560" y="801992"/>
            <a:ext cx="6912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Програми (сценарії або скрипти) на </a:t>
            </a:r>
            <a:r>
              <a:rPr lang="uk-UA" dirty="0" err="1"/>
              <a:t>JavaScript</a:t>
            </a:r>
            <a:r>
              <a:rPr lang="uk-UA" dirty="0"/>
              <a:t> можуть бути вставлені в будь-яку частину документа за допомогою </a:t>
            </a:r>
            <a:r>
              <a:rPr lang="uk-UA" dirty="0" err="1"/>
              <a:t>тега</a:t>
            </a:r>
            <a:r>
              <a:rPr lang="uk-UA" dirty="0"/>
              <a:t> &lt;</a:t>
            </a:r>
            <a:r>
              <a:rPr lang="uk-UA" dirty="0" err="1"/>
              <a:t>script</a:t>
            </a:r>
            <a:r>
              <a:rPr lang="uk-U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133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14286" cy="428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2" y="1903743"/>
            <a:ext cx="4093831" cy="1224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62" y="4684917"/>
            <a:ext cx="4371429" cy="1866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" y="1400878"/>
            <a:ext cx="9114286" cy="4285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78355" y="450025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CTRL+</a:t>
            </a:r>
            <a:r>
              <a:rPr lang="ru-RU" dirty="0">
                <a:solidFill>
                  <a:srgbClr val="FF0000"/>
                </a:solidFill>
              </a:rPr>
              <a:t>пробел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27" y="1945530"/>
            <a:ext cx="4519098" cy="6025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3B59A3-80FC-1E75-FEC2-AF08B38600C0}"/>
              </a:ext>
            </a:extLst>
          </p:cNvPr>
          <p:cNvSpPr txBox="1"/>
          <p:nvPr/>
        </p:nvSpPr>
        <p:spPr>
          <a:xfrm>
            <a:off x="1714164" y="397990"/>
            <a:ext cx="591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solidFill>
                  <a:srgbClr val="FFC000"/>
                </a:solidFill>
              </a:rPr>
              <a:t>Підключення </a:t>
            </a:r>
            <a:r>
              <a:rPr lang="en-US" sz="3600">
                <a:solidFill>
                  <a:srgbClr val="FFC000"/>
                </a:solidFill>
              </a:rPr>
              <a:t>JS-</a:t>
            </a:r>
            <a:r>
              <a:rPr lang="uk-UA" sz="3600">
                <a:solidFill>
                  <a:srgbClr val="FFC000"/>
                </a:solidFill>
              </a:rPr>
              <a:t>сценарій</a:t>
            </a:r>
            <a:r>
              <a:rPr lang="en-US" sz="3600" b="1" dirty="0">
                <a:solidFill>
                  <a:srgbClr val="FFC000"/>
                </a:solidFill>
              </a:rPr>
              <a:t>  </a:t>
            </a:r>
            <a:endParaRPr lang="ru-RU" sz="36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4D0FE-1ACF-1E19-A350-2B2A5CDB0DE5}"/>
              </a:ext>
            </a:extLst>
          </p:cNvPr>
          <p:cNvSpPr txBox="1"/>
          <p:nvPr/>
        </p:nvSpPr>
        <p:spPr>
          <a:xfrm>
            <a:off x="173666" y="2959192"/>
            <a:ext cx="8796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Прості сценарії можна помістити у тіло HTML-документа. Складний сценарій краще виділити окремий файл.</a:t>
            </a:r>
          </a:p>
          <a:p>
            <a:r>
              <a:rPr lang="uk-UA" dirty="0"/>
              <a:t>Після завантаження браузер може зберегти окремий файл сценарію в кеш. Це дозволить іншим сторінкам використовувати сценарій із кешу. Це скоротить витрати трафіку і прискорить завантаження сторінки.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729ECE-D4B0-15EA-7C91-4D6209190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96" y="2268187"/>
            <a:ext cx="3671672" cy="5500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8538B6-6111-91AA-A871-8B1FE2372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6791" y="4390546"/>
            <a:ext cx="5428571" cy="109523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5143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800" y="908720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2800" b="1" dirty="0">
                <a:solidFill>
                  <a:srgbClr val="FFC000"/>
                </a:solidFill>
                <a:latin typeface="Segoe UI" panose="020B0502040204020203" pitchFamily="34" charset="0"/>
              </a:rPr>
              <a:t>Попередні вимоги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F0BFF2-5248-88CC-DF0E-5176C970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28" y="2148047"/>
            <a:ext cx="4257143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75856" y="404664"/>
            <a:ext cx="216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3200" dirty="0">
                <a:solidFill>
                  <a:srgbClr val="FFC000"/>
                </a:solidFill>
                <a:latin typeface="Segoe UI" panose="020B0502040204020203" pitchFamily="34" charset="0"/>
              </a:rPr>
              <a:t>JavaScript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3D821-C355-F805-7E2F-D8FEE25280A9}"/>
              </a:ext>
            </a:extLst>
          </p:cNvPr>
          <p:cNvSpPr txBox="1"/>
          <p:nvPr/>
        </p:nvSpPr>
        <p:spPr>
          <a:xfrm>
            <a:off x="1187624" y="1416739"/>
            <a:ext cx="73088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JavaScript – </a:t>
            </a:r>
            <a:r>
              <a:rPr lang="uk-UA" noProof="1"/>
              <a:t>мультипарадигмова</a:t>
            </a:r>
            <a:r>
              <a:rPr lang="uk-UA" dirty="0"/>
              <a:t> мова програмування, яка використовується для створення сценаріїв, що виконуються у веб-браузерах.</a:t>
            </a:r>
          </a:p>
          <a:p>
            <a:endParaRPr lang="uk-UA" dirty="0"/>
          </a:p>
          <a:p>
            <a:r>
              <a:rPr lang="en-US" dirty="0"/>
              <a:t>JavaScript </a:t>
            </a:r>
            <a:r>
              <a:rPr lang="uk-UA" dirty="0"/>
              <a:t>є реалізацією специфікації </a:t>
            </a:r>
            <a:r>
              <a:rPr lang="en-US" dirty="0"/>
              <a:t>ECMAScript (</a:t>
            </a:r>
            <a:r>
              <a:rPr lang="uk-UA" dirty="0"/>
              <a:t>стандарт </a:t>
            </a:r>
            <a:r>
              <a:rPr lang="en-US" dirty="0"/>
              <a:t>ECMA-262)</a:t>
            </a:r>
            <a:endParaRPr lang="uk-UA" dirty="0"/>
          </a:p>
          <a:p>
            <a:endParaRPr lang="en-US" dirty="0"/>
          </a:p>
          <a:p>
            <a:r>
              <a:rPr lang="uk-UA" dirty="0"/>
              <a:t>У 1995 році </a:t>
            </a:r>
            <a:r>
              <a:rPr lang="uk-UA" dirty="0" err="1"/>
              <a:t>Бренден</a:t>
            </a:r>
            <a:r>
              <a:rPr lang="uk-UA" dirty="0"/>
              <a:t> </a:t>
            </a:r>
            <a:r>
              <a:rPr lang="uk-UA" dirty="0" err="1"/>
              <a:t>Ейх</a:t>
            </a:r>
            <a:r>
              <a:rPr lang="uk-UA" dirty="0"/>
              <a:t> почав працювати над новою скриптовою мовою для браузера </a:t>
            </a:r>
            <a:r>
              <a:rPr lang="en-US" dirty="0"/>
              <a:t>Netscape Navigator. </a:t>
            </a:r>
            <a:r>
              <a:rPr lang="uk-UA" dirty="0"/>
              <a:t>Також у розробці брали участь співзасновник </a:t>
            </a:r>
            <a:r>
              <a:rPr lang="en-US" dirty="0"/>
              <a:t>Netscape Communications </a:t>
            </a:r>
            <a:r>
              <a:rPr lang="uk-UA" dirty="0"/>
              <a:t>Марк </a:t>
            </a:r>
            <a:r>
              <a:rPr lang="uk-UA" dirty="0" err="1"/>
              <a:t>Андрессен</a:t>
            </a:r>
            <a:r>
              <a:rPr lang="uk-UA" dirty="0"/>
              <a:t> та співзасновник </a:t>
            </a:r>
            <a:r>
              <a:rPr lang="en-US" dirty="0"/>
              <a:t>Sun Microsystems </a:t>
            </a:r>
            <a:r>
              <a:rPr lang="uk-UA" dirty="0"/>
              <a:t>Білл </a:t>
            </a:r>
            <a:r>
              <a:rPr lang="uk-UA" dirty="0" err="1"/>
              <a:t>Джой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E89EB2-0653-9B7E-43A8-E19C1C8B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05" y="4696323"/>
            <a:ext cx="5476190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9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744" y="4046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b="1" dirty="0" err="1">
                <a:solidFill>
                  <a:srgbClr val="FF0000"/>
                </a:solidFill>
                <a:latin typeface="Segoe UI" panose="020B0502040204020203" pitchFamily="34" charset="0"/>
              </a:rPr>
              <a:t>Високорівневе</a:t>
            </a:r>
            <a:r>
              <a:rPr lang="uk-UA" b="1" dirty="0">
                <a:solidFill>
                  <a:srgbClr val="FF0000"/>
                </a:solidFill>
                <a:latin typeface="Segoe UI" panose="020B0502040204020203" pitchFamily="34" charset="0"/>
              </a:rPr>
              <a:t> визначення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03638D-DC67-9FCA-7F10-5BFC2E02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1326"/>
            <a:ext cx="1728192" cy="3006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AC82CB-CECA-D799-3A9A-455CCC78C722}"/>
              </a:ext>
            </a:extLst>
          </p:cNvPr>
          <p:cNvSpPr txBox="1"/>
          <p:nvPr/>
        </p:nvSpPr>
        <p:spPr>
          <a:xfrm>
            <a:off x="3203848" y="2136338"/>
            <a:ext cx="5400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HTML – мова розмітки, що визначає структуру та вміст сторінки.</a:t>
            </a:r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CSS – мова визначення правил стилізації елементів документа.</a:t>
            </a:r>
          </a:p>
          <a:p>
            <a:endParaRPr lang="uk-UA" dirty="0"/>
          </a:p>
          <a:p>
            <a:r>
              <a:rPr lang="uk-UA" dirty="0" err="1"/>
              <a:t>JavaScript</a:t>
            </a:r>
            <a:r>
              <a:rPr lang="uk-UA" dirty="0"/>
              <a:t> – скриптова мова для визначення динамічного оновлення вмісту сторінки.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D9117-68A5-FAC6-CF83-8228A4C05CAF}"/>
              </a:ext>
            </a:extLst>
          </p:cNvPr>
          <p:cNvSpPr txBox="1"/>
          <p:nvPr/>
        </p:nvSpPr>
        <p:spPr>
          <a:xfrm>
            <a:off x="1043608" y="889843"/>
            <a:ext cx="6120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JavaScript</a:t>
            </a:r>
            <a:r>
              <a:rPr lang="uk-UA" dirty="0"/>
              <a:t> це мова, яка дозволяє реалізувати складну функціональність на веб-сторінці.</a:t>
            </a:r>
          </a:p>
        </p:txBody>
      </p:sp>
    </p:spTree>
    <p:extLst>
      <p:ext uri="{BB962C8B-B14F-4D97-AF65-F5344CB8AC3E}">
        <p14:creationId xmlns:p14="http://schemas.microsoft.com/office/powerpoint/2010/main" val="168854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3064" y="75934"/>
            <a:ext cx="389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solidFill>
                  <a:srgbClr val="FF0000"/>
                </a:solidFill>
              </a:rPr>
              <a:t>Редактори коду</a:t>
            </a:r>
            <a:r>
              <a:rPr lang="en-US" sz="3600" b="1" dirty="0">
                <a:solidFill>
                  <a:srgbClr val="FF0000"/>
                </a:solidFill>
              </a:rPr>
              <a:t>   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1E6ED8-D4CE-6802-0005-7DFCAE08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" y="1533868"/>
            <a:ext cx="9034714" cy="37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7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3064" y="75934"/>
            <a:ext cx="2886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 </a:t>
            </a:r>
            <a:r>
              <a:rPr lang="en-US" sz="3600" dirty="0"/>
              <a:t>HTML CSS</a:t>
            </a:r>
            <a:r>
              <a:rPr lang="en-US" sz="3600" b="1" dirty="0">
                <a:solidFill>
                  <a:srgbClr val="0000CC"/>
                </a:solidFill>
              </a:rPr>
              <a:t>  </a:t>
            </a:r>
            <a:endParaRPr lang="ru-RU" sz="3600" b="1" dirty="0">
              <a:solidFill>
                <a:srgbClr val="0000C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96752"/>
            <a:ext cx="86975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7904" y="69269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JavaScript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0000CC"/>
                </a:solidFill>
              </a:rPr>
              <a:t>  </a:t>
            </a:r>
            <a:endParaRPr lang="ru-RU" sz="3600" b="1" dirty="0">
              <a:solidFill>
                <a:srgbClr val="0000CC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5CC057-F8B7-A1F0-3B7A-6D4460DE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462087"/>
            <a:ext cx="86106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0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3064" y="75934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>
                <a:solidFill>
                  <a:srgbClr val="0000CC"/>
                </a:solidFill>
              </a:rPr>
              <a:t>К</a:t>
            </a:r>
            <a:r>
              <a:rPr lang="en-US" sz="3600" b="1" dirty="0">
                <a:solidFill>
                  <a:srgbClr val="0000CC"/>
                </a:solidFill>
              </a:rPr>
              <a:t>   </a:t>
            </a:r>
            <a:endParaRPr lang="ru-RU" sz="3600" b="1" dirty="0">
              <a:solidFill>
                <a:srgbClr val="0000C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" y="188640"/>
            <a:ext cx="9144000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1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3064" y="75934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Open in browser</a:t>
            </a:r>
            <a:r>
              <a:rPr lang="en-US" sz="3600" b="1" dirty="0">
                <a:solidFill>
                  <a:srgbClr val="FF0000"/>
                </a:solidFill>
              </a:rPr>
              <a:t>   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417973"/>
            <a:ext cx="69847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</a:rPr>
              <a:t>Open</a:t>
            </a:r>
            <a:r>
              <a:rPr lang="ru-RU" b="1" dirty="0">
                <a:latin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</a:rPr>
              <a:t>in</a:t>
            </a:r>
            <a:r>
              <a:rPr lang="ru-RU" b="1" dirty="0">
                <a:latin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</a:rPr>
              <a:t>browser</a:t>
            </a:r>
            <a:r>
              <a:rPr lang="en-US" dirty="0">
                <a:latin typeface="Segoe UI" panose="020B0502040204020203" pitchFamily="34" charset="0"/>
              </a:rPr>
              <a:t>–</a:t>
            </a:r>
            <a:r>
              <a:rPr lang="uk-UA" dirty="0">
                <a:latin typeface="Segoe UI" panose="020B0502040204020203" pitchFamily="34" charset="0"/>
              </a:rPr>
              <a:t>розширення для </a:t>
            </a:r>
            <a:r>
              <a:rPr lang="en-US" dirty="0" err="1">
                <a:latin typeface="Segoe UI" panose="020B0502040204020203" pitchFamily="34" charset="0"/>
              </a:rPr>
              <a:t>VisualStudio</a:t>
            </a:r>
            <a:r>
              <a:rPr lang="uk-UA" dirty="0">
                <a:latin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</a:rPr>
              <a:t>Code, </a:t>
            </a:r>
            <a:r>
              <a:rPr lang="uk-UA" dirty="0">
                <a:latin typeface="Segoe UI" panose="020B0502040204020203" pitchFamily="34" charset="0"/>
              </a:rPr>
              <a:t>що дозволяє відкривати поточний файл у браузері (за допомогою контекстного меню або комбінації клавіш і</a:t>
            </a:r>
            <a:r>
              <a:rPr lang="en-US" b="1" dirty="0" err="1">
                <a:solidFill>
                  <a:srgbClr val="0000CC"/>
                </a:solidFill>
                <a:latin typeface="Segoe UI" panose="020B0502040204020203" pitchFamily="34" charset="0"/>
              </a:rPr>
              <a:t>Alt+B</a:t>
            </a:r>
            <a:r>
              <a:rPr lang="en-US" b="1" dirty="0">
                <a:solidFill>
                  <a:srgbClr val="0000CC"/>
                </a:solidFill>
                <a:latin typeface="Segoe UI" panose="020B0502040204020203" pitchFamily="34" charset="0"/>
              </a:rPr>
              <a:t>).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6046"/>
            <a:ext cx="8828571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8787"/>
      </p:ext>
    </p:extLst>
  </p:cSld>
  <p:clrMapOvr>
    <a:masterClrMapping/>
  </p:clrMapOvr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12848</TotalTime>
  <Words>743</Words>
  <Application>Microsoft Office PowerPoint</Application>
  <PresentationFormat>Екран (4:3)</PresentationFormat>
  <Paragraphs>104</Paragraphs>
  <Slides>15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Wingdings</vt:lpstr>
      <vt:lpstr>Сеть</vt:lpstr>
      <vt:lpstr>    Лекція № JavaScript. IDE та редактори коду. Можливості JS.   Способи підключення  JS-сценарія       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Віртуальні освітні спільноти в загальній середній освіті  європейських країн</dc:title>
  <dc:creator>User</dc:creator>
  <cp:lastModifiedBy>Светлана Проскура</cp:lastModifiedBy>
  <cp:revision>350</cp:revision>
  <dcterms:created xsi:type="dcterms:W3CDTF">2012-03-22T14:21:27Z</dcterms:created>
  <dcterms:modified xsi:type="dcterms:W3CDTF">2024-10-10T13:33:19Z</dcterms:modified>
</cp:coreProperties>
</file>