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19" r:id="rId3"/>
    <p:sldId id="364" r:id="rId4"/>
    <p:sldId id="366" r:id="rId5"/>
    <p:sldId id="372" r:id="rId6"/>
    <p:sldId id="365" r:id="rId7"/>
    <p:sldId id="373" r:id="rId8"/>
    <p:sldId id="367" r:id="rId9"/>
    <p:sldId id="374" r:id="rId10"/>
    <p:sldId id="375" r:id="rId11"/>
    <p:sldId id="368" r:id="rId12"/>
    <p:sldId id="369" r:id="rId13"/>
    <p:sldId id="370" r:id="rId14"/>
    <p:sldId id="381" r:id="rId15"/>
    <p:sldId id="382" r:id="rId16"/>
    <p:sldId id="384" r:id="rId17"/>
    <p:sldId id="371" r:id="rId18"/>
    <p:sldId id="383" r:id="rId19"/>
    <p:sldId id="377" r:id="rId20"/>
    <p:sldId id="38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6AF00"/>
    <a:srgbClr val="40404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F49D-5FDD-48A9-8279-CA765510D6B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8442-6349-4338-B951-A70D1D9246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03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51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14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24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61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995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750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60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39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25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12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2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0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7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4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00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57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86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5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20E8-337F-587B-BD0F-664D1C99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05008-CA85-649A-EBD4-B2876BF6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F871-ED17-FE3F-B0A4-0090BB8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7498F-D36F-55F5-C8E6-C54BDF4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26CE5-FF61-97E0-A53D-B3E8780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CCF1-0E3A-7C75-69B8-63CCB01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564346-2F5B-E5AC-1BAA-01ED3333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00BF7-E4B9-950B-4BDE-A18D20E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73715-91B4-FEFE-C9CE-A4E90ED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C7E78-70B7-2B11-DC36-0262791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2FE4AB-6E8D-4A7C-EF0E-5E3162DC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A7F09-1F6A-3F29-2C6E-EFEA3671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44B78-0688-B48A-7EB0-5BA4538A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73AFB-DAA9-D33E-F244-15964B1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7A6AA-4A59-D0C2-707D-B53A39A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A1C7-D266-26C2-4AEE-D6E24109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1C4E-E86A-55C6-86D8-ED0C96E5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251B4-BE43-75E2-6717-704871F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2AC8-1371-3538-D2B5-2BF2948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86DA4-8960-E22D-C4C3-C6C4BE1A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936C3-A3F6-210C-0899-510CCB9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52D93-E4B0-8BBF-D98F-ED70B0D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9E27B-E30C-880B-5544-47A5F689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68A7C-FEFF-4F91-0598-D4A1D349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13BE2-7BDD-2A63-B7EB-A62D26D7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EADE-B4B7-72C5-14BF-6EF8CEC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0EAFE-3FB2-F244-E2D8-EBE11DC0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E6FA73-C967-FF73-3162-B62F4825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7C761-6168-8ACE-3F43-2AEA63F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098D2-6E57-B10B-86A0-598ACE9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7880C-B331-C2E9-14A6-CD2ACC4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C082-3B8B-16DE-9B1A-51E4445A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7DBD1-1D83-0903-5E3A-54B15ADF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2E797-6694-8CDC-F6FB-CDAB127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A5E988-763B-F532-7612-21507146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8F7C80-6D23-962B-8B0E-E8038F9D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2734E4-2FE2-CBEB-98D9-634DB84C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9789E3-B597-EA94-D0F2-C01B17E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217E2-7C02-33B0-ADD8-62F1AA6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2C2CF-69AE-663F-56FC-467D5A1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A36A9-CA1F-48A2-DCFD-1FB3CD0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FB62B-9911-E9DF-C760-6C56590B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9E8FD-2548-DED6-5579-2114DCA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D7E74-5312-AAFE-5EF1-3E4D41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A7BFE-956F-A336-060A-3277D3D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20F76-04F3-5B76-DDE5-AA09043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F1542-3779-30AA-A83E-04A4BDCC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6C495-7F00-5B3E-C695-A71C9FCB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1369E-DEB3-3C9D-2540-C51C3A71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368C-B3FA-57DC-7B49-E095543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BA06E-C021-8F60-CF92-BC51C7B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842DE-0DFF-F286-A716-87E81AA9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FDE4-8DCA-0520-33F3-E3A91E2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4C646C-ABF6-95E4-36F9-89B478EF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71FB9-F812-F902-3B09-278FD618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8126E-B391-9837-6C90-FDA4EA9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9E8F9-9741-14C1-B716-B9F98EBA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F9FC2-3FEA-96EE-9135-59C392A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2C7A-1C22-A8C2-3BEB-3CDF9BC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06030-2689-3804-73BD-9F66801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9819C-08F8-5073-1E98-98D772DA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FDDA-C62F-47B4-B7DD-52184EB7138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4E71E-F5F9-3DB3-88C8-4325140A8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FC0A1-81CC-D45D-024C-CA48DC66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8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textbook.edu.goit.global/javascript-yk5evp/v2/uk/docs/lesson-07/arrow-fns#%D0%BD%D0%B5%D1%8F%D0%B2%D0%BD%D0%B5-%D0%BF%D0%BE%D0%B2%D0%B5%D1%80%D0%BD%D0%B5%D0%BD%D0%BD%D1%8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xtbook.edu.goit.global/javascript-yk5evp/v2/uk/docs/lesson-07/arrow-fns#%D1%81%D1%82%D1%80%D1%96%D0%BB%D0%BE%D1%87%D0%BD%D1%96-%D1%84%D1%83%D0%BD%D0%BA%D1%86%D1%96%D1%97-%D1%8F%D0%BA-%D0%BA%D0%BE%D0%BB%D0%B1%D0%B5%D0%BA%D0%B8" TargetMode="External"/><Relationship Id="rId5" Type="http://schemas.openxmlformats.org/officeDocument/2006/relationships/hyperlink" Target="https://textbook.edu.goit.global/javascript-yk5evp/v2/uk/docs/lesson-07/arrow-fns#%D0%BF%D1%81%D0%B5%D0%B2%D0%B4%D0%BE%D0%BC%D0%B0%D1%81%D0%B8%D0%B2-argument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textbook.edu.goit.global/javascript-yk5evp/v2/uk/docs/lesson-07/callbacks#%D1%96%D0%BD%D0%BB%D0%B0%D0%B9%D0%BD-%D0%BA%D0%BE%D0%BB%D0%B1%D0%B5%D0%BA%D0%B8" TargetMode="External"/><Relationship Id="rId9" Type="http://schemas.openxmlformats.org/officeDocument/2006/relationships/hyperlink" Target="mailto:slproskura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extbook.edu.goit.global/javascript-yk5evp/v2/uk/docs/lesson-07/arrow-fns#%D1%81%D1%82%D1%80%D1%96%D0%BB%D0%BE%D1%87%D0%BD%D1%96-%D1%84%D1%83%D0%BD%D0%BA%D1%86%D1%96%D1%97-%D1%8F%D0%BA-%D0%BA%D0%BE%D0%BB%D0%B1%D0%B5%D0%BA%D0%B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extbook.edu.goit.global/javascript-yk5evp/v2/uk/docs/lesson-07/arrow-fns#%D0%BF%D1%81%D0%B5%D0%B2%D0%B4%D0%BE%D0%BC%D0%B0%D1%81%D0%B8%D0%B2-arguments" TargetMode="External"/><Relationship Id="rId5" Type="http://schemas.openxmlformats.org/officeDocument/2006/relationships/hyperlink" Target="https://textbook.edu.goit.global/javascript-yk5evp/v2/uk/docs/lesson-07/callbacks#%D1%96%D0%BD%D0%BB%D0%B0%D0%B9%D0%BD-%D0%BA%D0%BE%D0%BB%D0%B1%D0%B5%D0%BA%D0%B8" TargetMode="External"/><Relationship Id="rId4" Type="http://schemas.openxmlformats.org/officeDocument/2006/relationships/hyperlink" Target="https://textbook.edu.goit.global/javascript-yk5evp/v2/uk/docs/lesson-07/arrow-fns#%D0%BD%D0%B5%D1%8F%D0%B2%D0%BD%D0%B5-%D0%BF%D0%BE%D0%B2%D0%B5%D1%80%D0%BD%D0%B5%D0%BD%D0%BD%D1%8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2052888" y="5069802"/>
            <a:ext cx="9030443" cy="155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32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 10</a:t>
            </a:r>
            <a:br>
              <a:rPr lang="uk-UA" sz="3200" dirty="0">
                <a:solidFill>
                  <a:srgbClr val="0000CC"/>
                </a:solidFill>
              </a:rPr>
            </a:br>
            <a:r>
              <a:rPr lang="uk-UA" sz="3200" b="1" dirty="0">
                <a:solidFill>
                  <a:srgbClr val="0000CC"/>
                </a:solidFill>
              </a:rPr>
              <a:t>Функції зворотного виклику (</a:t>
            </a:r>
            <a:r>
              <a:rPr lang="uk-UA" sz="3200" b="1" dirty="0" err="1">
                <a:solidFill>
                  <a:srgbClr val="0000CC"/>
                </a:solidFill>
              </a:rPr>
              <a:t>callback</a:t>
            </a:r>
            <a:r>
              <a:rPr lang="uk-UA" sz="3200" b="1" dirty="0">
                <a:solidFill>
                  <a:srgbClr val="0000CC"/>
                </a:solidFill>
              </a:rPr>
              <a:t>). </a:t>
            </a:r>
            <a:r>
              <a:rPr lang="uk-UA" sz="3200" b="1" dirty="0" err="1">
                <a:solidFill>
                  <a:srgbClr val="0000CC"/>
                </a:solidFill>
              </a:rPr>
              <a:t>Інлайн</a:t>
            </a:r>
            <a:r>
              <a:rPr lang="uk-UA" sz="3200" b="1" dirty="0">
                <a:solidFill>
                  <a:srgbClr val="0000CC"/>
                </a:solidFill>
              </a:rPr>
              <a:t> </a:t>
            </a:r>
            <a:r>
              <a:rPr lang="uk-UA" sz="3200" b="1" dirty="0" err="1">
                <a:solidFill>
                  <a:srgbClr val="0000CC"/>
                </a:solidFill>
              </a:rPr>
              <a:t>колбеки</a:t>
            </a:r>
            <a:r>
              <a:rPr lang="uk-UA" sz="3200" b="1" dirty="0">
                <a:solidFill>
                  <a:srgbClr val="0000CC"/>
                </a:solidFill>
              </a:rPr>
              <a:t>.  Метод </a:t>
            </a:r>
            <a:r>
              <a:rPr lang="uk-UA" sz="3200" b="1" dirty="0" err="1">
                <a:solidFill>
                  <a:srgbClr val="0000CC"/>
                </a:solidFill>
              </a:rPr>
              <a:t>forEach</a:t>
            </a:r>
            <a:r>
              <a:rPr lang="uk-UA" sz="3200" b="1" dirty="0">
                <a:solidFill>
                  <a:srgbClr val="0000CC"/>
                </a:solidFill>
              </a:rPr>
              <a:t>. </a:t>
            </a:r>
            <a:r>
              <a:rPr lang="uk-UA" sz="3200" b="1" dirty="0">
                <a:solidFill>
                  <a:srgbClr val="0000CC"/>
                </a:solidFill>
                <a:hlinkClick r:id="rId3" tooltip="Пряме посилання на цей заголов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uk-UA" sz="3200" b="1" dirty="0">
                <a:solidFill>
                  <a:srgbClr val="0000CC"/>
                </a:solidFill>
              </a:rPr>
              <a:t> </a:t>
            </a:r>
            <a:r>
              <a:rPr lang="uk-UA" sz="3200" b="1" dirty="0">
                <a:solidFill>
                  <a:srgbClr val="0000CC"/>
                </a:solidFill>
                <a:hlinkClick r:id="rId4" tooltip="Пряме посилання на цей заголов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uk-UA" sz="3200" b="1" dirty="0">
                <a:solidFill>
                  <a:srgbClr val="0000CC"/>
                </a:solidFill>
              </a:rPr>
              <a:t> Стрілочні функції.  Неявне повернення. </a:t>
            </a:r>
            <a:r>
              <a:rPr lang="uk-UA" sz="3200" b="1" dirty="0" err="1">
                <a:solidFill>
                  <a:srgbClr val="0000CC"/>
                </a:solidFill>
              </a:rPr>
              <a:t>Псевдомасив</a:t>
            </a:r>
            <a:r>
              <a:rPr lang="uk-UA" sz="3200" b="1" dirty="0">
                <a:solidFill>
                  <a:srgbClr val="0000CC"/>
                </a:solidFill>
              </a:rPr>
              <a:t> </a:t>
            </a:r>
            <a:r>
              <a:rPr lang="uk-UA" sz="3200" b="1" dirty="0" err="1">
                <a:solidFill>
                  <a:srgbClr val="0000CC"/>
                </a:solidFill>
              </a:rPr>
              <a:t>arguments</a:t>
            </a:r>
            <a:r>
              <a:rPr lang="uk-UA" sz="3200" b="1" dirty="0">
                <a:solidFill>
                  <a:srgbClr val="0000CC"/>
                </a:solidFill>
                <a:hlinkClick r:id="rId5" tooltip="Пряме посилання на цей заголов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uk-UA" sz="3200" b="1" dirty="0">
                <a:solidFill>
                  <a:srgbClr val="0000CC"/>
                </a:solidFill>
              </a:rPr>
              <a:t>. Стрілочні функції як </a:t>
            </a:r>
            <a:r>
              <a:rPr lang="uk-UA" sz="3200" b="1" dirty="0" err="1">
                <a:solidFill>
                  <a:srgbClr val="0000CC"/>
                </a:solidFill>
              </a:rPr>
              <a:t>колбеки</a:t>
            </a:r>
            <a:r>
              <a:rPr lang="uk-UA" sz="3200" b="1" dirty="0">
                <a:solidFill>
                  <a:srgbClr val="0000CC"/>
                </a:solidFill>
                <a:hlinkClick r:id="rId6" tooltip="Пряме посилання на цей заголов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uk-UA" sz="3200" b="1" dirty="0">
                <a:solidFill>
                  <a:srgbClr val="0000CC"/>
                </a:solidFill>
              </a:rPr>
              <a:t>. </a:t>
            </a:r>
            <a:r>
              <a:rPr lang="uk-UA" sz="3200" b="1" dirty="0" err="1">
                <a:solidFill>
                  <a:srgbClr val="0000CC"/>
                </a:solidFill>
              </a:rPr>
              <a:t>Перебираючі</a:t>
            </a:r>
            <a:r>
              <a:rPr lang="uk-UA" sz="3200" b="1" dirty="0">
                <a:solidFill>
                  <a:srgbClr val="0000CC"/>
                </a:solidFill>
              </a:rPr>
              <a:t> методи масиву. </a:t>
            </a: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uk-UA"/>
              <a:pPr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7425731" y="5505271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</a:p>
          <a:p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</a:t>
            </a:r>
            <a:r>
              <a:rPr lang="uk-UA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СвІтлана</a:t>
            </a:r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Леонідівна</a:t>
            </a:r>
            <a:endParaRPr dirty="0"/>
          </a:p>
          <a:p>
            <a:r>
              <a:rPr lang="uk-UA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slproskura@gmail.com</a:t>
            </a:r>
            <a:endParaRPr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829572" y="1999519"/>
            <a:ext cx="109575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uk-UA" sz="24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ПРОЕКТУВАННЯ  WEB -ЗАСТОСУВАНЬ</a:t>
            </a:r>
            <a:endParaRPr sz="24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EED21A-C0C1-4AE7-83E9-82A9B85654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7762" y="45664"/>
            <a:ext cx="1219370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0" y="0"/>
            <a:ext cx="111613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Колбек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-функції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у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вигляді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посилання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на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функції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5AD2B-42BF-4305-BB36-263AFE577F28}"/>
              </a:ext>
            </a:extLst>
          </p:cNvPr>
          <p:cNvSpPr txBox="1"/>
          <p:nvPr/>
        </p:nvSpPr>
        <p:spPr>
          <a:xfrm>
            <a:off x="406400" y="1241147"/>
            <a:ext cx="65841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logResult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`Result is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logResult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add);</a:t>
            </a:r>
          </a:p>
          <a:p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logResult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multiply)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add(a, b)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multiply(a, b)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* b;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6815CC-D14F-4617-BC5F-D0A290EF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67" y="1667560"/>
            <a:ext cx="2790271" cy="3480173"/>
          </a:xfrm>
          <a:prstGeom prst="rect">
            <a:avLst/>
          </a:prstGeom>
        </p:spPr>
      </p:pic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F74FD6DC-4817-40E8-8DE5-E549C6CADD5F}"/>
              </a:ext>
            </a:extLst>
          </p:cNvPr>
          <p:cNvCxnSpPr/>
          <p:nvPr/>
        </p:nvCxnSpPr>
        <p:spPr>
          <a:xfrm>
            <a:off x="3826933" y="1802990"/>
            <a:ext cx="2912534" cy="51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F77FC116-7672-43AC-943E-E3CBD350FA2D}"/>
              </a:ext>
            </a:extLst>
          </p:cNvPr>
          <p:cNvCxnSpPr/>
          <p:nvPr/>
        </p:nvCxnSpPr>
        <p:spPr>
          <a:xfrm>
            <a:off x="4077990" y="2653277"/>
            <a:ext cx="2912534" cy="51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4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2766623" y="154935"/>
            <a:ext cx="66587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Інлайнова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Callback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функція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1F931-25C8-48FD-9054-AE8F7DE70049}"/>
              </a:ext>
            </a:extLst>
          </p:cNvPr>
          <p:cNvSpPr txBox="1"/>
          <p:nvPr/>
        </p:nvSpPr>
        <p:spPr>
          <a:xfrm>
            <a:off x="457201" y="2401206"/>
            <a:ext cx="103145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logResult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`Result is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 = (a, b)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logResult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add)</a:t>
            </a:r>
          </a:p>
          <a:p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logResult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(a, b)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* b)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 якості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колбеку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виступає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функція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40CE6-55B2-4A45-8CA2-FD8CE19EB5CF}"/>
              </a:ext>
            </a:extLst>
          </p:cNvPr>
          <p:cNvSpPr txBox="1"/>
          <p:nvPr/>
        </p:nvSpPr>
        <p:spPr>
          <a:xfrm>
            <a:off x="778933" y="925827"/>
            <a:ext cx="9262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-функція - маленька, і потрібна тільки для передачі аргументом, її можна оголосити безпосередньо на момент виклику функції, в яку передаємо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Така функція буде доступна тільки у якості значення параметра і більше ніде в коді.</a:t>
            </a:r>
            <a:endParaRPr lang="en-A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0ADAAC-8795-44E8-8A3D-81E21868D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622" y="2520475"/>
            <a:ext cx="2442614" cy="2186991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4CE86AE6-3889-4A89-9502-F57B0DBC9876}"/>
              </a:ext>
            </a:extLst>
          </p:cNvPr>
          <p:cNvCxnSpPr/>
          <p:nvPr/>
        </p:nvCxnSpPr>
        <p:spPr>
          <a:xfrm>
            <a:off x="3894667" y="2861733"/>
            <a:ext cx="4385733" cy="3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D4359CE7-04F5-4985-9F95-2CCEF0CA53A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137179" y="3613971"/>
            <a:ext cx="4088443" cy="21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3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E8A36-9997-4420-A430-0E6ADAE12B58}"/>
              </a:ext>
            </a:extLst>
          </p:cNvPr>
          <p:cNvSpPr txBox="1"/>
          <p:nvPr/>
        </p:nvSpPr>
        <p:spPr>
          <a:xfrm>
            <a:off x="200882" y="1443841"/>
            <a:ext cx="110066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registerGuest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Реєструємо гостя </a:t>
            </a:r>
            <a:r>
              <a:rPr lang="uk-U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Передаємо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інлайн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функцію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greet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 якості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колбека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registerGuest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Манго"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greet(name)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Ласкаво просимо </a:t>
            </a:r>
            <a:r>
              <a:rPr lang="uk-U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Передаємо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інлайн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функцію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notify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 якості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колбека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registerGuest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Полі"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notify(name)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Шановний(а) </a:t>
            </a:r>
            <a:r>
              <a:rPr lang="uk-U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ваш номер буде готовий за 30 хвилин.`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1664DF84-F791-408A-85C7-AD93CC6ADDD7}"/>
              </a:ext>
            </a:extLst>
          </p:cNvPr>
          <p:cNvSpPr txBox="1"/>
          <p:nvPr/>
        </p:nvSpPr>
        <p:spPr>
          <a:xfrm>
            <a:off x="2546490" y="154935"/>
            <a:ext cx="66587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Інлайнова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Callback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функція 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B8440E-B5BB-48E1-85D5-AC375CC5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289" y="1347296"/>
            <a:ext cx="5755829" cy="14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329173" y="-2000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</a:t>
            </a:r>
            <a:r>
              <a:rPr lang="uk-UA" sz="3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forEach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9786F-30AB-4251-8910-91C6CD45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69" y="769920"/>
            <a:ext cx="85606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 перебирання масиву, який використовується для заміни циклів </a:t>
            </a:r>
            <a:r>
              <a:rPr lang="uk-U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массив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(element, index, array)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Тіло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колбек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-функції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 роботі з колекцією даних.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06826-82DD-4DEF-A9A9-6638E4731137}"/>
              </a:ext>
            </a:extLst>
          </p:cNvPr>
          <p:cNvSpPr txBox="1"/>
          <p:nvPr/>
        </p:nvSpPr>
        <p:spPr>
          <a:xfrm>
            <a:off x="1746366" y="2535272"/>
            <a:ext cx="9635067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массив</a:t>
            </a:r>
            <a:r>
              <a:rPr lang="uk-UA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(element, index, array) {</a:t>
            </a:r>
          </a:p>
          <a:p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Тіло </a:t>
            </a:r>
            <a:r>
              <a:rPr lang="uk-UA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колбек</a:t>
            </a:r>
            <a:r>
              <a:rPr lang="uk-UA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-функції</a:t>
            </a:r>
            <a:endParaRPr lang="uk-UA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CCD61-99BC-477B-9C24-D2A4837478A2}"/>
              </a:ext>
            </a:extLst>
          </p:cNvPr>
          <p:cNvSpPr txBox="1"/>
          <p:nvPr/>
        </p:nvSpPr>
        <p:spPr>
          <a:xfrm>
            <a:off x="2226733" y="3746626"/>
            <a:ext cx="7738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Поелементно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перебирає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масив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Викликає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колбек-функцію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для кожного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елемента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масиву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Нічого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не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повертає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F236D5-88A5-4C1B-9847-D6711BEC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-4616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Аргументи колбек-функції - це значення поточного елемента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element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його індекс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index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 власне вихідний масив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Можна оголошувати тільки необхідні параметри, найчастіше - це елемент, головне не забувати про їх порядок.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FF1503-0108-41F9-89D1-B2DBB006B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3" y="4736759"/>
            <a:ext cx="101352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Аргументи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-функції - це значення поточного елемента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його індекс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index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 власне вихідний масив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Можна оголошувати тільки необхідні параметри, найчастіше - це елемент, головне не забувати про їх порядок.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5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745699" y="7579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Чисті функції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136C3-23A7-4A39-842F-F87B08C4B0D5}"/>
              </a:ext>
            </a:extLst>
          </p:cNvPr>
          <p:cNvSpPr txBox="1"/>
          <p:nvPr/>
        </p:nvSpPr>
        <p:spPr>
          <a:xfrm>
            <a:off x="705394" y="602661"/>
            <a:ext cx="8595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Функція з побічними ефектами 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 це функція, яка в процесі виконання може змінювати або використовувати глобальні змінні, змінювати значення аргументів посилального типу, виконувати операції введення-виведення тощо.</a:t>
            </a:r>
            <a:endParaRPr lang="en-A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4A05C8-BE2C-4797-B6A4-6AD0BC846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978" y="3061548"/>
            <a:ext cx="1867062" cy="1379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164DA-6B82-4536-BDB6-45A2F6D7F467}"/>
              </a:ext>
            </a:extLst>
          </p:cNvPr>
          <p:cNvSpPr txBox="1"/>
          <p:nvPr/>
        </p:nvSpPr>
        <p:spPr>
          <a:xfrm>
            <a:off x="365759" y="2430924"/>
            <a:ext cx="78986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dirtyMultiply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(array, value)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array[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array[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value;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}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b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dirtyMultiply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(numbers,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Відбулася мутація вихідних даних - масиву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numbers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console.log(numbers);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6, 8, 10]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7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745699" y="7579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Чисті функції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32437-F499-4F37-ACA2-DF76A1BCD271}"/>
              </a:ext>
            </a:extLst>
          </p:cNvPr>
          <p:cNvSpPr txBox="1"/>
          <p:nvPr/>
        </p:nvSpPr>
        <p:spPr>
          <a:xfrm>
            <a:off x="373799" y="809795"/>
            <a:ext cx="110076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 Чиста функція (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pure function) -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це функція, результат якої залежить 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тільки від значень переданих аргументів. За умови однакових аргументів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вона завжди повертає один і той самий результат і не має побічних 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ефектів, тобто не змінює значення аргументів.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pureMultiply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(array, value)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array.forEach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newArray.push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 * value);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  <a:r>
              <a:rPr lang="en-A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doubledNumbers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pureMultiply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(numbers, </a:t>
            </a:r>
            <a:r>
              <a:rPr lang="en-A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Мутація вихідних даних не відбулася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3, 4, 5]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Функція повернула новий масив зі зміненими даними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doubledNumbers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6, 8, 10]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2C510-DBFD-4B08-9400-DD876072B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573" y="2756148"/>
            <a:ext cx="2072820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268213" y="67084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2400" b="1" dirty="0" err="1">
                <a:solidFill>
                  <a:srgbClr val="E6AF00"/>
                </a:solidFill>
                <a:latin typeface="Arial"/>
                <a:cs typeface="Arial"/>
              </a:rPr>
              <a:t>Перебираючі</a:t>
            </a:r>
            <a:r>
              <a:rPr lang="uk-UA" sz="2400" b="1" dirty="0">
                <a:solidFill>
                  <a:srgbClr val="E6AF00"/>
                </a:solidFill>
                <a:latin typeface="Arial"/>
                <a:cs typeface="Arial"/>
              </a:rPr>
              <a:t> методи масиву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DE419-EE99-4301-A906-D8845615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78" y="713374"/>
            <a:ext cx="940762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 JavaScript є методи масивів, що прийшли з функціональних мов. Більшість з них - це чисті функції. Вони створюють новий масив, заповнюють його, застосовуючи до значення кожного елемента зазначену колбек-функцію, після чого повертають цей новий масив.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Усі перебираючі методи масивів мають схожий синтаксис. Вихідний масив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виклик методу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method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 callback-функція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callback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як аргумент методу.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BCC53-369A-4EB8-912B-406A3AF2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325" y="2346376"/>
            <a:ext cx="7062652" cy="310321"/>
          </a:xfrm>
          <a:prstGeom prst="rect">
            <a:avLst/>
          </a:prstGeom>
          <a:solidFill>
            <a:srgbClr val="E2E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array.method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callback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currentValue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])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E4FF04-C0BE-45E7-9565-487922A5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15" y="2782669"/>
            <a:ext cx="104023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більшості методів аргументами callback-функції є значення елемента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currentValue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(перший параметр), позиція елемента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(другий параметр) і сам вихідний масив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(третій параметр).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BCE47D-1153-4E5F-A855-D3280594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326" y="3347459"/>
            <a:ext cx="7306492" cy="664264"/>
          </a:xfrm>
          <a:prstGeom prst="rect">
            <a:avLst/>
          </a:prstGeom>
          <a:solidFill>
            <a:srgbClr val="E2E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array.method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((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item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idx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arr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) =&gt; { // логіка, яка буде застосовуватися на </a:t>
            </a:r>
            <a:r>
              <a:rPr kumimoji="0" lang="en-US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					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кожній ітерації </a:t>
            </a:r>
            <a:endParaRPr kumimoji="0" lang="en-US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});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5964AA-27D0-4580-AA55-4495C343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77" y="4229437"/>
            <a:ext cx="9174482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Всі параметри, крім значення елемента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item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- необов'язкові. </a:t>
            </a:r>
            <a:endParaRPr kumimoji="0" lang="en-US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Назви параметрів можуть бути будь-які, але є неофіційні домовленості.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3FCFF85-5119-4BFF-BE80-72AA4C6B2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325" y="5163833"/>
            <a:ext cx="7408278" cy="464209"/>
          </a:xfrm>
          <a:prstGeom prst="rect">
            <a:avLst/>
          </a:prstGeom>
          <a:solidFill>
            <a:srgbClr val="E2E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array.method(item =&gt; { // логіка, яка буде застосовуватися на кожній ітерації });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8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268213" y="67084"/>
            <a:ext cx="622561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2400" b="1" dirty="0" err="1">
                <a:solidFill>
                  <a:srgbClr val="E6AF00"/>
                </a:solidFill>
                <a:latin typeface="Arial"/>
                <a:cs typeface="Arial"/>
              </a:rPr>
              <a:t>Перебираючі</a:t>
            </a:r>
            <a:r>
              <a:rPr lang="uk-UA" sz="2400" b="1" dirty="0">
                <a:solidFill>
                  <a:srgbClr val="E6AF00"/>
                </a:solidFill>
                <a:latin typeface="Arial"/>
                <a:cs typeface="Arial"/>
              </a:rPr>
              <a:t> методи масиву</a:t>
            </a:r>
            <a:r>
              <a:rPr lang="en-US" sz="2400" b="1" dirty="0">
                <a:solidFill>
                  <a:srgbClr val="E6AF00"/>
                </a:solidFill>
                <a:latin typeface="Arial"/>
                <a:cs typeface="Arial"/>
              </a:rPr>
              <a:t> - map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C99DF4-900C-4AC2-9724-84015E2EB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64" y="816769"/>
            <a:ext cx="6880025" cy="55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9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268212" y="67084"/>
            <a:ext cx="62778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2400" b="1" dirty="0" err="1">
                <a:solidFill>
                  <a:srgbClr val="E6AF00"/>
                </a:solidFill>
                <a:latin typeface="Arial"/>
                <a:cs typeface="Arial"/>
              </a:rPr>
              <a:t>Перебираючі</a:t>
            </a:r>
            <a:r>
              <a:rPr lang="uk-UA" sz="2400" b="1" dirty="0">
                <a:solidFill>
                  <a:srgbClr val="E6AF00"/>
                </a:solidFill>
                <a:latin typeface="Arial"/>
                <a:cs typeface="Arial"/>
              </a:rPr>
              <a:t> методи масиву</a:t>
            </a:r>
            <a:r>
              <a:rPr lang="en-US" sz="2400" b="1" dirty="0">
                <a:solidFill>
                  <a:srgbClr val="E6AF00"/>
                </a:solidFill>
                <a:latin typeface="Arial"/>
                <a:cs typeface="Arial"/>
              </a:rPr>
              <a:t>  - map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F9257-16C8-4500-AB11-8E00A38E616A}"/>
              </a:ext>
            </a:extLst>
          </p:cNvPr>
          <p:cNvSpPr txBox="1"/>
          <p:nvPr/>
        </p:nvSpPr>
        <p:spPr>
          <a:xfrm>
            <a:off x="364536" y="1256729"/>
            <a:ext cx="97772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planets = [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Земля"</a:t>
            </a:r>
            <a: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"Марс"</a:t>
            </a:r>
            <a: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"Венера"</a:t>
            </a:r>
            <a: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"Юпітер"</a:t>
            </a:r>
            <a: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planetsInUpperCase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planets.map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planet.toUpperCase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planetsInUpperCase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ЗЕМЛЯ', 'МАРС', 'ВЕНЕРА', 'ЮПІТЕР']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planetsInLowerCase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planets.map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 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planet.toLowerCase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planetsInLowerCase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земля', 'марс', '</a:t>
            </a:r>
            <a:r>
              <a:rPr lang="uk-UA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венера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'юпітер']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uk-U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Оригінальний масив не змінився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console.log(planets);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Земля', 'Марс', 'Венера', 'Юпітер']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210BCB-9212-4F8E-A658-39FB34D1C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18" y="4669104"/>
            <a:ext cx="2903472" cy="7620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85CD0B-8627-4001-AC02-1F9C533B5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511" y="3044586"/>
            <a:ext cx="3154953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8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329173" y="-2000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Масив об'єктів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1F815-123C-4377-99DD-1483D2FC8CD8}"/>
              </a:ext>
            </a:extLst>
          </p:cNvPr>
          <p:cNvSpPr txBox="1"/>
          <p:nvPr/>
        </p:nvSpPr>
        <p:spPr>
          <a:xfrm>
            <a:off x="1064083" y="626288"/>
            <a:ext cx="8393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Ми вже знаємо, що повсякденне завдання - це маніпуляція масивом об'єктів. 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Наприклад, отримати масив значень властивості з усіх об'єктів. У нас є масив студентів, а потрібно отримати окремий масив їхніх імен.</a:t>
            </a:r>
            <a:endParaRPr lang="en-A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53EAC-C894-423B-B3FA-8631803C9A45}"/>
              </a:ext>
            </a:extLst>
          </p:cNvPr>
          <p:cNvSpPr txBox="1"/>
          <p:nvPr/>
        </p:nvSpPr>
        <p:spPr>
          <a:xfrm>
            <a:off x="139922" y="2321415"/>
            <a:ext cx="80473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students = [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name: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Манго"</a:t>
            </a:r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name: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Полі"</a:t>
            </a:r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name: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Аякс"</a:t>
            </a:r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name: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Ківі"</a:t>
            </a:r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name: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Х'юстон"</a:t>
            </a:r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students.map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student.name);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console.log(names);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Манго', 'Полі', 'Аякс', 'Ківі', 'Х'юстон']</a:t>
            </a:r>
            <a:endParaRPr lang="uk-U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9D6843-BFFD-4F7C-9D09-E91044FD0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184" y="2121360"/>
            <a:ext cx="4349934" cy="6285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D3A13D-809B-44F3-8CFA-FBCE0E248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798" y="3170348"/>
            <a:ext cx="4145280" cy="32148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8A448AF-54DD-4F98-BD07-AFAB846A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3" y="5491515"/>
            <a:ext cx="50683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Використовуючи метод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ми можемо перебрати масив об'єктів, і в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-функції повернути значення властивості кожного з них.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9F905-90AD-4DA1-8719-D850350BF7F3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Функції зворотного виклику (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callback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 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Інлайн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колбеки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 Метод 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forEach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uk-UA" sz="18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 tooltip="Пряме посилання на цей заголовок"/>
              </a:rPr>
              <a:t>​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 tooltip="Пряме посилання на цей заголовок"/>
              </a:rPr>
              <a:t>​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Стрілочні функції.  Неявне повернення. 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Псевдомасив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arguments</a:t>
            </a:r>
            <a:r>
              <a:rPr lang="uk-UA" sz="18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 tooltip="Пряме посилання на цей заголовок"/>
              </a:rPr>
              <a:t>​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Стрілочні функції як 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колбеки</a:t>
            </a:r>
            <a:r>
              <a:rPr lang="uk-UA" sz="18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 tooltip="Пряме посилання на цей заголовок"/>
              </a:rPr>
              <a:t>​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Перебираючі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методи масиву. Ланцюжки методів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757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329173" y="-2000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Вкл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982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329173" y="-2000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Вкл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33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2426608" y="154935"/>
            <a:ext cx="68194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Псевдомасив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arguments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CF0CF8-0226-4238-BE55-345C9529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4" y="771938"/>
            <a:ext cx="984563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Доступ до списку всіх аргументів можна отримати за допомогою спеціальної змінної 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arguments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яка доступна тільки всередині функції і зберігає всі аргументи у якості псевдомасиву.</a:t>
            </a:r>
            <a:endParaRPr kumimoji="0" lang="uk-UA" altLang="uk-UA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колекція з властивістю 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length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 можливістю звернутися до елементу за індексом, але відсутністю більшості методів для роботи з масивом.</a:t>
            </a:r>
            <a:endParaRPr kumimoji="0" lang="uk-UA" altLang="uk-UA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Розглянемо приклад використання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arguments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у функції, яка множить будь-яку кількість аргументів: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332C3-3BC9-46C8-8E37-37BE0E1333DD}"/>
              </a:ext>
            </a:extLst>
          </p:cNvPr>
          <p:cNvSpPr txBox="1"/>
          <p:nvPr/>
        </p:nvSpPr>
        <p:spPr>
          <a:xfrm>
            <a:off x="474134" y="300974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multiply()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 =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argument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total *= argument;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console.log(multiply(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6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console.log(multiply(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24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console.log(multiply(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120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FC96A-4897-40DE-828B-8355FC7D35D2}"/>
              </a:ext>
            </a:extLst>
          </p:cNvPr>
          <p:cNvSpPr txBox="1"/>
          <p:nvPr/>
        </p:nvSpPr>
        <p:spPr>
          <a:xfrm>
            <a:off x="6451600" y="3023686"/>
            <a:ext cx="5539518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Звичайна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функція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multiply1(a1,a2,a3)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 = a1*a2*a3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console.log(multiply1(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2426608" y="-25317"/>
            <a:ext cx="819796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Перетворення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псевдомасиву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arguments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332C3-3BC9-46C8-8E37-37BE0E1333DD}"/>
              </a:ext>
            </a:extLst>
          </p:cNvPr>
          <p:cNvSpPr txBox="1"/>
          <p:nvPr/>
        </p:nvSpPr>
        <p:spPr>
          <a:xfrm>
            <a:off x="2572909" y="3105093"/>
            <a:ext cx="6693011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Змінна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 містити повноцінний масив</a:t>
            </a:r>
          </a:p>
          <a:p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Array.from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1E814-21A8-4E7F-A49A-8BBB6311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3" y="525718"/>
            <a:ext cx="1009226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Зазвичай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необхідно перетворити у повноцінний масив, оскільки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псевдомасиву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відсутні методи масиву,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0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наприклад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slice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або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includes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На практиці застосовують декілька основних способів.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Використовуючи метод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Array.from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який створить масив із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псевдомасиву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6C89F-34F4-4F30-896E-548E0042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5" y="4305422"/>
            <a:ext cx="108444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Використовуючи операцію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rest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), вона дозволяє зібрати будь-яку кількість елементів, у нашому випадку аргументів, в масив, і зберегти його в змінну. Збираємо всі аргументи, використовуючи операцію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безпосередньо в підписі функції.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496E8-05F1-4FB8-8E12-126D351B8443}"/>
              </a:ext>
            </a:extLst>
          </p:cNvPr>
          <p:cNvSpPr txBox="1"/>
          <p:nvPr/>
        </p:nvSpPr>
        <p:spPr>
          <a:xfrm>
            <a:off x="2499758" y="5262539"/>
            <a:ext cx="6839312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AU" dirty="0"/>
              <a:t>function </a:t>
            </a:r>
            <a:r>
              <a:rPr lang="en-AU" dirty="0" err="1"/>
              <a:t>fn</a:t>
            </a:r>
            <a:r>
              <a:rPr lang="en-AU" dirty="0"/>
              <a:t>(...</a:t>
            </a:r>
            <a:r>
              <a:rPr lang="en-AU" dirty="0" err="1"/>
              <a:t>args</a:t>
            </a:r>
            <a:r>
              <a:rPr lang="en-AU" dirty="0"/>
              <a:t>) {</a:t>
            </a:r>
          </a:p>
          <a:p>
            <a:r>
              <a:rPr lang="en-AU" dirty="0"/>
              <a:t>    // </a:t>
            </a:r>
            <a:r>
              <a:rPr lang="uk-UA" dirty="0"/>
              <a:t>Змінна </a:t>
            </a:r>
            <a:r>
              <a:rPr lang="en-AU" dirty="0" err="1"/>
              <a:t>args</a:t>
            </a:r>
            <a:r>
              <a:rPr lang="en-AU" dirty="0"/>
              <a:t> </a:t>
            </a:r>
            <a:r>
              <a:rPr lang="uk-UA" dirty="0"/>
              <a:t>буде містити повноцінний масив</a:t>
            </a:r>
          </a:p>
          <a:p>
            <a:r>
              <a:rPr lang="uk-UA" dirty="0"/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23596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07320" y="0"/>
            <a:ext cx="1016103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Відсутність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псевдомасиву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arguments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A3435-A234-4FDF-8BEF-77FE5969A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53" y="800178"/>
            <a:ext cx="98298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стрілочних функцій немає локальної змінної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що містить усі аргументи. Якщо необхідно зібрати всі аргументи в масив, використовується операція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CBF6E-C93A-4C53-8F9F-FE53AC8E2758}"/>
              </a:ext>
            </a:extLst>
          </p:cNvPr>
          <p:cNvSpPr txBox="1"/>
          <p:nvPr/>
        </p:nvSpPr>
        <p:spPr>
          <a:xfrm>
            <a:off x="738553" y="2242741"/>
            <a:ext cx="8483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getProductList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product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console.log(product);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getProductList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(...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=&gt; {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    for (const product of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        console.log(product);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    }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}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getProductList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'Mango'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CAA4AB-4467-4B9F-931E-88BE0B03E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702" y="4161561"/>
            <a:ext cx="5895118" cy="8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07320" y="0"/>
            <a:ext cx="1016103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Відсутність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псевдомасиву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arguments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A3435-A234-4FDF-8BEF-77FE5969A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53" y="800178"/>
            <a:ext cx="98298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стрілочних функцій немає локальної змінної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що містить усі аргументи. Якщо необхідно зібрати всі аргументи в масив, використовується операція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B0B9E-22FD-4559-A625-46E7B8561C5A}"/>
              </a:ext>
            </a:extLst>
          </p:cNvPr>
          <p:cNvSpPr txBox="1"/>
          <p:nvPr/>
        </p:nvSpPr>
        <p:spPr>
          <a:xfrm>
            <a:off x="738553" y="2024568"/>
            <a:ext cx="79313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getProductList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() =&gt;{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for (const product of arguments) {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            console.log(product);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        }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getProductList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(...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product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console.log(product);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getProductList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'Mango'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9B9B84-6E16-43D4-A769-CA87CE1A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298" y="3429000"/>
            <a:ext cx="1987169" cy="24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329173" y="-2000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Колбек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-функції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01EED-E221-492A-85A5-456EFEE4DC05}"/>
              </a:ext>
            </a:extLst>
          </p:cNvPr>
          <p:cNvSpPr txBox="1"/>
          <p:nvPr/>
        </p:nvSpPr>
        <p:spPr>
          <a:xfrm>
            <a:off x="890795" y="626288"/>
            <a:ext cx="98809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Функції не відрізняються від чисел, рядків або масивів - це просто спеціальний тип даних (об'єкт вищого порядку), значення, яке можна зберігати у змінній або передавати у якості аргументу в іншу функцію.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D1221-10DE-452C-B87C-7600E047D6A0}"/>
              </a:ext>
            </a:extLst>
          </p:cNvPr>
          <p:cNvSpPr txBox="1"/>
          <p:nvPr/>
        </p:nvSpPr>
        <p:spPr>
          <a:xfrm>
            <a:off x="200882" y="1549618"/>
            <a:ext cx="9557072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greet(name)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Ласкаво просимо </a:t>
            </a:r>
            <a:r>
              <a:rPr lang="uk-U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Викликаємо функцію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greet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і виводимо результат у консоль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console.log(greet(</a:t>
            </a:r>
            <a:r>
              <a:rPr lang="en-AU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Манго"</a:t>
            </a:r>
            <a:r>
              <a:rPr lang="uk-UA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Ласкаво просимо Манго.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Виводимо функцію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greet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 консоль, не викликаючи її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console.log(greet);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ƒ greet() { return `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Ласкаво просимо ${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name}.`; }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DE29B58-22F1-4C08-B041-1ACD846E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64" y="4828836"/>
            <a:ext cx="100290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першому лозі ми викликаємо функцію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за допомогою круглих дужок, і в консоль виводиться результат її виконання.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У другому лозі передається 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</a:rPr>
              <a:t>посилання на функцію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а не результат виклику (відсутні круглі дужки), тому в консоль виводиться її тіло. Це означає, що функцію можна присвоїти у змінну або передати як аргумент іншої функції.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E214FC-2C5F-4370-8700-AD88BA02C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177" y="2449280"/>
            <a:ext cx="4298823" cy="12464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077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329173" y="-2000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Колбек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-функції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01EED-E221-492A-85A5-456EFEE4DC05}"/>
              </a:ext>
            </a:extLst>
          </p:cNvPr>
          <p:cNvSpPr txBox="1"/>
          <p:nvPr/>
        </p:nvSpPr>
        <p:spPr>
          <a:xfrm>
            <a:off x="890795" y="626288"/>
            <a:ext cx="98809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CC"/>
                </a:solidFill>
                <a:effectLst/>
                <a:latin typeface="Montserrat" panose="00000500000000000000" pitchFamily="2" charset="-52"/>
              </a:rPr>
              <a:t>Функція зворотного виклику (</a:t>
            </a:r>
            <a:r>
              <a:rPr lang="en-AU" b="1" i="0" dirty="0" err="1">
                <a:solidFill>
                  <a:srgbClr val="0000CC"/>
                </a:solidFill>
                <a:effectLst/>
                <a:latin typeface="Montserrat" panose="00000500000000000000" pitchFamily="2" charset="-52"/>
              </a:rPr>
              <a:t>callback</a:t>
            </a:r>
            <a:r>
              <a:rPr lang="en-AU" b="1" i="0" dirty="0">
                <a:solidFill>
                  <a:srgbClr val="0000CC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uk-UA" b="1" i="0" dirty="0" err="1">
                <a:solidFill>
                  <a:srgbClr val="0000CC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 - це функція, яка передається іншій функції як аргумент, а та, в свою чергу, викликає передану функцію.</a:t>
            </a:r>
          </a:p>
          <a:p>
            <a:pPr algn="l"/>
            <a:endParaRPr lang="en-US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Функція вищого порядку (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higher order function) -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функція, яка приймає у якості параметрів інші функції або повертає функцію у якості результату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A1F51-4291-4CF2-95F4-79C5A13FE0A8}"/>
              </a:ext>
            </a:extLst>
          </p:cNvPr>
          <p:cNvSpPr txBox="1"/>
          <p:nvPr/>
        </p:nvSpPr>
        <p:spPr>
          <a:xfrm>
            <a:off x="569062" y="2380574"/>
            <a:ext cx="65260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Колбек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-функція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greet(name)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Ласкаво просимо </a:t>
            </a:r>
            <a:r>
              <a:rPr lang="uk-U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Функція вищого порядку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registerGuest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Реєструємо гостя </a:t>
            </a:r>
            <a:r>
              <a:rPr lang="uk-U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registerGuest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Манго"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greet);</a:t>
            </a:r>
          </a:p>
          <a:p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50062B-916E-46E2-B057-6AB40010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634" y="2574969"/>
            <a:ext cx="3241114" cy="131670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DF6A7CBA-9D08-46E5-9C7D-A826F77C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78" y="5270454"/>
            <a:ext cx="710064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-52"/>
              </a:rPr>
              <a:t>Ми передали посилання на функцію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-52"/>
              </a:rPr>
              <a:t> як аргумент, тому вона буде присвоєна в параметр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callback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-52"/>
              </a:rPr>
              <a:t> і викликана всередині функції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registerGuest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-52"/>
              </a:rPr>
              <a:t> за допомогою круглих дужок. Ім'я параметра для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effectLst/>
                <a:latin typeface="Montserrat" panose="00000500000000000000" pitchFamily="2" charset="-52"/>
              </a:rPr>
              <a:t>колбека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-52"/>
              </a:rPr>
              <a:t> може бути довільним, головне пам'ятати, що значенням буде функція.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19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2492</Words>
  <Application>Microsoft Office PowerPoint</Application>
  <PresentationFormat>Широкий екран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Fira Code</vt:lpstr>
      <vt:lpstr>Montserrat</vt:lpstr>
      <vt:lpstr>Times New Roman</vt:lpstr>
      <vt:lpstr>Тема Office</vt:lpstr>
      <vt:lpstr>    Лекція № 10 Функції зворотного виклику (callback). Інлайн колбеки.  Метод forEach. ​ ​ Стрілочні функції.  Неявне повернення. Псевдомасив arguments​. Стрілочні функції як колбеки​. Перебираючі методи масиву.  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№3 Позиціювання елементів. Види верстки.</dc:title>
  <dc:creator>Светлана Проскура</dc:creator>
  <cp:lastModifiedBy>Светлана Проскура</cp:lastModifiedBy>
  <cp:revision>84</cp:revision>
  <dcterms:created xsi:type="dcterms:W3CDTF">2022-09-27T22:39:53Z</dcterms:created>
  <dcterms:modified xsi:type="dcterms:W3CDTF">2024-10-31T13:58:35Z</dcterms:modified>
</cp:coreProperties>
</file>