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414" r:id="rId3"/>
    <p:sldId id="419" r:id="rId4"/>
    <p:sldId id="418" r:id="rId5"/>
    <p:sldId id="415" r:id="rId6"/>
    <p:sldId id="416" r:id="rId7"/>
    <p:sldId id="428" r:id="rId8"/>
    <p:sldId id="417" r:id="rId9"/>
    <p:sldId id="420" r:id="rId10"/>
    <p:sldId id="421" r:id="rId11"/>
    <p:sldId id="429" r:id="rId12"/>
    <p:sldId id="422" r:id="rId13"/>
    <p:sldId id="423" r:id="rId14"/>
    <p:sldId id="424" r:id="rId15"/>
    <p:sldId id="430" r:id="rId16"/>
    <p:sldId id="425" r:id="rId17"/>
    <p:sldId id="443" r:id="rId18"/>
    <p:sldId id="444" r:id="rId19"/>
    <p:sldId id="442" r:id="rId20"/>
    <p:sldId id="320" r:id="rId21"/>
    <p:sldId id="431" r:id="rId22"/>
    <p:sldId id="426" r:id="rId23"/>
    <p:sldId id="437" r:id="rId24"/>
    <p:sldId id="445" r:id="rId25"/>
    <p:sldId id="446" r:id="rId26"/>
    <p:sldId id="447" r:id="rId27"/>
    <p:sldId id="438" r:id="rId28"/>
    <p:sldId id="448" r:id="rId29"/>
    <p:sldId id="449" r:id="rId30"/>
    <p:sldId id="450" r:id="rId31"/>
    <p:sldId id="452" r:id="rId32"/>
    <p:sldId id="451" r:id="rId33"/>
    <p:sldId id="441" r:id="rId34"/>
    <p:sldId id="432" r:id="rId35"/>
    <p:sldId id="453" r:id="rId36"/>
    <p:sldId id="433" r:id="rId37"/>
    <p:sldId id="434" r:id="rId38"/>
    <p:sldId id="436" r:id="rId39"/>
    <p:sldId id="454" r:id="rId40"/>
    <p:sldId id="460" r:id="rId41"/>
    <p:sldId id="462" r:id="rId42"/>
    <p:sldId id="463" r:id="rId43"/>
    <p:sldId id="459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99"/>
    <a:srgbClr val="E6AF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49D-5FDD-48A9-8279-CA765510D6B4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8442-6349-4338-B951-A70D1D9246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26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59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938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53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6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74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46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96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5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6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77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580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82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73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149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330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376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60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950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6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120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691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148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21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117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817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784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435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156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383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33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268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898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1834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07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80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69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50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26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94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20E8-337F-587B-BD0F-664D1C99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05008-CA85-649A-EBD4-B2876BF6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F871-ED17-FE3F-B0A4-0090BB8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7498F-D36F-55F5-C8E6-C54BDF4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6CE5-FF61-97E0-A53D-B3E8780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CCF1-0E3A-7C75-69B8-63CCB01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64346-2F5B-E5AC-1BAA-01ED3333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00BF7-E4B9-950B-4BDE-A18D20E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73715-91B4-FEFE-C9CE-A4E90ED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C7E78-70B7-2B11-DC36-0262791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2FE4AB-6E8D-4A7C-EF0E-5E3162DC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A7F09-1F6A-3F29-2C6E-EFEA3671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44B78-0688-B48A-7EB0-5BA4538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3AFB-DAA9-D33E-F244-15964B1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A6AA-4A59-D0C2-707D-B53A39A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A1C7-D266-26C2-4AEE-D6E2410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1C4E-E86A-55C6-86D8-ED0C96E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251B4-BE43-75E2-6717-704871F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2AC8-1371-3538-D2B5-2BF2948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86DA4-8960-E22D-C4C3-C6C4BE1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36C3-A3F6-210C-0899-510CCB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52D93-E4B0-8BBF-D98F-ED70B0D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9E27B-E30C-880B-5544-47A5F68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68A7C-FEFF-4F91-0598-D4A1D349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3BE2-7BDD-2A63-B7EB-A62D26D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ADE-B4B7-72C5-14BF-6EF8CEC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0EAFE-3FB2-F244-E2D8-EBE11DC0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6FA73-C967-FF73-3162-B62F4825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7C761-6168-8ACE-3F43-2AEA63F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098D2-6E57-B10B-86A0-598ACE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7880C-B331-C2E9-14A6-CD2ACC4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C082-3B8B-16DE-9B1A-51E4445A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7DBD1-1D83-0903-5E3A-54B15AD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2E797-6694-8CDC-F6FB-CDAB127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A5E988-763B-F532-7612-21507146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8F7C80-6D23-962B-8B0E-E8038F9D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734E4-2FE2-CBEB-98D9-634DB84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9789E3-B597-EA94-D0F2-C01B17E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217E2-7C02-33B0-ADD8-62F1AA6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2C2CF-69AE-663F-56FC-467D5A1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A36A9-CA1F-48A2-DCFD-1FB3CD0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FB62B-9911-E9DF-C760-6C56590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9E8FD-2548-DED6-5579-2114DC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D7E74-5312-AAFE-5EF1-3E4D41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A7BFE-956F-A336-060A-3277D3D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20F76-04F3-5B76-DDE5-AA09043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1542-3779-30AA-A83E-04A4BDC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6C495-7F00-5B3E-C695-A71C9FC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1369E-DEB3-3C9D-2540-C51C3A7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368C-B3FA-57DC-7B49-E095543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A06E-C021-8F60-CF92-BC51C7B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842DE-0DFF-F286-A716-87E81AA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FDE4-8DCA-0520-33F3-E3A91E2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C646C-ABF6-95E4-36F9-89B478E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71FB9-F812-F902-3B09-278FD618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8126E-B391-9837-6C90-FDA4EA9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9E8F9-9741-14C1-B716-B9F98EB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F9FC2-3FEA-96EE-9135-59C392A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2C7A-1C22-A8C2-3BEB-3CDF9BC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06030-2689-3804-73BD-9F66801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819C-08F8-5073-1E98-98D772DA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FDDA-C62F-47B4-B7DD-52184EB7138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4E71E-F5F9-3DB3-88C8-4325140A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FC0A1-81CC-D45D-024C-CA48DC66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8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extbook.edu.goit.global/javascript-yk5evp/v2/uk/docs/lesson-11/properties#%D0%B2%D0%BB%D0%B0%D1%81%D1%82%D0%B8%D0%B2%D1%96%D1%81%D1%82%D1%8C-textcont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book.edu.goit.global/javascript-yk5evp/v2/uk/docs/lesson-11/properties#%D0%B2%D0%BB%D0%B0%D1%81%D1%82%D0%B8%D0%B2%D1%96%D1%81%D1%82%D1%8C-classlis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book.edu.goit.global/javascript-yk5evp/v2/uk/docs/lesson-11/properties#%D0%B2%D0%BB%D0%B0%D1%81%D1%82%D0%B8%D0%B2%D1%96%D1%81%D1%82%D1%8C-classlis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ActionScript" TargetMode="External"/><Relationship Id="rId13" Type="http://schemas.openxmlformats.org/officeDocument/2006/relationships/hyperlink" Target="https://uk.wikipedia.org/wiki/%D0%A1%D1%82%D0%B0%D0%BD%D0%B4%D0%B0%D1%80%D1%8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uk.wikipedia.org/wiki/JavaScript" TargetMode="External"/><Relationship Id="rId12" Type="http://schemas.openxmlformats.org/officeDocument/2006/relationships/hyperlink" Target="https://uk.wikipedia.org/wiki/%D0%96%D0%B5%D0%BD%D0%B5%D0%B2%D0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wikipedia.org/wiki/%D0%A1%D0%BF%D0%B5%D1%86%D0%B8%D1%84%D1%96%D0%BA%D0%B0%D1%86%D1%96%D1%8F" TargetMode="External"/><Relationship Id="rId11" Type="http://schemas.openxmlformats.org/officeDocument/2006/relationships/hyperlink" Target="https://uk.wikipedia.org/wiki/1961" TargetMode="External"/><Relationship Id="rId5" Type="http://schemas.openxmlformats.org/officeDocument/2006/relationships/hyperlink" Target="https://uk.wikipedia.org/wiki/ECMA" TargetMode="External"/><Relationship Id="rId10" Type="http://schemas.openxmlformats.org/officeDocument/2006/relationships/hyperlink" Target="https://uk.wikipedia.org/wiki/%D0%90%D0%BD%D0%B3%D0%BB%D1%96%D0%B9%D1%81%D1%8C%D0%BA%D0%B0_%D0%BC%D0%BE%D0%B2%D0%B0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uk.wikipedia.org/wiki/%D0%92%D0%B5%D0%B1%D1%80%D0%BE%D0%B7%D1%80%D0%BE%D0%B1%D0%BA%D0%B0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oftware.hixie.ch/utilities/js/live-dom-view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2052888" y="5069802"/>
            <a:ext cx="9030443" cy="155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32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№11</a:t>
            </a:r>
            <a:br>
              <a:rPr lang="uk-UA" sz="3200" dirty="0">
                <a:solidFill>
                  <a:srgbClr val="0000CC"/>
                </a:solidFill>
              </a:rPr>
            </a:br>
            <a:r>
              <a:rPr lang="ru-RU" sz="3200" b="1" dirty="0" err="1">
                <a:solidFill>
                  <a:srgbClr val="0000CC"/>
                </a:solidFill>
              </a:rPr>
              <a:t>Прототипи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err="1">
                <a:solidFill>
                  <a:srgbClr val="0000CC"/>
                </a:solidFill>
              </a:rPr>
              <a:t>Класи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err="1">
                <a:solidFill>
                  <a:srgbClr val="0000CC"/>
                </a:solidFill>
              </a:rPr>
              <a:t>Об'єктна</a:t>
            </a:r>
            <a:r>
              <a:rPr lang="ru-RU" sz="3200" b="1" dirty="0">
                <a:solidFill>
                  <a:srgbClr val="0000CC"/>
                </a:solidFill>
              </a:rPr>
              <a:t> модель документа (DOM). </a:t>
            </a:r>
            <a:r>
              <a:rPr lang="ru-RU" sz="3200" b="1" dirty="0" err="1">
                <a:solidFill>
                  <a:srgbClr val="0000CC"/>
                </a:solidFill>
              </a:rPr>
              <a:t>Властивості</a:t>
            </a:r>
            <a:r>
              <a:rPr lang="ru-RU" sz="3200" b="1" dirty="0">
                <a:solidFill>
                  <a:srgbClr val="0000CC"/>
                </a:solidFill>
              </a:rPr>
              <a:t> та </a:t>
            </a:r>
            <a:r>
              <a:rPr lang="ru-RU" sz="3200" b="1" dirty="0" err="1">
                <a:solidFill>
                  <a:srgbClr val="0000CC"/>
                </a:solidFill>
              </a:rPr>
              <a:t>атрибути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err="1">
                <a:solidFill>
                  <a:srgbClr val="0000CC"/>
                </a:solidFill>
              </a:rPr>
              <a:t>Події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err="1">
                <a:solidFill>
                  <a:srgbClr val="0000CC"/>
                </a:solidFill>
              </a:rPr>
              <a:t>Об'єкт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події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err="1">
                <a:solidFill>
                  <a:srgbClr val="0000CC"/>
                </a:solidFill>
              </a:rPr>
              <a:t>Делегування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подій</a:t>
            </a:r>
            <a:r>
              <a:rPr lang="ru-RU" sz="3200" b="1" dirty="0">
                <a:solidFill>
                  <a:srgbClr val="0000CC"/>
                </a:solidFill>
              </a:rPr>
              <a:t>.</a:t>
            </a:r>
            <a:r>
              <a:rPr lang="uk-UA" sz="3200" b="1" dirty="0">
                <a:solidFill>
                  <a:srgbClr val="0000CC"/>
                </a:solidFill>
              </a:rPr>
              <a:t> </a:t>
            </a:r>
            <a:br>
              <a:rPr lang="uk-UA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uk-UA"/>
              <a:pPr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</a:p>
          <a:p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</a:t>
            </a:r>
            <a:r>
              <a:rPr lang="uk-UA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СвІтлана</a:t>
            </a:r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Леонідівна</a:t>
            </a:r>
            <a:endParaRPr dirty="0"/>
          </a:p>
          <a:p>
            <a:r>
              <a:rPr lang="uk-UA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</a:t>
            </a:r>
            <a:r>
              <a:rPr lang="uk-UA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.com</a:t>
            </a:r>
            <a:endParaRPr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2029991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uk-UA" sz="20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sz="2000" b="1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ED21A-C0C1-4AE7-83E9-82A9B8565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762" y="45664"/>
            <a:ext cx="1219370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85266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Пошук елементів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3F966C0-E3CA-473C-BB3D-ED286B10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255" y="724346"/>
            <a:ext cx="895139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DOM-елемент - це об'єкт з властивостями і методами.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Група методів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elem.querySelector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це сучасний стандарт для пошуку елементів. Вони дозволяють знайти елемент або групу елементів за CSS-селектором будь-якої складності.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D7AB2F-B666-4851-9C40-19593DAB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742" y="2113931"/>
            <a:ext cx="3397098" cy="264155"/>
          </a:xfrm>
          <a:prstGeom prst="rect">
            <a:avLst/>
          </a:prstGeom>
          <a:solidFill>
            <a:srgbClr val="E2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element.querySelector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selector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799D5DA-C1B9-4437-89F5-C209A7D7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2568810"/>
            <a:ext cx="11336024" cy="1031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Використовується, якщо необхідно знайти тільки один, найчастіше унікальний елемент.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667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Повертає перший знайдений елемент всередині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що відповідає CSS-селектору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selector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2667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нічого не знайдено, поверне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7AAE61-BCC5-402D-A57F-28D065492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154" y="3790585"/>
            <a:ext cx="5037257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082130" y="99142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Пошук елементів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326D5608-DFD3-48F9-8580-0BAF2A0A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23" y="1183117"/>
            <a:ext cx="973306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Використовується, якщо необхідно знайти колекцію елементів, тобто отримати масив посилань на елементи з однаковим селектором.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Наприклад, всі елементи списку з класом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menu-item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Повертає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всіх елементів всередині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які відповідають CSS-селектору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selector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Якщо нічого не знайдено, поверне порожній масив.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8D4A762-732B-4D7C-88ED-BD5132B84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967" y="776215"/>
            <a:ext cx="3625929" cy="264155"/>
          </a:xfrm>
          <a:prstGeom prst="rect">
            <a:avLst/>
          </a:prstGeom>
          <a:solidFill>
            <a:srgbClr val="E2E5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element.querySelectorAll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selector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D31AD-9C0F-4447-8634-338BD15D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47" y="2957080"/>
            <a:ext cx="5054704" cy="20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7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28305" y="-7899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Пошук елемента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2B5F2-B0A8-4752-BCCB-49A179E41D26}"/>
              </a:ext>
            </a:extLst>
          </p:cNvPr>
          <p:cNvSpPr txBox="1"/>
          <p:nvPr/>
        </p:nvSpPr>
        <p:spPr>
          <a:xfrm>
            <a:off x="277427" y="2672239"/>
            <a:ext cx="60945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dirty="0"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Js-</a:t>
            </a:r>
            <a:r>
              <a:rPr lang="ru-RU" sz="1400" b="0" dirty="0"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файл</a:t>
            </a:r>
            <a:endParaRPr lang="en-AU" sz="1400" b="0" dirty="0">
              <a:solidFill>
                <a:srgbClr val="333399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listWithId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'#menu'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listWithId.style.textTransform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'uppercase'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listWithId.style.fontSize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'24px'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listWithId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listWithClass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'.menu'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listWithClass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menuItemsByTagName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menuItemsByTagName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menuItemsByClass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".menu-item"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menuItemsByClass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firstMenuItem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".menu-item"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firstMenuItem.style.color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'tomato'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firstMenuItem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3B339-DE5D-4F57-9687-FE7EF39517AF}"/>
              </a:ext>
            </a:extLst>
          </p:cNvPr>
          <p:cNvSpPr txBox="1"/>
          <p:nvPr/>
        </p:nvSpPr>
        <p:spPr>
          <a:xfrm>
            <a:off x="432659" y="483889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"menu-item"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"menu-item"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"menu-item"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gallery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blog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"./ex.js"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61D4D-4668-43CA-B646-7F172AD6529E}"/>
              </a:ext>
            </a:extLst>
          </p:cNvPr>
          <p:cNvSpPr txBox="1"/>
          <p:nvPr/>
        </p:nvSpPr>
        <p:spPr>
          <a:xfrm>
            <a:off x="6900169" y="3079630"/>
            <a:ext cx="3504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cap="all" dirty="0">
                <a:solidFill>
                  <a:srgbClr val="333399"/>
                </a:solidFill>
                <a:effectLst/>
                <a:latin typeface="Times New Roman" panose="02020603050405020304" pitchFamily="18" charset="0"/>
              </a:rPr>
              <a:t>РЕЗУЛЬТАТ ВИКОНАННЯ</a:t>
            </a:r>
          </a:p>
          <a:p>
            <a:pPr algn="l"/>
            <a:endParaRPr lang="ru-RU" b="0" i="0" cap="all" dirty="0">
              <a:solidFill>
                <a:srgbClr val="FF6347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cap="all" dirty="0">
                <a:solidFill>
                  <a:srgbClr val="FF6347"/>
                </a:solidFill>
                <a:effectLst/>
                <a:latin typeface="Times New Roman" panose="02020603050405020304" pitchFamily="18" charset="0"/>
              </a:rPr>
              <a:t>HOME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GALLERY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711C0-2159-4A3F-8037-A0BB99E89A42}"/>
              </a:ext>
            </a:extLst>
          </p:cNvPr>
          <p:cNvSpPr txBox="1"/>
          <p:nvPr/>
        </p:nvSpPr>
        <p:spPr>
          <a:xfrm>
            <a:off x="6900169" y="483890"/>
            <a:ext cx="31937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99"/>
                </a:solidFill>
                <a:latin typeface="Consolas" panose="020B0609020204030204" pitchFamily="49" charset="0"/>
              </a:rPr>
              <a:t>Результат </a:t>
            </a:r>
            <a:r>
              <a:rPr lang="ru-RU" dirty="0" err="1">
                <a:solidFill>
                  <a:srgbClr val="333399"/>
                </a:solidFill>
                <a:latin typeface="Consolas" panose="020B0609020204030204" pitchFamily="49" charset="0"/>
              </a:rPr>
              <a:t>виконання</a:t>
            </a:r>
            <a:r>
              <a:rPr lang="ru-RU" dirty="0">
                <a:solidFill>
                  <a:srgbClr val="333399"/>
                </a:solidFill>
                <a:latin typeface="Consolas" panose="020B0609020204030204" pitchFamily="49" charset="0"/>
              </a:rPr>
              <a:t> без </a:t>
            </a:r>
            <a:r>
              <a:rPr lang="ru-RU" dirty="0" err="1">
                <a:solidFill>
                  <a:srgbClr val="333399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dirty="0">
                <a:solidFill>
                  <a:srgbClr val="333399"/>
                </a:solidFill>
                <a:latin typeface="Consolas" panose="020B0609020204030204" pitchFamily="49" charset="0"/>
              </a:rPr>
              <a:t>  </a:t>
            </a:r>
            <a:r>
              <a:rPr lang="en-AU" sz="1800" b="0" dirty="0"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Js-</a:t>
            </a:r>
            <a:r>
              <a:rPr lang="ru-RU" sz="1800" b="0" dirty="0"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файлу</a:t>
            </a:r>
            <a:endParaRPr lang="en-AU" sz="1800" b="0" dirty="0">
              <a:solidFill>
                <a:srgbClr val="333399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gallery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192459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86C801-1A89-4E5E-81E2-305B296C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" y="1763252"/>
            <a:ext cx="11342057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elem.parentNode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батьківський вузол-елемент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вузла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elem.childNodes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у якому зібрані всі дочірні вузли-елементи і текстові вузли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вузла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elem.children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у якому зібрані всі дочірні вузли-елементи вузла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тобто ті, що відповідають тегам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elem.firstChild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перший дочірній вузол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(вузол-елемент або текстовий вузол) вузла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elem.firstElementChild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перший дочірній вузол-елемент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усередині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тобто той, що відповідає тегу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elem.previousSibling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попередній сусідній вузол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відносно елемента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і це може бути як елемент, так і текстовий вузол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elem.previousElementSibling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попередній сусідній вузол-елемент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відносно елемента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тобто той, що відповідає тегу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elem.lastElementChild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останній дочірній вузол-елемент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усередині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тобто той, що відповідає тегу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elem.lastChild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останній дочірній вузол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(вузол-елемент або текстовий вузол) вузла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elem.nextSibling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наступний сусідній вузол відносно елемента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і це може бути як елемент, так і текстовий вузол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elem.nextElementSibling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містить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наступний сусідній вузол-елемент відносно елемента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тобто той, що відповідає тегу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438377" y="57279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querySelector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()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90B73-442D-400B-8D8E-A672EE4C95AD}"/>
              </a:ext>
            </a:extLst>
          </p:cNvPr>
          <p:cNvSpPr txBox="1"/>
          <p:nvPr/>
        </p:nvSpPr>
        <p:spPr>
          <a:xfrm>
            <a:off x="426720" y="585039"/>
            <a:ext cx="9248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Пошук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елементу за допомогою </a:t>
            </a:r>
            <a:r>
              <a:rPr lang="en-A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-title"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5EE73-94B2-40E4-B479-53DD4ECDE45F}"/>
              </a:ext>
            </a:extLst>
          </p:cNvPr>
          <p:cNvSpPr txBox="1"/>
          <p:nvPr/>
        </p:nvSpPr>
        <p:spPr>
          <a:xfrm>
            <a:off x="426720" y="1876090"/>
            <a:ext cx="66010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******Пошук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елементу за допомогою </a:t>
            </a:r>
            <a:r>
              <a:rPr lang="en-A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****** \\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===================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 назвою тегу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'h1'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console.log(element)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======================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 назвою класу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element1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AU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-title'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console.log(element1);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//========================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element2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'#title'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console.log(element2)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console.dir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(element2)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BD03D0-9964-4824-91F8-F6110FAA7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17" y="2188101"/>
            <a:ext cx="3135086" cy="14850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2476D9-BBA4-4EE6-8B67-4CDB7D4D1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817" y="3877757"/>
            <a:ext cx="239288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2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438377" y="57279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querySelectorAll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()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90B73-442D-400B-8D8E-A672EE4C95AD}"/>
              </a:ext>
            </a:extLst>
          </p:cNvPr>
          <p:cNvSpPr txBox="1"/>
          <p:nvPr/>
        </p:nvSpPr>
        <p:spPr>
          <a:xfrm>
            <a:off x="426720" y="585039"/>
            <a:ext cx="62266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&lt;!--Пошук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елементів за допомогою </a:t>
            </a:r>
            <a:r>
              <a:rPr lang="en-A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--&gt;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2476D9-BBA4-4EE6-8B67-4CDB7D4D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17" y="3877757"/>
            <a:ext cx="2392887" cy="29187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BD67A9-CAE3-4331-BC7F-18AB7A701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18" y="2184212"/>
            <a:ext cx="3868856" cy="1324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CE9A74-85FC-4DCA-8696-B4862AD282DD}"/>
              </a:ext>
            </a:extLst>
          </p:cNvPr>
          <p:cNvSpPr txBox="1"/>
          <p:nvPr/>
        </p:nvSpPr>
        <p:spPr>
          <a:xfrm>
            <a:off x="74022" y="2131026"/>
            <a:ext cx="69320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******Пошук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елементів за допомогою </a:t>
            </a:r>
            <a:r>
              <a:rPr lang="en-A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****** \\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AU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-item'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console.log(elements);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Перетворення колекції до масиву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console.log([...elements]);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розповсюдження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Array.from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(elements))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2CA05E-0E9E-4C02-A568-15BBD7D27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018" y="2184212"/>
            <a:ext cx="3657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6" y="154935"/>
            <a:ext cx="62209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Властивості та атрибути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E21177-9C3D-4442-831B-34A253D12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6" y="910438"/>
            <a:ext cx="9422370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Під час побудови DOM-дерева, деякі стандартні HTML-атрибути стають властивостями елементів. Подивимося на декілька властивостей, які часто використовуються.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містить поточний текстовий контент елементів форм.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зберігає значення, вказане в HTML-атрибуті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name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checked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зберігає стан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чекбокса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або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радіокнопки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src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шлях до зображення тегу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276AB-970D-4D1A-ACE3-F051D3D2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6" y="2997220"/>
            <a:ext cx="9120326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Властивість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textContent</a:t>
            </a:r>
            <a:r>
              <a:rPr kumimoji="0" lang="uk-UA" altLang="uk-UA" sz="1300" b="1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  <a:hlinkClick r:id="rId4"/>
              </a:rPr>
              <a:t>​</a:t>
            </a:r>
            <a:endParaRPr kumimoji="0" lang="en-US" altLang="uk-UA" sz="1300" b="1" i="0" u="sng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elem.textContent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повертає текстовий контент всередині елемента. Доступний для читання і запису. Неважливо, що буде передано в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textContent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дані завжди будуть записані як текст.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F031-458B-4F7C-A4C5-BB0ADF131E06}"/>
              </a:ext>
            </a:extLst>
          </p:cNvPr>
          <p:cNvSpPr txBox="1"/>
          <p:nvPr/>
        </p:nvSpPr>
        <p:spPr>
          <a:xfrm>
            <a:off x="2444743" y="4043660"/>
            <a:ext cx="50382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&lt;article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>
                <a:solidFill>
                  <a:srgbClr val="E5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class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=</a:t>
            </a:r>
            <a:r>
              <a:rPr lang="en-AU" sz="1200" dirty="0">
                <a:solidFill>
                  <a:srgbClr val="0000FF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"article"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&gt;</a:t>
            </a:r>
            <a:endParaRPr lang="en-AU" sz="1200" dirty="0">
              <a:solidFill>
                <a:srgbClr val="000000"/>
              </a:solidFill>
              <a:effectLst/>
              <a:latin typeface="Montserrat" panose="00000500000000000000" pitchFamily="2" charset="-52"/>
              <a:ea typeface="Dotum" panose="020B0503020000020004" pitchFamily="34" charset="-127"/>
            </a:endParaRPr>
          </a:p>
          <a:p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      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&lt;h2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>
                <a:solidFill>
                  <a:srgbClr val="E5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class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=</a:t>
            </a:r>
            <a:r>
              <a:rPr lang="en-AU" sz="1200" dirty="0">
                <a:solidFill>
                  <a:srgbClr val="0000FF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"article-title"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&gt;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Welcome to Kiev!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&lt;/h2&gt;</a:t>
            </a:r>
            <a:endParaRPr lang="en-AU" sz="1200" dirty="0">
              <a:solidFill>
                <a:srgbClr val="000000"/>
              </a:solidFill>
              <a:effectLst/>
              <a:latin typeface="Montserrat" panose="00000500000000000000" pitchFamily="2" charset="-52"/>
              <a:ea typeface="Dotum" panose="020B0503020000020004" pitchFamily="34" charset="-127"/>
            </a:endParaRPr>
          </a:p>
          <a:p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      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&lt;p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>
                <a:solidFill>
                  <a:srgbClr val="E5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class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=</a:t>
            </a:r>
            <a:r>
              <a:rPr lang="en-AU" sz="1200" dirty="0">
                <a:solidFill>
                  <a:srgbClr val="0000FF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"article-text"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&gt;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Lorem ipsum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dolor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sit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amet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consectetur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adipisicing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elit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. Provident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quaerat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nemo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veritatis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quasi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eius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eum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aliquid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, nobis dolore nisi,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magnam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eaque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iusto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,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necessitatibus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atque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laborum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quam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tempora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ducimus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 dicta </a:t>
            </a:r>
            <a:r>
              <a:rPr lang="en-AU" sz="1200" dirty="0" err="1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ipsam</a:t>
            </a:r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.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&lt;/p&gt;</a:t>
            </a:r>
            <a:endParaRPr lang="en-AU" sz="1200" dirty="0">
              <a:solidFill>
                <a:srgbClr val="000000"/>
              </a:solidFill>
              <a:effectLst/>
              <a:latin typeface="Montserrat" panose="00000500000000000000" pitchFamily="2" charset="-52"/>
              <a:ea typeface="Dotum" panose="020B0503020000020004" pitchFamily="34" charset="-127"/>
            </a:endParaRPr>
          </a:p>
          <a:p>
            <a:r>
              <a:rPr lang="en-AU" sz="1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    </a:t>
            </a:r>
            <a:r>
              <a:rPr lang="en-AU" sz="1200" dirty="0">
                <a:solidFill>
                  <a:srgbClr val="800000"/>
                </a:solidFill>
                <a:effectLst/>
                <a:latin typeface="Montserrat" panose="00000500000000000000" pitchFamily="2" charset="-52"/>
                <a:ea typeface="Dotum" panose="020B0503020000020004" pitchFamily="34" charset="-127"/>
              </a:rPr>
              <a:t>&lt;/article&gt;</a:t>
            </a:r>
            <a:endParaRPr lang="en-AU" sz="1200" dirty="0">
              <a:solidFill>
                <a:srgbClr val="000000"/>
              </a:solidFill>
              <a:effectLst/>
              <a:latin typeface="Montserrat" panose="00000500000000000000" pitchFamily="2" charset="-52"/>
              <a:ea typeface="Dotum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742F8-1DA2-420E-8EAA-48B7ABC7C631}"/>
              </a:ext>
            </a:extLst>
          </p:cNvPr>
          <p:cNvSpPr txBox="1"/>
          <p:nvPr/>
        </p:nvSpPr>
        <p:spPr>
          <a:xfrm>
            <a:off x="2444743" y="5782356"/>
            <a:ext cx="474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Montserrat" panose="00000500000000000000" pitchFamily="2" charset="-52"/>
                <a:ea typeface="Dotum" panose="020B0503020000020004" pitchFamily="34" charset="-127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titleEl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sz="1200" dirty="0">
                <a:solidFill>
                  <a:srgbClr val="E50000"/>
                </a:solidFill>
                <a:latin typeface="Montserrat" panose="00000500000000000000" pitchFamily="2" charset="-52"/>
                <a:ea typeface="Dotum" panose="020B0503020000020004" pitchFamily="34" charset="-127"/>
              </a:rPr>
              <a:t>(".article-title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titleEl.textContent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E50000"/>
                </a:solidFill>
                <a:latin typeface="Montserrat" panose="00000500000000000000" pitchFamily="2" charset="-52"/>
                <a:ea typeface="Dotum" panose="020B0503020000020004" pitchFamily="34" charset="-127"/>
              </a:rPr>
              <a:t>'Welcome to KPI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846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5531" y="154935"/>
            <a:ext cx="62209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2800" b="1" dirty="0">
                <a:solidFill>
                  <a:srgbClr val="E6AF00"/>
                </a:solidFill>
                <a:latin typeface="Arial"/>
                <a:cs typeface="Arial"/>
              </a:rPr>
              <a:t>Властивості та атрибути</a:t>
            </a:r>
            <a:endParaRPr sz="28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7AB037-C8CB-4D22-9DDD-1E8AC0F1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407" y="223234"/>
            <a:ext cx="5806638" cy="66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364352" y="0"/>
            <a:ext cx="62209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Властивість </a:t>
            </a:r>
            <a:r>
              <a:rPr lang="uk-UA" altLang="uk-UA" sz="2800" b="1" dirty="0" err="1">
                <a:solidFill>
                  <a:srgbClr val="E6AF00"/>
                </a:solidFill>
                <a:latin typeface="Arial"/>
                <a:cs typeface="Arial"/>
              </a:rPr>
              <a:t>classList</a:t>
            </a:r>
            <a:r>
              <a:rPr kumimoji="0" lang="uk-UA" altLang="uk-UA" sz="3600" b="1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  <a:hlinkClick r:id="rId3"/>
              </a:rPr>
              <a:t>​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FB02228-90C1-4326-932C-93B39563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8" y="1337521"/>
            <a:ext cx="1089442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Властивість 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classList</a:t>
            </a:r>
            <a:r>
              <a:rPr kumimoji="0" lang="uk-UA" altLang="uk-UA" sz="1400" b="1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  <a:hlinkClick r:id="rId3"/>
              </a:rPr>
              <a:t>​</a:t>
            </a:r>
            <a:br>
              <a:rPr kumimoji="0" lang="en-US" altLang="uk-UA" sz="1400" b="1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властивості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зберігається об'єкт з методами для роботи з класами елемента.</a:t>
            </a:r>
            <a:b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elem.classList.contains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повертає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або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false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залежно від наявності класу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в елемента</a:t>
            </a:r>
            <a:b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elem.classList.add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додає клас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до списку класів елемента.</a:t>
            </a:r>
            <a:b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elem.classList.remove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видаляє клас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зі списку класів елемента.</a:t>
            </a:r>
            <a:b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elem.classList.toggle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якщо відсутній клас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то додає його, якщо - присутній, навпаки - видаляє.</a:t>
            </a:r>
            <a:b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elem.classList.replace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oldClass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замінює існуючий клас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oldClass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на вказаний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364352" y="0"/>
            <a:ext cx="62209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Властивість </a:t>
            </a:r>
            <a:r>
              <a:rPr lang="uk-UA" altLang="uk-UA" sz="2800" b="1" dirty="0" err="1">
                <a:solidFill>
                  <a:srgbClr val="E6AF00"/>
                </a:solidFill>
                <a:latin typeface="Arial"/>
                <a:cs typeface="Arial"/>
              </a:rPr>
              <a:t>classList</a:t>
            </a:r>
            <a:r>
              <a:rPr kumimoji="0" lang="uk-UA" altLang="uk-UA" sz="3600" b="1" i="0" u="sng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  <a:hlinkClick r:id="rId3"/>
              </a:rPr>
              <a:t>​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C18870-D277-45F5-86EB-C2EC9A3817FA}"/>
              </a:ext>
            </a:extLst>
          </p:cNvPr>
          <p:cNvSpPr txBox="1"/>
          <p:nvPr/>
        </p:nvSpPr>
        <p:spPr>
          <a:xfrm>
            <a:off x="1079863" y="1481112"/>
            <a:ext cx="978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 is-active</a:t>
            </a:r>
            <a:r>
              <a:rPr lang="uk-U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"https://www.google.com"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google.com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16C05-2827-45D7-8254-414A06B356B3}"/>
              </a:ext>
            </a:extLst>
          </p:cNvPr>
          <p:cNvSpPr txBox="1"/>
          <p:nvPr/>
        </p:nvSpPr>
        <p:spPr>
          <a:xfrm>
            <a:off x="896983" y="739540"/>
            <a:ext cx="94139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того щоб із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коду прочитати, додати, видалити або перевірити наявність CSS-класу в елемента, у властивості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зберігається об'єкт із методами для роботи з CSS-класами елемента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06864-53A9-4A2D-A682-16A471E1BCDA}"/>
              </a:ext>
            </a:extLst>
          </p:cNvPr>
          <p:cNvSpPr txBox="1"/>
          <p:nvPr/>
        </p:nvSpPr>
        <p:spPr>
          <a:xfrm>
            <a:off x="827314" y="1978698"/>
            <a:ext cx="100148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Властивість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— це спеціальний тип об’єкта, який подібний до масиву. Але він не є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нативним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-масивом, який ми вивчали раніше.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Він зберігає в собі весь перелік класів DOM-елемента, властивість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length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і властивість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103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 </a:t>
            </a:r>
            <a:r>
              <a:rPr lang="uk-UA" altLang="uk-UA" sz="1400" dirty="0">
                <a:solidFill>
                  <a:srgbClr val="2F2F37"/>
                </a:solidFill>
                <a:latin typeface="Montserrat" panose="00000500000000000000" pitchFamily="2" charset="-52"/>
              </a:rPr>
              <a:t>властивість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містить точне значення атрибута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285750" marR="0" lvl="0" indent="-103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 властивість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length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— кількість класів в елемента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Але самі по собі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та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length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майже не використовуються, тому що для операцій з класами (додавання, видалення тощо) є спеціальні методи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ED3-F187-49B5-BF78-0B181AB644BB}"/>
              </a:ext>
            </a:extLst>
          </p:cNvPr>
          <p:cNvSpPr txBox="1"/>
          <p:nvPr/>
        </p:nvSpPr>
        <p:spPr>
          <a:xfrm>
            <a:off x="722811" y="44027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".link"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link.classList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B0221EF-4171-4FE2-9A1A-18263E8F3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766" y="4290007"/>
            <a:ext cx="4263507" cy="14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FB91C-E6DA-4665-958D-0A0D2518C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00" y="446303"/>
            <a:ext cx="8910769" cy="46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E40B2-75EE-44F3-8838-91D0CE76A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6" y="415048"/>
            <a:ext cx="6077314" cy="30139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9A2304-1E1D-4655-9231-E9BFCC24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7" y="3168887"/>
            <a:ext cx="5604071" cy="36891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254731-BCDA-4477-A828-294AB26EC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394" y="478080"/>
            <a:ext cx="5715768" cy="34122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F71624-2DC1-4B97-8F9E-71527E9D5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960" y="3898565"/>
            <a:ext cx="5408023" cy="28044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0DB69C-86D2-4F10-ADB2-1BCF9557B8FF}"/>
              </a:ext>
            </a:extLst>
          </p:cNvPr>
          <p:cNvSpPr txBox="1"/>
          <p:nvPr/>
        </p:nvSpPr>
        <p:spPr>
          <a:xfrm>
            <a:off x="1262743" y="106533"/>
            <a:ext cx="9788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 is-active</a:t>
            </a:r>
            <a:r>
              <a:rPr lang="uk-UA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"https://www.google.com"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google.com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3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57FA0F-2016-4AFC-8EB0-E2285677E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179" y="1386564"/>
            <a:ext cx="6301589" cy="4448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AF2F6-A935-4FC0-ACA5-25B7727E982C}"/>
              </a:ext>
            </a:extLst>
          </p:cNvPr>
          <p:cNvSpPr txBox="1"/>
          <p:nvPr/>
        </p:nvSpPr>
        <p:spPr>
          <a:xfrm>
            <a:off x="1201783" y="840462"/>
            <a:ext cx="9788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 is-active</a:t>
            </a:r>
            <a:r>
              <a:rPr lang="uk-UA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"https://www.google.com"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google.com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168" name="Google Shape;168;p14"/>
          <p:cNvSpPr txBox="1"/>
          <p:nvPr/>
        </p:nvSpPr>
        <p:spPr>
          <a:xfrm>
            <a:off x="3793063" y="-9037"/>
            <a:ext cx="79626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Властивість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style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6262AA6-7104-47C3-BCC8-442C3F44D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219" y="593817"/>
            <a:ext cx="6848450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988526" y="294272"/>
            <a:ext cx="32134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Атрибути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EE9CEDA-6FC9-43B6-8826-63BC935B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1032596"/>
            <a:ext cx="8867862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DOM-елементам відповідають HTML-теги, які містять текстові атрибути.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Доступ до атрибутів здійснюється за допомогою стандартних методів.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Ці методи працюють зі значенням, яке знаходиться в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elem.hasAttribute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перевіряє наявність атрибута, повертає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true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або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false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elem.getAttribute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отримує значення атрибута і повертає його.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elem.attributes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властивість, що повертає об'єкт усіх атрибутів елемента.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elem.setAttribute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value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встановлює атрибут.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elem.removeAttribute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видаляє атрибут.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A1D3A46-F7CA-4836-8C5F-A829068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25" y="4289821"/>
            <a:ext cx="10084525" cy="464209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&lt;img class="image" src="&lt;https://picsum.photos/id/15/320/240&gt;" alt="Rocks and waterfall" width="300" /&gt;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0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4049486" y="-168210"/>
            <a:ext cx="32134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Атрибути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EA1D3A46-F7CA-4836-8C5F-A829068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54" y="496416"/>
            <a:ext cx="10084525" cy="464209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image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src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="&lt;https://picsum.photos/id/15/320/240&gt;"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alt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Rocks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waterfall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="300" /&gt;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5D7AC4-31D8-4C04-8888-79CEE5B95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9" y="978961"/>
            <a:ext cx="5550127" cy="52650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D57DC-8281-40B8-9A89-B007997FC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614" y="960623"/>
            <a:ext cx="6035424" cy="56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4014652" y="21019"/>
            <a:ext cx="32134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Атрибути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EA1D3A46-F7CA-4836-8C5F-A829068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3" y="746857"/>
            <a:ext cx="10084525" cy="464209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image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src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="&lt;https://picsum.photos/id/15/320/240&gt;"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alt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Rocks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waterfall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="300" /&gt;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C96F16-5634-4F52-852B-E6BD8A77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09" y="1417045"/>
            <a:ext cx="6166494" cy="49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9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487680" y="25333"/>
            <a:ext cx="10284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2400" b="1" dirty="0">
                <a:solidFill>
                  <a:srgbClr val="E6AF00"/>
                </a:solidFill>
                <a:latin typeface="Arial"/>
                <a:cs typeface="Arial"/>
              </a:rPr>
              <a:t>Атрибути</a:t>
            </a:r>
            <a:r>
              <a:rPr lang="en-US" sz="2400" b="1" dirty="0">
                <a:solidFill>
                  <a:srgbClr val="E6AF00"/>
                </a:solidFill>
                <a:latin typeface="Arial"/>
                <a:cs typeface="Arial"/>
              </a:rPr>
              <a:t>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altLang="uk-UA" sz="2400" b="1" dirty="0">
                <a:solidFill>
                  <a:srgbClr val="E6AF00"/>
                </a:solidFill>
                <a:latin typeface="Arial"/>
                <a:cs typeface="Arial"/>
              </a:rPr>
              <a:t>Метод </a:t>
            </a:r>
            <a:r>
              <a:rPr lang="uk-UA" altLang="uk-UA" sz="2400" b="1" dirty="0" err="1">
                <a:solidFill>
                  <a:srgbClr val="E6AF00"/>
                </a:solidFill>
                <a:latin typeface="Arial"/>
                <a:cs typeface="Arial"/>
              </a:rPr>
              <a:t>element.removeAttribute</a:t>
            </a:r>
            <a:r>
              <a:rPr lang="uk-UA" altLang="uk-UA" sz="2400" b="1" dirty="0">
                <a:solidFill>
                  <a:srgbClr val="E6AF00"/>
                </a:solidFill>
                <a:latin typeface="Arial"/>
                <a:cs typeface="Arial"/>
              </a:rPr>
              <a:t>(</a:t>
            </a:r>
            <a:r>
              <a:rPr lang="uk-UA" altLang="uk-UA" sz="2400" b="1" dirty="0" err="1">
                <a:solidFill>
                  <a:srgbClr val="E6AF00"/>
                </a:solidFill>
                <a:latin typeface="Arial"/>
                <a:cs typeface="Arial"/>
              </a:rPr>
              <a:t>nameAttribute</a:t>
            </a:r>
            <a:r>
              <a:rPr lang="uk-UA" altLang="uk-UA" sz="2400" b="1" dirty="0">
                <a:solidFill>
                  <a:srgbClr val="E6AF00"/>
                </a:solidFill>
                <a:latin typeface="Arial"/>
                <a:cs typeface="Arial"/>
              </a:rPr>
              <a:t>).Приклад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EA1D3A46-F7CA-4836-8C5F-A8290685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28" y="997780"/>
            <a:ext cx="10084525" cy="848930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html-</a:t>
            </a:r>
            <a:r>
              <a:rPr lang="ru-R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файл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image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src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="&lt;https://picsum.photos/id/15/320/240&gt;"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alt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Rocks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waterfall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="300" /&gt;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7CFEE-2C2C-495D-ABC5-CEE603BA795F}"/>
              </a:ext>
            </a:extLst>
          </p:cNvPr>
          <p:cNvSpPr txBox="1"/>
          <p:nvPr/>
        </p:nvSpPr>
        <p:spPr>
          <a:xfrm>
            <a:off x="129874" y="2043867"/>
            <a:ext cx="845677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Js-</a:t>
            </a: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файл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с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".image"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image.attributes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NamedNodeMap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{0: class, 1: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2: alt, length: 3}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image.hasAttribute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image.getAttribute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"Rocks and waterfall"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image.setAttribute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"Amazing nature"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image.getAttribute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Amazing nature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50E17C-3776-4733-A1BE-32DC237D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318" y="1802990"/>
            <a:ext cx="1954078" cy="13891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B5228B-36B8-46A9-8341-4F14CB4A9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588" y="3212853"/>
            <a:ext cx="3665538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7040" y="0"/>
            <a:ext cx="8900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Власні атрибути (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data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-атрибути).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321A6-31DB-4820-8754-380013310913}"/>
              </a:ext>
            </a:extLst>
          </p:cNvPr>
          <p:cNvSpPr txBox="1"/>
          <p:nvPr/>
        </p:nvSpPr>
        <p:spPr>
          <a:xfrm>
            <a:off x="610354" y="801225"/>
            <a:ext cx="102840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Специфікацією HTML визначено вичерпний перелік атрибутів, які ми можемо додавати на ті чи інші теги (DOM-елементи) для того, щоб розмітка лишалась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валідною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але інколи цього переліку недостатньо.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Бувають випадки, коли нам потрібно зберегти певну інформацію на тезі, наприклад, вказати тип дії кнопки, щоб потім у певний момент часу мати можливість отримати до неї доступ. І тут на допомогу приходять власні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Власні атрибути дозволяють додати до тегу довільний атрибут і отримати його значення в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err="1">
                <a:solidFill>
                  <a:srgbClr val="2F2F37"/>
                </a:solidFill>
                <a:latin typeface="Montserrat" panose="00000500000000000000" pitchFamily="2" charset="-52"/>
              </a:rPr>
              <a:t>Цю</a:t>
            </a:r>
            <a:r>
              <a:rPr lang="ru-RU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rgbClr val="2F2F37"/>
                </a:solidFill>
                <a:latin typeface="Montserrat" panose="00000500000000000000" pitchFamily="2" charset="-52"/>
              </a:rPr>
              <a:t>можливість</a:t>
            </a:r>
            <a:r>
              <a:rPr lang="ru-RU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rgbClr val="2F2F37"/>
                </a:solidFill>
                <a:latin typeface="Montserrat" panose="00000500000000000000" pitchFamily="2" charset="-52"/>
              </a:rPr>
              <a:t>використовують</a:t>
            </a:r>
            <a:r>
              <a:rPr lang="ru-RU" dirty="0">
                <a:solidFill>
                  <a:srgbClr val="2F2F37"/>
                </a:solidFill>
                <a:latin typeface="Montserrat" panose="00000500000000000000" pitchFamily="2" charset="-52"/>
              </a:rPr>
              <a:t> для того, </a:t>
            </a:r>
            <a:r>
              <a:rPr lang="ru-RU" dirty="0" err="1">
                <a:solidFill>
                  <a:srgbClr val="2F2F37"/>
                </a:solidFill>
                <a:latin typeface="Montserrat" panose="00000500000000000000" pitchFamily="2" charset="-52"/>
              </a:rPr>
              <a:t>щоб</a:t>
            </a:r>
            <a:r>
              <a:rPr lang="ru-RU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спростити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написання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коду, </a:t>
            </a:r>
            <a:r>
              <a:rPr lang="ru-RU" dirty="0" err="1">
                <a:solidFill>
                  <a:srgbClr val="2F2F37"/>
                </a:solidFill>
                <a:latin typeface="Montserrat" panose="00000500000000000000" pitchFamily="2" charset="-52"/>
              </a:rPr>
              <a:t>наприклад</a:t>
            </a:r>
            <a:r>
              <a:rPr lang="ru-RU" dirty="0">
                <a:solidFill>
                  <a:srgbClr val="2F2F37"/>
                </a:solidFill>
                <a:latin typeface="Montserrat" panose="00000500000000000000" pitchFamily="2" charset="-52"/>
              </a:rPr>
              <a:t>,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зв'язати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дані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і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розмітку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за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унікальним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ідентифікатором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,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вказати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тип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дії</a:t>
            </a:r>
            <a:r>
              <a:rPr lang="ru-RU" b="1" dirty="0">
                <a:solidFill>
                  <a:srgbClr val="2F2F37"/>
                </a:solidFill>
                <a:latin typeface="Montserrat" panose="00000500000000000000" pitchFamily="2" charset="-52"/>
              </a:rPr>
              <a:t> кнопки </a:t>
            </a:r>
            <a:r>
              <a:rPr lang="ru-RU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тощо</a:t>
            </a:r>
            <a:r>
              <a:rPr lang="ru-RU" sz="24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1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7040" y="0"/>
            <a:ext cx="8900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Власні атрибути (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data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-атрибути).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E7733-5A7A-47C8-A233-31D4319A97FE}"/>
              </a:ext>
            </a:extLst>
          </p:cNvPr>
          <p:cNvSpPr txBox="1"/>
          <p:nvPr/>
        </p:nvSpPr>
        <p:spPr>
          <a:xfrm>
            <a:off x="574385" y="725772"/>
            <a:ext cx="8081933" cy="10772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html-</a:t>
            </a:r>
            <a:r>
              <a:rPr lang="ru-RU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файл</a:t>
            </a:r>
          </a:p>
          <a:p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5D7367-C73E-4CFB-A4D5-83B59F82D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727" y="2303952"/>
            <a:ext cx="2165249" cy="31774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68A208-3D2C-4811-BF8A-CF5D7D21AC5B}"/>
              </a:ext>
            </a:extLst>
          </p:cNvPr>
          <p:cNvSpPr txBox="1"/>
          <p:nvPr/>
        </p:nvSpPr>
        <p:spPr>
          <a:xfrm>
            <a:off x="461363" y="3728703"/>
            <a:ext cx="8307975" cy="16619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Js-</a:t>
            </a:r>
            <a:r>
              <a:rPr lang="ru-RU" dirty="0">
                <a:solidFill>
                  <a:srgbClr val="0000FF"/>
                </a:solidFill>
              </a:rPr>
              <a:t>файл</a:t>
            </a:r>
          </a:p>
          <a:p>
            <a:endParaRPr lang="uk-UA" sz="1400" dirty="0"/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'button[data-action="save"]'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"save"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closeBtn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'button[data-action="close"]'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closeBtn.dataset.action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"close"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CF84E-41FE-456E-A5F0-23BD8827000E}"/>
              </a:ext>
            </a:extLst>
          </p:cNvPr>
          <p:cNvSpPr txBox="1"/>
          <p:nvPr/>
        </p:nvSpPr>
        <p:spPr>
          <a:xfrm>
            <a:off x="348343" y="2175191"/>
            <a:ext cx="830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отримання значення 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-атрибута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використовується властивість 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dataset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після якої через крапку пишеться ім'я атрибута без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Тобто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відкидається, а інша частина імені записується як ім'я властивості об'єкта.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2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7040" y="0"/>
            <a:ext cx="8900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Власні атрибути (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data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-атрибути).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E7733-5A7A-47C8-A233-31D4319A97FE}"/>
              </a:ext>
            </a:extLst>
          </p:cNvPr>
          <p:cNvSpPr txBox="1"/>
          <p:nvPr/>
        </p:nvSpPr>
        <p:spPr>
          <a:xfrm>
            <a:off x="200882" y="786645"/>
            <a:ext cx="8081933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html-</a:t>
            </a:r>
            <a:r>
              <a:rPr lang="ru-RU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файл</a:t>
            </a: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"editor"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Donec id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Praesent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porttitor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nulla vitae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posuere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iaculis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arcu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nisl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dignissim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ipsum.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Curabitur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tellus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Phasellus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gravida semper nisi.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"actions"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 text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 editor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8A208-3D2C-4811-BF8A-CF5D7D21AC5B}"/>
              </a:ext>
            </a:extLst>
          </p:cNvPr>
          <p:cNvSpPr txBox="1"/>
          <p:nvPr/>
        </p:nvSpPr>
        <p:spPr>
          <a:xfrm>
            <a:off x="-25160" y="3239768"/>
            <a:ext cx="8307975" cy="16619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Js-</a:t>
            </a:r>
            <a:r>
              <a:rPr lang="ru-RU" dirty="0">
                <a:solidFill>
                  <a:srgbClr val="0000FF"/>
                </a:solidFill>
              </a:rPr>
              <a:t>файл</a:t>
            </a:r>
          </a:p>
          <a:p>
            <a:endParaRPr lang="uk-UA" sz="1400" dirty="0"/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saveBtn2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'.editor button[data-action="save"]'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closeBtn2 =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'.editor button[data-action="close"]'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console.log(saveBtn2.dataset.action);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//save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console.log(closeBtn2.dataset.action);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//close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CF84E-41FE-456E-A5F0-23BD8827000E}"/>
              </a:ext>
            </a:extLst>
          </p:cNvPr>
          <p:cNvSpPr txBox="1"/>
          <p:nvPr/>
        </p:nvSpPr>
        <p:spPr>
          <a:xfrm>
            <a:off x="151390" y="5594301"/>
            <a:ext cx="830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отримання значення 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-атрибута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використовується властивість 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dataset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після якої через крапку пишеться ім'я атрибута без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Тобто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відкидається, а інша частина імені записується як ім'я властивості об'єкта.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06A0CE-9DAC-46EF-BA55-FB5453A4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235" y="2318012"/>
            <a:ext cx="3497883" cy="35055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570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290354" y="154935"/>
            <a:ext cx="80641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ECMAScript</a:t>
            </a:r>
            <a:r>
              <a:rPr lang="en-AU" sz="3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FFAD10-9EC4-479A-9ED0-ADA42AE5F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5" y="2099195"/>
            <a:ext cx="2209922" cy="2073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E78C8-9346-4417-AC6A-127050C389F8}"/>
              </a:ext>
            </a:extLst>
          </p:cNvPr>
          <p:cNvSpPr txBox="1"/>
          <p:nvPr/>
        </p:nvSpPr>
        <p:spPr>
          <a:xfrm>
            <a:off x="2891246" y="978962"/>
            <a:ext cx="84211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ECMAScript (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скорочено 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ES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стандарт, який описує мову програмування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затверджений міжнародною організацією </a:t>
            </a:r>
            <a:r>
              <a:rPr lang="en-A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CMA"/>
              </a:rPr>
              <a:t>ECMA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згідно зі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Специфікація"/>
              </a:rPr>
              <a:t>специфікацією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ECMA-262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Найвідомішими реалізаціями стандарту є мови </a:t>
            </a:r>
            <a:r>
              <a:rPr lang="en-A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JavaScript"/>
              </a:rPr>
              <a:t>JavaScript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ActionScript"/>
              </a:rPr>
              <a:t>ActionScript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які широко використовується у </a:t>
            </a:r>
            <a:r>
              <a:rPr lang="uk-UA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Веброзробка"/>
              </a:rPr>
              <a:t>веброзробці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</a:p>
          <a:p>
            <a:endParaRPr lang="en-AU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Цей стандарт визначає синтаксис і семантику мови, а також набір вбудованих об'єктів і функцій для роботи з даними, текстом, датами та іншими аспектами програмування.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ECMAScript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надає основну структуру мови, на якій базується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JavaScript. </a:t>
            </a:r>
          </a:p>
          <a:p>
            <a:endParaRPr lang="en-AU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Різні версії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реалізуються через різні версії стандарту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ECMAScript. </a:t>
            </a:r>
          </a:p>
          <a:p>
            <a:endParaRPr lang="en-AU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Наприклад,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ES5, ES6 (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або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ES2015), ES2016, ES2017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…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тощо — це різні версії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ECMAScript,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які впроваджують нові можливості та покращення в мову.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4A214-FEB8-49D5-A592-AB7E265B5F9B}"/>
              </a:ext>
            </a:extLst>
          </p:cNvPr>
          <p:cNvSpPr txBox="1"/>
          <p:nvPr/>
        </p:nvSpPr>
        <p:spPr>
          <a:xfrm>
            <a:off x="360651" y="5714230"/>
            <a:ext cx="11470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uk-UA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Англійська мова"/>
              </a:rPr>
              <a:t>англ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Англійська мова"/>
              </a:rPr>
              <a:t>.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European Computer Manufacturers Association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—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некомерційна асоціація європейських виробників комп'ютерів, створена в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1961"/>
              </a:rPr>
              <a:t>1961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році і розташована в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Женева"/>
              </a:rPr>
              <a:t>Женеві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Займається розробкою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Стандарт"/>
              </a:rPr>
              <a:t>стандартів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 інформаційних і комунікаційних систем.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495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7040" y="0"/>
            <a:ext cx="8900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2800" b="1" dirty="0">
                <a:solidFill>
                  <a:srgbClr val="E6AF00"/>
                </a:solidFill>
                <a:latin typeface="Arial"/>
                <a:cs typeface="Arial"/>
              </a:rPr>
              <a:t>Зміна значень </a:t>
            </a:r>
            <a:r>
              <a:rPr lang="uk-UA" altLang="uk-UA" sz="2800" b="1" dirty="0" err="1">
                <a:solidFill>
                  <a:srgbClr val="E6AF00"/>
                </a:solidFill>
                <a:latin typeface="Arial"/>
                <a:cs typeface="Arial"/>
              </a:rPr>
              <a:t>data</a:t>
            </a:r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-атрибута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.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E7733-5A7A-47C8-A233-31D4319A97FE}"/>
              </a:ext>
            </a:extLst>
          </p:cNvPr>
          <p:cNvSpPr txBox="1"/>
          <p:nvPr/>
        </p:nvSpPr>
        <p:spPr>
          <a:xfrm>
            <a:off x="296676" y="1831656"/>
            <a:ext cx="8081933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html-</a:t>
            </a:r>
            <a:r>
              <a:rPr lang="ru-RU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файл</a:t>
            </a: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"editor"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Donec id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Praesent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porttitor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nulla vitae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posuere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iaculis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arcu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nisl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dignissim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ipsum.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Curabitur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tellus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Phasellus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gravida semper nisi.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"actions"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 text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 editor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8A208-3D2C-4811-BF8A-CF5D7D21AC5B}"/>
              </a:ext>
            </a:extLst>
          </p:cNvPr>
          <p:cNvSpPr txBox="1"/>
          <p:nvPr/>
        </p:nvSpPr>
        <p:spPr>
          <a:xfrm>
            <a:off x="70634" y="4162546"/>
            <a:ext cx="8307975" cy="25237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Js-</a:t>
            </a:r>
            <a:r>
              <a:rPr lang="ru-RU" dirty="0">
                <a:solidFill>
                  <a:srgbClr val="0000FF"/>
                </a:solidFill>
              </a:rPr>
              <a:t>файл</a:t>
            </a:r>
          </a:p>
          <a:p>
            <a:endParaRPr lang="uk-UA" sz="1400" dirty="0"/>
          </a:p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Змінюємо значення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data-action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кнопки </a:t>
            </a:r>
            <a:r>
              <a:rPr lang="en-A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saveBtn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Додаємо новий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атрибут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data-role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saveBtn.dataset.role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Перевіримо нові значення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"update"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saveBtn.dataset.role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"admin"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06A0CE-9DAC-46EF-BA55-FB5453A4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235" y="2318012"/>
            <a:ext cx="3497883" cy="35055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3222D-C1F8-4DAD-9A3F-13DD54C49A72}"/>
              </a:ext>
            </a:extLst>
          </p:cNvPr>
          <p:cNvSpPr txBox="1"/>
          <p:nvPr/>
        </p:nvSpPr>
        <p:spPr>
          <a:xfrm>
            <a:off x="426720" y="608761"/>
            <a:ext cx="9910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Змінити значення існуючого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або додати новий можна так само, як і будь-якої іншої властивості об'єкта в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Щоб це зробити, треба отримати доступ до DOM-елемента, а потім змінити/задати значення властивості в об'єкті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9525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7040" y="0"/>
            <a:ext cx="8900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Видалення </a:t>
            </a:r>
            <a:r>
              <a:rPr lang="uk-UA" altLang="uk-UA" sz="2800" b="1" dirty="0" err="1">
                <a:solidFill>
                  <a:srgbClr val="E6AF00"/>
                </a:solidFill>
                <a:latin typeface="Arial"/>
                <a:cs typeface="Arial"/>
              </a:rPr>
              <a:t>data</a:t>
            </a:r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-атрибута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.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E7733-5A7A-47C8-A233-31D4319A97FE}"/>
              </a:ext>
            </a:extLst>
          </p:cNvPr>
          <p:cNvSpPr txBox="1"/>
          <p:nvPr/>
        </p:nvSpPr>
        <p:spPr>
          <a:xfrm>
            <a:off x="298281" y="1163850"/>
            <a:ext cx="8081933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html-</a:t>
            </a:r>
            <a:r>
              <a:rPr lang="ru-RU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файл</a:t>
            </a: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"editor"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Donec id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justo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Praesent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porttitor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nulla vitae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posuere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iaculis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arcu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nisl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dignissim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pretium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ipsum.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Curabitur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tellus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Phasellus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gravida semper nisi.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"actions"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 text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 editor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8A208-3D2C-4811-BF8A-CF5D7D21AC5B}"/>
              </a:ext>
            </a:extLst>
          </p:cNvPr>
          <p:cNvSpPr txBox="1"/>
          <p:nvPr/>
        </p:nvSpPr>
        <p:spPr>
          <a:xfrm>
            <a:off x="298281" y="3649719"/>
            <a:ext cx="8307975" cy="16619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Js-</a:t>
            </a:r>
            <a:r>
              <a:rPr lang="ru-RU" dirty="0">
                <a:solidFill>
                  <a:srgbClr val="0000FF"/>
                </a:solidFill>
              </a:rPr>
              <a:t>файл</a:t>
            </a:r>
          </a:p>
          <a:p>
            <a:endParaRPr lang="uk-UA" sz="1400" dirty="0"/>
          </a:p>
          <a:p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Видаляємо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атрибут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data-action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Перевіримо видалення</a:t>
            </a:r>
            <a:endParaRPr lang="uk-U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saveBtn.dataset.action</a:t>
            </a:r>
            <a:r>
              <a:rPr lang="en-A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79483-4D8D-4A37-B9C7-F111F0512598}"/>
              </a:ext>
            </a:extLst>
          </p:cNvPr>
          <p:cNvSpPr txBox="1"/>
          <p:nvPr/>
        </p:nvSpPr>
        <p:spPr>
          <a:xfrm>
            <a:off x="444136" y="684513"/>
            <a:ext cx="8821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видалення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використовується оператор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delete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: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987040" y="0"/>
            <a:ext cx="8900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2800" b="1" dirty="0" err="1">
                <a:solidFill>
                  <a:srgbClr val="E6AF00"/>
                </a:solidFill>
                <a:latin typeface="Arial"/>
                <a:cs typeface="Arial"/>
              </a:rPr>
              <a:t>camelCase</a:t>
            </a:r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2800" b="1" dirty="0" err="1">
                <a:solidFill>
                  <a:srgbClr val="E6AF00"/>
                </a:solidFill>
                <a:latin typeface="Arial"/>
                <a:cs typeface="Arial"/>
              </a:rPr>
              <a:t>data</a:t>
            </a:r>
            <a:r>
              <a:rPr lang="uk-UA" altLang="uk-UA" sz="2800" b="1" dirty="0">
                <a:solidFill>
                  <a:srgbClr val="E6AF00"/>
                </a:solidFill>
                <a:latin typeface="Arial"/>
                <a:cs typeface="Arial"/>
              </a:rPr>
              <a:t>-атрибута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.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079483-4D8D-4A37-B9C7-F111F0512598}"/>
              </a:ext>
            </a:extLst>
          </p:cNvPr>
          <p:cNvSpPr txBox="1"/>
          <p:nvPr/>
        </p:nvSpPr>
        <p:spPr>
          <a:xfrm>
            <a:off x="444136" y="684513"/>
            <a:ext cx="8821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видалення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використовується оператор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delete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: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B664F-BD1B-4D37-97C7-A16A45CF23B2}"/>
              </a:ext>
            </a:extLst>
          </p:cNvPr>
          <p:cNvSpPr txBox="1"/>
          <p:nvPr/>
        </p:nvSpPr>
        <p:spPr>
          <a:xfrm>
            <a:off x="833478" y="1235504"/>
            <a:ext cx="91853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Коли потрібно отримати доступ до цих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-атрибутів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через властивість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dataset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атрибути в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кебаб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-кейсі перетворюються в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кемел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-кейс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camelCase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Тобто дефіси видаляються, і наступна літера після кожного дефіса стає великою. Наприклад,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-user-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role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стає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userRole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у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: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A04D5-6BB1-434B-9A5F-673326D9E012}"/>
              </a:ext>
            </a:extLst>
          </p:cNvPr>
          <p:cNvSpPr txBox="1"/>
          <p:nvPr/>
        </p:nvSpPr>
        <p:spPr>
          <a:xfrm>
            <a:off x="833478" y="3555708"/>
            <a:ext cx="9843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userBlock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'div[data-user-role="admin"]'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Додаємо новий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атрибут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data-user-status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element.dataset.userStatus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"online"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element.dataset.userRole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"admin"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element.dataset.userStatus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"online"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64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27269" y="154935"/>
            <a:ext cx="40407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Подія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14D4A5-39D0-4A3E-86FD-79A7F7D5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37" y="801225"/>
            <a:ext cx="1090456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Подія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 це сигнал від браузера про те, що на веб-сторінці щось відбулося.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Події використовуються для реакції на дії користувача і виконання коду, пов'язаного з певною подією.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Існує багато видів подій: миші, клавіатури, елементів форм, завантаження зображень, буфера обміну, зміни стадії CSS анімації або переходу, зміни розмірів вікна та багато інших.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Одна дія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може викликати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декілька подій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Наприклад, клік викликає спочатку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mousedown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а потім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mouseup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click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У тих випадках, коли одна дія генерує декілька подій, їхній порядок фіксований. Тобто обробники викликаються у порядку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mousedown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→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mouseup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→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click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того, щоб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елемент реагував на дії користувача, до нього необхідно додати слухача (обробника) події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Тобто функцію, яка буде викликана, щойно подія відбулася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564F9-D6C7-43A0-B9CB-171D0AD1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36" y="6056775"/>
            <a:ext cx="10563367" cy="569387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Слухач події — це механізм, який "слухає" або "очікує" на виникнення певної події. 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addEventListener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додає слухача події на елемент.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7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316406" y="154935"/>
            <a:ext cx="6264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addEventListener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()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C770F-19C3-43C4-8729-B90F9E24C8B8}"/>
              </a:ext>
            </a:extLst>
          </p:cNvPr>
          <p:cNvSpPr txBox="1"/>
          <p:nvPr/>
        </p:nvSpPr>
        <p:spPr>
          <a:xfrm>
            <a:off x="354842" y="801225"/>
            <a:ext cx="10153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Слухач події — це механізм, який "слухає" або "очікує" на виникнення певної події.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addEventListener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додає слухача події на елемент.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973876-26C0-4CB7-AFFC-6BBA5CB1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8" y="1802990"/>
            <a:ext cx="10266650" cy="43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5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316406" y="154935"/>
            <a:ext cx="6264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Метод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addEventListener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()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C770F-19C3-43C4-8729-B90F9E24C8B8}"/>
              </a:ext>
            </a:extLst>
          </p:cNvPr>
          <p:cNvSpPr txBox="1"/>
          <p:nvPr/>
        </p:nvSpPr>
        <p:spPr>
          <a:xfrm>
            <a:off x="354842" y="801225"/>
            <a:ext cx="10153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Слухач події — це механізм, який "слухає" або "очікує" на виникнення певної події.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addEventListener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додає слухача події на елемент.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2822A-4671-4A16-9FAD-18DCF7EA11E3}"/>
              </a:ext>
            </a:extLst>
          </p:cNvPr>
          <p:cNvSpPr txBox="1"/>
          <p:nvPr/>
        </p:nvSpPr>
        <p:spPr>
          <a:xfrm>
            <a:off x="354842" y="157017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1.В HTML є кнопка з класом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my-button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2DB-D503-43BF-8A14-2F41778C183C}"/>
              </a:ext>
            </a:extLst>
          </p:cNvPr>
          <p:cNvSpPr txBox="1"/>
          <p:nvPr/>
        </p:nvSpPr>
        <p:spPr>
          <a:xfrm>
            <a:off x="2899954" y="1959443"/>
            <a:ext cx="526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"my-button"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E676E-57C6-4B36-A471-94501791F775}"/>
              </a:ext>
            </a:extLst>
          </p:cNvPr>
          <p:cNvSpPr txBox="1"/>
          <p:nvPr/>
        </p:nvSpPr>
        <p:spPr>
          <a:xfrm>
            <a:off x="1680754" y="2778697"/>
            <a:ext cx="5651862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button was pressed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09536B-3D6B-4B8B-AC24-73DE071F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710" y="2604215"/>
            <a:ext cx="2339543" cy="10592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EC1470-EB5E-428B-92D3-9AB50496E904}"/>
              </a:ext>
            </a:extLst>
          </p:cNvPr>
          <p:cNvSpPr txBox="1"/>
          <p:nvPr/>
        </p:nvSpPr>
        <p:spPr>
          <a:xfrm>
            <a:off x="9081641" y="2088185"/>
            <a:ext cx="285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Результат виконання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2267E-B7AD-43B8-B9EF-57F6E089327D}"/>
              </a:ext>
            </a:extLst>
          </p:cNvPr>
          <p:cNvSpPr txBox="1"/>
          <p:nvPr/>
        </p:nvSpPr>
        <p:spPr>
          <a:xfrm>
            <a:off x="99759" y="3940032"/>
            <a:ext cx="1134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можна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(і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бажано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використовувати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окрему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функцію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і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передавати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на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неї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Іменована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функція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підвищує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читабельність</a:t>
            </a:r>
            <a:r>
              <a:rPr lang="ru-R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коду.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5461C-A427-4741-A60A-064D63AE6049}"/>
              </a:ext>
            </a:extLst>
          </p:cNvPr>
          <p:cNvSpPr txBox="1"/>
          <p:nvPr/>
        </p:nvSpPr>
        <p:spPr>
          <a:xfrm>
            <a:off x="1441269" y="4688567"/>
            <a:ext cx="6910251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".my-button"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AU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AU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 was clicked"</a:t>
            </a:r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C6C84-4C5C-4A89-BB51-FBB29F7DC952}"/>
              </a:ext>
            </a:extLst>
          </p:cNvPr>
          <p:cNvSpPr txBox="1"/>
          <p:nvPr/>
        </p:nvSpPr>
        <p:spPr>
          <a:xfrm>
            <a:off x="354842" y="227285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altLang="uk-UA" dirty="0">
                <a:solidFill>
                  <a:srgbClr val="2F2F37"/>
                </a:solidFill>
                <a:latin typeface="Montserrat" panose="00000500000000000000" pitchFamily="2" charset="-52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.В </a:t>
            </a:r>
            <a:r>
              <a:rPr kumimoji="0" lang="en-US" altLang="uk-UA" sz="18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js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файлі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маємо</a:t>
            </a:r>
            <a:endParaRPr lang="en-A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984D5CF-2460-4C0B-964D-93B3DA65B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641" y="5151731"/>
            <a:ext cx="2453853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Приклад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1D5F2-43CD-4294-8877-798FE7CBB287}"/>
              </a:ext>
            </a:extLst>
          </p:cNvPr>
          <p:cNvSpPr txBox="1"/>
          <p:nvPr/>
        </p:nvSpPr>
        <p:spPr>
          <a:xfrm>
            <a:off x="418011" y="801225"/>
            <a:ext cx="5921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-click"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-box 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42F9D-0CD9-4CFB-9D66-5023195FDFEF}"/>
              </a:ext>
            </a:extLst>
          </p:cNvPr>
          <p:cNvSpPr txBox="1"/>
          <p:nvPr/>
        </p:nvSpPr>
        <p:spPr>
          <a:xfrm>
            <a:off x="418011" y="1802990"/>
            <a:ext cx="7994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Натискаючи на кнопку "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Click me"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змусь червоний квадратик зміщуватись на 50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lang="uk-U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діагоналі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-click'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 =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A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-box'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 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console.log('click');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step += </a:t>
            </a:r>
            <a:r>
              <a:rPr lang="en-A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div.style.marginTop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px`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div.style.marginLeft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px`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53670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366529" y="21589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Об'єкт події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A4E03C-73E4-408F-B27F-63D64C9C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84" y="806120"/>
            <a:ext cx="1009298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Щоб обробити подію - недостатньо знати про те, що це клік або натискання клавіші, можуть знадобитися деталі. Наприклад, поточне значення текстового поля, елемент, на якому відбулася подія, вбудовані методи та інші.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Кожна подія - це об'єкт, який містить інформацію про деталі події та автоматично передається першим аргументом в обробник події. Всі події відбуваються з базового класу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Event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8A0B2-DBD5-4429-AAA2-E31D6542479B}"/>
              </a:ext>
            </a:extLst>
          </p:cNvPr>
          <p:cNvSpPr txBox="1"/>
          <p:nvPr/>
        </p:nvSpPr>
        <p:spPr>
          <a:xfrm>
            <a:off x="2077923" y="2596714"/>
            <a:ext cx="74719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event </a:t>
            </a:r>
            <a:r>
              <a:rPr lang="en-A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console.log(event);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942E29-CF38-409B-9597-186EA18D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79" y="4501645"/>
            <a:ext cx="10161044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Параметр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event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це і є об'єкт події, який автоматично передається першим аргументом під час виклику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колбек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-функції. Ми можемо називати його як завгодно, але, як правило, його оголошують як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evt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або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event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Деякі властивості об'єкта події: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event.type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тип події.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event.currentTarget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елемент, на якому виконується обробник події.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24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Поширення подій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742495-C4D2-48A8-B0B6-15808535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3" y="702962"/>
            <a:ext cx="5905820" cy="57475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0CE829-5CA1-4043-BB1E-044A6EC10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53646"/>
            <a:ext cx="5814003" cy="28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3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819375" y="154935"/>
            <a:ext cx="43318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Спливання подій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73D7F4-E61A-4340-95D0-B0073D494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3" y="1081310"/>
            <a:ext cx="6924636" cy="51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001439" y="250729"/>
            <a:ext cx="74140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Об'єктна модель документа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FFAD10-9EC4-479A-9ED0-ADA42AE5F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35" y="1812332"/>
            <a:ext cx="1809074" cy="169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504C7-94EB-4E95-81E2-7D2972DA08F0}"/>
              </a:ext>
            </a:extLst>
          </p:cNvPr>
          <p:cNvSpPr txBox="1"/>
          <p:nvPr/>
        </p:nvSpPr>
        <p:spPr>
          <a:xfrm>
            <a:off x="2490651" y="892021"/>
            <a:ext cx="83689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Об'єктна модель документа (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Document Object Model)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незалежний інтерфейс 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роботи з 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HTML-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документом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</a:t>
            </a:r>
          </a:p>
          <a:p>
            <a:pPr algn="l"/>
            <a:endParaRPr 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Ця модель містить набір властивостей і методів, що дозволяють шукати, створювати й видаляти елементи, реагувати на дії користувача і багато іншого, тобто поєднує сторінку з мовою програмування.</a:t>
            </a:r>
          </a:p>
          <a:p>
            <a:pPr algn="l"/>
            <a:b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lang="uk-UA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це відображення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HTML-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документа. Виглядає як деревоподібна структура, у якій кожен вузол — це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JavaScript-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об'єкт із властивостями та методами, що становить частину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HTML-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документа. </a:t>
            </a:r>
          </a:p>
          <a:p>
            <a:pPr algn="l"/>
            <a:endParaRPr 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algn="l"/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Кожен елемент у документі, весь документ в цілому, заголовок, посилання, абзац — це частини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цього документа, тому всі вони можуть бути змінені з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JavaScript-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коду.</a:t>
            </a:r>
          </a:p>
        </p:txBody>
      </p:sp>
    </p:spTree>
    <p:extLst>
      <p:ext uri="{BB962C8B-B14F-4D97-AF65-F5344CB8AC3E}">
        <p14:creationId xmlns:p14="http://schemas.microsoft.com/office/powerpoint/2010/main" val="202034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819375" y="154935"/>
            <a:ext cx="43318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Спливання подій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F75212-444A-40CC-80BC-CC51FB7FD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91" y="801225"/>
            <a:ext cx="6679475" cy="59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1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Делегування подій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18067-D995-4454-A1E1-50AD952E1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16" y="723368"/>
            <a:ext cx="722732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6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58415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Делегування подій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0BA0A-73BE-40C9-8BC9-82B9D06A7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42" y="801225"/>
            <a:ext cx="6743485" cy="43855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408E-2185-4DEC-A6F4-7EA2831C3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418" y="4066317"/>
            <a:ext cx="669094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8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478696" y="233312"/>
            <a:ext cx="65314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Об'єктна модель браузера 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9ABFE-6FF1-4FDD-80FC-2B79083BDFB7}"/>
              </a:ext>
            </a:extLst>
          </p:cNvPr>
          <p:cNvSpPr txBox="1"/>
          <p:nvPr/>
        </p:nvSpPr>
        <p:spPr>
          <a:xfrm>
            <a:off x="2882537" y="1336490"/>
            <a:ext cx="77237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Об'єктна модель браузера (</a:t>
            </a:r>
            <a:r>
              <a:rPr lang="en-AU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Browser Object Model)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—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незалежний від мови інтерфейс 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роботи з браузером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endParaRPr 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Містить набір властивостей і методів, що дозволяють отримати доступ до ряду функцій браузера. </a:t>
            </a:r>
          </a:p>
          <a:p>
            <a:endParaRPr lang="uk-UA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Саме завдяки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BOM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можна отримувати розміри вікна браузера, прокручувати сторінку, читати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URL,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працювати з історією навігації, місцем розташування тощо.</a:t>
            </a:r>
            <a:endParaRPr lang="en-A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6AEF73-24A3-4FA4-9104-170F5739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35" y="1812332"/>
            <a:ext cx="1809074" cy="1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384616" y="0"/>
            <a:ext cx="701341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HTML-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документ і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DOM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959672-5B8E-4A86-8EB1-939AC896C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644308" y="7828048"/>
            <a:ext cx="1357171" cy="4571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E55CC38-43D9-4C11-B055-91BB5AD0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992" y="779633"/>
            <a:ext cx="6160756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Згідно з DOM-моделлю, кожен тег утворює окремий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елемент-вузол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кожен фрагмент тексту -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текстовий елемент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HTML-документ - це ієрархічне дерево, в якому у кожного елемента (крім кореневого) є тільки один батьківський елемент, тобто елемент, всередині якого він розташовується.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Це дерево утворюється за рахунок вкладеної структури тегів і текстових елементів.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DF618F-2104-4D7A-B730-65B063E7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3" y="1204145"/>
            <a:ext cx="4351397" cy="30330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26F887C-9078-467A-AC70-B254762F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992" y="2790618"/>
            <a:ext cx="718761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Щоб відобразити HTML-документ, браузер спочатку </a:t>
            </a:r>
            <a:r>
              <a:rPr lang="uk-UA" altLang="uk-UA" sz="1300" b="1" dirty="0">
                <a:solidFill>
                  <a:srgbClr val="2F2F37"/>
                </a:solidFill>
                <a:latin typeface="Montserrat" panose="00000500000000000000" pitchFamily="2" charset="-52"/>
              </a:rPr>
              <a:t>перетворює його у формат, який він розуміє -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 Рушій браузера має спеціальний фрагмент коду - </a:t>
            </a:r>
            <a:r>
              <a:rPr lang="uk-UA" altLang="uk-UA" sz="1300" b="1" dirty="0">
                <a:solidFill>
                  <a:srgbClr val="2F2F37"/>
                </a:solidFill>
                <a:latin typeface="Montserrat" panose="00000500000000000000" pitchFamily="2" charset="-52"/>
              </a:rPr>
              <a:t>HTML-</a:t>
            </a:r>
            <a:r>
              <a:rPr lang="uk-UA" altLang="uk-UA" sz="1300" b="1" dirty="0" err="1">
                <a:solidFill>
                  <a:srgbClr val="2F2F37"/>
                </a:solidFill>
                <a:latin typeface="Montserrat" panose="00000500000000000000" pitchFamily="2" charset="-52"/>
              </a:rPr>
              <a:t>парсер</a:t>
            </a:r>
            <a:r>
              <a:rPr lang="uk-UA" altLang="uk-UA" sz="1300" b="1" dirty="0">
                <a:solidFill>
                  <a:srgbClr val="2F2F37"/>
                </a:solidFill>
                <a:latin typeface="Montserrat" panose="00000500000000000000" pitchFamily="2" charset="-52"/>
              </a:rPr>
              <a:t>,</a:t>
            </a: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 який використовується для перетворення HTML в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В HTML вкладеність визначає відносини батько-дитина між елементами.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 В DOM об'єкти пов'язані у деревоподібній структурі даних, фіксуючи ці відносини.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Браузер будує DOM поступово, щойно надходять перші фрагменти коду, він починає </a:t>
            </a:r>
            <a:r>
              <a:rPr lang="uk-UA" altLang="uk-UA" sz="1300" dirty="0" err="1">
                <a:solidFill>
                  <a:srgbClr val="2F2F37"/>
                </a:solidFill>
                <a:latin typeface="Montserrat" panose="00000500000000000000" pitchFamily="2" charset="-52"/>
              </a:rPr>
              <a:t>парсити</a:t>
            </a: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 HTML, додаючи вузли у деревоподібну структуру.</a:t>
            </a:r>
            <a:b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</a:br>
            <a:endParaRPr lang="uk-UA" altLang="uk-UA" sz="1300" dirty="0">
              <a:solidFill>
                <a:srgbClr val="2F2F37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3B185-D859-4ABA-9FDE-14EE14BB27F6}"/>
              </a:ext>
            </a:extLst>
          </p:cNvPr>
          <p:cNvSpPr txBox="1"/>
          <p:nvPr/>
        </p:nvSpPr>
        <p:spPr>
          <a:xfrm>
            <a:off x="393394" y="5583690"/>
            <a:ext cx="11480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Після того, як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DOM-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дерево побудовано, у ньому можна знайти елемент за допомогою </a:t>
            </a:r>
            <a:r>
              <a:rPr lang="en-A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JavaScript </a:t>
            </a:r>
            <a:r>
              <a:rPr lang="uk-UA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і виконувати з ним певні дії, оскільки кожен елемент має інтерфейс з безліччю властивостей і методів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45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269920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DOM-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дерево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C032B-4319-456A-A68C-7803922CBEBF}"/>
              </a:ext>
            </a:extLst>
          </p:cNvPr>
          <p:cNvSpPr txBox="1"/>
          <p:nvPr/>
        </p:nvSpPr>
        <p:spPr>
          <a:xfrm>
            <a:off x="104503" y="801225"/>
            <a:ext cx="1085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Візуалізуємо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дерево HTML-документа,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використовуючи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сервіс</a:t>
            </a:r>
            <a:r>
              <a:rPr lang="ru-RU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</a:t>
            </a:r>
            <a:r>
              <a:rPr lang="ru-RU" b="0" i="0" u="sng" dirty="0">
                <a:effectLst/>
                <a:latin typeface="Montserrat" panose="00000500000000000000" pitchFamily="2" charset="-52"/>
                <a:hlinkClick r:id="rId4"/>
              </a:rPr>
              <a:t>генератора DOM-дерева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A7FA-3E8A-4032-A5E2-CB415D08C05B}"/>
              </a:ext>
            </a:extLst>
          </p:cNvPr>
          <p:cNvSpPr txBox="1"/>
          <p:nvPr/>
        </p:nvSpPr>
        <p:spPr>
          <a:xfrm>
            <a:off x="592183" y="1523558"/>
            <a:ext cx="409302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AU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 students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1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&lt;li&gt;&lt;a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1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AU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</a:t>
            </a:r>
            <a:r>
              <a:rPr lang="en-A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52F54B-CFAF-41E9-B9E7-B98C2FCEE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572" y="1158481"/>
            <a:ext cx="2151017" cy="45410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286EAB-3407-4F08-B71B-A85E9E11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572" y="5661531"/>
            <a:ext cx="1614962" cy="1041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292AF-A44E-4224-BB72-C830A5EC2B66}"/>
              </a:ext>
            </a:extLst>
          </p:cNvPr>
          <p:cNvSpPr txBox="1"/>
          <p:nvPr/>
        </p:nvSpPr>
        <p:spPr>
          <a:xfrm>
            <a:off x="6710138" y="1447515"/>
            <a:ext cx="44455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цьому дереві виділені два типи вузлів.</a:t>
            </a:r>
            <a:endParaRPr lang="en-US" sz="14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/>
            <a:endParaRPr lang="uk-UA" sz="1400" b="1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4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Вузли-елементи (</a:t>
            </a:r>
            <a:r>
              <a:rPr lang="en-AU" sz="14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element node) </a:t>
            </a:r>
            <a:r>
              <a:rPr lang="en-AU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 </a:t>
            </a:r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утворюються тегами, звичайним чином одні елементи вкладені в інші. Структура дерева утворена виключно за рахунок них.</a:t>
            </a:r>
            <a:endParaRPr lang="en-US" sz="14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uk-UA" sz="14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4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Текстові вузли (</a:t>
            </a:r>
            <a:r>
              <a:rPr lang="en-AU" sz="14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text node) </a:t>
            </a:r>
            <a:r>
              <a:rPr lang="en-AU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- </a:t>
            </a:r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утворюються текстом всередині елементів. Текстовий вузол містить тільки рядок тексту і не може мати дочірніх елементів, тобто він завжди на найнижчому рівні ієрархії. </a:t>
            </a:r>
            <a:endParaRPr lang="en-US" sz="1400" b="0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1400" b="0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Пробіли і перенесення рядків - це теж текстові вузли.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542AF3E-90F0-4248-98B6-AB4A8D8AD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87" y="4971556"/>
            <a:ext cx="5225326" cy="1554272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З цього правила є винятки: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пробіли до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ігноруються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будь-який вміст після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body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не створює елемент, замість цього браузер переносить його в кінець 'body'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AF83-C751-48CA-9177-69F93ABEBFDE}"/>
              </a:ext>
            </a:extLst>
          </p:cNvPr>
          <p:cNvSpPr txBox="1"/>
          <p:nvPr/>
        </p:nvSpPr>
        <p:spPr>
          <a:xfrm>
            <a:off x="5524169" y="4237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https://software.hixie.ch/utilities/js/live-dom-viewer/</a:t>
            </a:r>
          </a:p>
        </p:txBody>
      </p:sp>
    </p:spTree>
    <p:extLst>
      <p:ext uri="{BB962C8B-B14F-4D97-AF65-F5344CB8AC3E}">
        <p14:creationId xmlns:p14="http://schemas.microsoft.com/office/powerpoint/2010/main" val="6192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Навігація по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DOM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227887-6E80-4F39-A0FE-B582C63B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1" y="935456"/>
            <a:ext cx="9839417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 надає широкий спектр можливостей для роботи з елементом і його вмістом, але для цього, спочатку потрібно отримати </a:t>
            </a:r>
            <a:r>
              <a:rPr kumimoji="0" lang="uk-UA" altLang="uk-UA" sz="1300" b="1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посилання на нього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 Доступ до DOM починається з об'єкта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document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з нього можна дістатися до будь-яких елементів.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1300" b="0" i="0" u="none" strike="noStrike" cap="none" normalizeH="0" baseline="0" dirty="0">
              <a:ln>
                <a:noFill/>
              </a:ln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ЦІКАВО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document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це частина глобального об'єкта 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window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який доступний у скрипті, коли він виконується в браузері. Так само як 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alert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 console.log, 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prompt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і багато інших. 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Елементи DOM-дерева мають ієрархічне відношення один до іншого. Для опису відносин використовуються терміни предок 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ancestor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), нащадок 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descendant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), батько 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parent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), дитина 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 і сусід 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</a:b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Найвищий елемент називається кореневим (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root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node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Кожен елемент, крім кореневого, має тільки одного батьківського.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У елемента може бути скільки завгодно дітей.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Сусіди - це елементи зі спільним батьківським елементом.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Дочірні елементи (діти) - елементи, які знаходяться безпосередньо всередині поточного (перша вкладеність).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Нащадки - усі елементи, які знаходяться у поточному, разом з їхніми дітьми, дітьми їхніх дітей тощо. Тобто все на зразок дерева.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0E4DB-8092-407E-A0E7-71A60584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17" y="5553157"/>
            <a:ext cx="10572206" cy="264155"/>
          </a:xfrm>
          <a:prstGeom prst="rect">
            <a:avLst/>
          </a:prstGeom>
          <a:solidFill>
            <a:srgbClr val="ECF4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DOM-колекції, як-от childNodes і children - псевдомасиви (NodeList), у них немає більшості методів масиву.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C45379-116A-4258-B108-147343F94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" y="801225"/>
            <a:ext cx="4381880" cy="24309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530D96A-1871-4545-B304-F52C3D40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14" y="3233931"/>
            <a:ext cx="10728960" cy="35240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Для навігації по цій ієрархії елементи мають наступні властивості.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elem.parentNode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батьківський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elem.childNodes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зберігає всі дочірні елементи, включно з текстовими.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elem.children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</a:t>
            </a:r>
            <a:r>
              <a:rPr kumimoji="0" lang="uk-UA" altLang="uk-UA" sz="13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псевдомасив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зберігає тільки дочірні вузли-елементи, тобто ті, що відповідають тегам.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elem.firstChild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перший дочірній елемент всередині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включно з текстовими вузлами.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elem.firstElementChild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перший дочірній вузол-елемент всередині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elem.lastChild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останній дочірній елемент всередині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включно з текстовими вузлами.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elem.lastElementChild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останній дочірній вузол-елемент всередині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elem.previousSibling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елемент «зліва» від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(його попереднього сусіда).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elem.previousElementSibling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вузол-елемент «зліва» від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(його попереднього сусіда).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elem.nextSibling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елемент «праворуч» від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(його наступного сусіда)</a:t>
            </a:r>
          </a:p>
          <a:p>
            <a:pPr marL="444500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elem.nextElementSibling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- вибере вузол-елемент «праворуч» від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elem</a:t>
            </a:r>
            <a:r>
              <a:rPr kumimoji="0" lang="uk-UA" altLang="uk-UA" sz="13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(його наступного сусіда).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168;p14">
            <a:extLst>
              <a:ext uri="{FF2B5EF4-FFF2-40B4-BE49-F238E27FC236}">
                <a16:creationId xmlns:a16="http://schemas.microsoft.com/office/drawing/2014/main" id="{B33DFD3F-1663-46C3-96B6-5AF20A8B2A48}"/>
              </a:ext>
            </a:extLst>
          </p:cNvPr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Навігація по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DOM</a:t>
            </a:r>
            <a:endParaRPr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CDF8E-4F10-42E8-BBFC-A28D11930611}"/>
              </a:ext>
            </a:extLst>
          </p:cNvPr>
          <p:cNvSpPr txBox="1"/>
          <p:nvPr/>
        </p:nvSpPr>
        <p:spPr>
          <a:xfrm>
            <a:off x="5296903" y="1347308"/>
            <a:ext cx="6398708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Найвищий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елемент називається кореневим (</a:t>
            </a:r>
            <a:r>
              <a:rPr lang="uk-UA" altLang="uk-UA" sz="1300" dirty="0" err="1">
                <a:solidFill>
                  <a:srgbClr val="2F2F37"/>
                </a:solidFill>
                <a:latin typeface="Montserrat" panose="00000500000000000000" pitchFamily="2" charset="-52"/>
              </a:rPr>
              <a:t>root</a:t>
            </a: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 </a:t>
            </a:r>
            <a:r>
              <a:rPr lang="uk-UA" altLang="uk-UA" sz="1300" dirty="0" err="1">
                <a:solidFill>
                  <a:srgbClr val="2F2F37"/>
                </a:solidFill>
                <a:latin typeface="Montserrat" panose="00000500000000000000" pitchFamily="2" charset="-52"/>
              </a:rPr>
              <a:t>node</a:t>
            </a: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Кожен елемент, крім кореневого, має тільки одного батьківського.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У елемента може бути скільки завгодно дітей.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Сусіди - це елементи зі спільним батьківським елементом.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Дочірні елементи (діти) - елементи, які знаходяться безпосередньо всередині поточного (перша вкладеність).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uk-UA" sz="1300" dirty="0">
                <a:solidFill>
                  <a:srgbClr val="2F2F37"/>
                </a:solidFill>
                <a:latin typeface="Montserrat" panose="00000500000000000000" pitchFamily="2" charset="-52"/>
              </a:rPr>
              <a:t>Нащадки - усі елементи, які знаходяться у поточному, разом з їхніми дітьми, дітьми їхніх дітей тощо. Тобто все на зразок дерева.</a:t>
            </a:r>
          </a:p>
        </p:txBody>
      </p:sp>
    </p:spTree>
    <p:extLst>
      <p:ext uri="{BB962C8B-B14F-4D97-AF65-F5344CB8AC3E}">
        <p14:creationId xmlns:p14="http://schemas.microsoft.com/office/powerpoint/2010/main" val="1010527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</TotalTime>
  <Words>4575</Words>
  <Application>Microsoft Office PowerPoint</Application>
  <PresentationFormat>Широкий екран</PresentationFormat>
  <Paragraphs>427</Paragraphs>
  <Slides>43</Slides>
  <Notes>43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Fira Code</vt:lpstr>
      <vt:lpstr>Montserrat</vt:lpstr>
      <vt:lpstr>Times New Roman</vt:lpstr>
      <vt:lpstr>Wingdings</vt:lpstr>
      <vt:lpstr>Тема Office</vt:lpstr>
      <vt:lpstr>    Лекція №11 Прототипи. Класи. Об'єктна модель документа (DOM). Властивості та атрибути. Події. Об'єкт події. Делегування подій. 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№3 Позиціювання елементів. Види верстки.</dc:title>
  <dc:creator>Светлана Проскура</dc:creator>
  <cp:lastModifiedBy>Светлана Проскура</cp:lastModifiedBy>
  <cp:revision>129</cp:revision>
  <dcterms:created xsi:type="dcterms:W3CDTF">2022-09-27T22:39:53Z</dcterms:created>
  <dcterms:modified xsi:type="dcterms:W3CDTF">2024-11-15T14:22:20Z</dcterms:modified>
</cp:coreProperties>
</file>