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7" r:id="rId2"/>
    <p:sldId id="460" r:id="rId3"/>
    <p:sldId id="461" r:id="rId4"/>
    <p:sldId id="418" r:id="rId5"/>
    <p:sldId id="462" r:id="rId6"/>
    <p:sldId id="415" r:id="rId7"/>
    <p:sldId id="463" r:id="rId8"/>
    <p:sldId id="464" r:id="rId9"/>
    <p:sldId id="465" r:id="rId10"/>
    <p:sldId id="474" r:id="rId11"/>
    <p:sldId id="475" r:id="rId12"/>
    <p:sldId id="466" r:id="rId13"/>
    <p:sldId id="467" r:id="rId14"/>
    <p:sldId id="477" r:id="rId15"/>
    <p:sldId id="476" r:id="rId16"/>
    <p:sldId id="468" r:id="rId17"/>
    <p:sldId id="469" r:id="rId18"/>
    <p:sldId id="470" r:id="rId19"/>
    <p:sldId id="471" r:id="rId20"/>
    <p:sldId id="472" r:id="rId21"/>
    <p:sldId id="473" r:id="rId22"/>
    <p:sldId id="478" r:id="rId23"/>
    <p:sldId id="479" r:id="rId24"/>
    <p:sldId id="480" r:id="rId25"/>
    <p:sldId id="486" r:id="rId26"/>
    <p:sldId id="487" r:id="rId27"/>
    <p:sldId id="481" r:id="rId28"/>
    <p:sldId id="482" r:id="rId29"/>
    <p:sldId id="488" r:id="rId30"/>
    <p:sldId id="489" r:id="rId31"/>
    <p:sldId id="490" r:id="rId32"/>
    <p:sldId id="483" r:id="rId33"/>
    <p:sldId id="484" r:id="rId34"/>
    <p:sldId id="500" r:id="rId35"/>
    <p:sldId id="501" r:id="rId36"/>
    <p:sldId id="491" r:id="rId37"/>
    <p:sldId id="492" r:id="rId38"/>
    <p:sldId id="493" r:id="rId39"/>
    <p:sldId id="499" r:id="rId40"/>
    <p:sldId id="497" r:id="rId41"/>
    <p:sldId id="498" r:id="rId42"/>
    <p:sldId id="494" r:id="rId43"/>
    <p:sldId id="502" r:id="rId44"/>
    <p:sldId id="503" r:id="rId45"/>
    <p:sldId id="504" r:id="rId46"/>
    <p:sldId id="505" r:id="rId47"/>
    <p:sldId id="506" r:id="rId48"/>
    <p:sldId id="507" r:id="rId49"/>
    <p:sldId id="495" r:id="rId50"/>
    <p:sldId id="496" r:id="rId5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AF00"/>
    <a:srgbClr val="0000CC"/>
    <a:srgbClr val="33339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9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6F49D-5FDD-48A9-8279-CA765510D6B4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8442-6349-4338-B951-A70D1D92463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255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7493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24809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2190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39508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12317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35359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96071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6436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13743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52502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6682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28911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77939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67702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97888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93186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83126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91702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51094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2131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65886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9384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82766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28004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78559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49570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71576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95796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54471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13465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18097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73415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5546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7334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503897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44272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71164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5547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403853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53273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607174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26416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741351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2317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209871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2772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2804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0759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2225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8133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7520E8-337F-587B-BD0F-664D1C99D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A05008-CA85-649A-EBD4-B2876BF6F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1BF871-ED17-FE3F-B0A4-0090BB8BB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FDDA-C62F-47B4-B7DD-52184EB7138A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67498F-D36F-55F5-C8E6-C54BDF446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926CE5-FF61-97E0-A53D-B3E87800C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C9DA-BA6D-4166-B879-A062A25FC23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41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23CCF1-0E3A-7C75-69B8-63CCB016D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F564346-2F5B-E5AC-1BAA-01ED3333A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D00BF7-E4B9-950B-4BDE-A18D20EBC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FDDA-C62F-47B4-B7DD-52184EB7138A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E73715-91B4-FEFE-C9CE-A4E90EDC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8C7E78-70B7-2B11-DC36-026279145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C9DA-BA6D-4166-B879-A062A25FC23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11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62FE4AB-6E8D-4A7C-EF0E-5E3162DC1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CDA7F09-1F6A-3F29-2C6E-EFEA3671E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144B78-0688-B48A-7EB0-5BA4538AF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FDDA-C62F-47B4-B7DD-52184EB7138A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A73AFB-DAA9-D33E-F244-15964B120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E7A6AA-4A59-D0C2-707D-B53A39A51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C9DA-BA6D-4166-B879-A062A25FC23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59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A0A1C7-D266-26C2-4AEE-D6E24109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E81C4E-E86A-55C6-86D8-ED0C96E56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A251B4-BE43-75E2-6717-704871F74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FDDA-C62F-47B4-B7DD-52184EB7138A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1A2AC8-1371-3538-D2B5-2BF294811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686DA4-8960-E22D-C4C3-C6C4BE1AD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C9DA-BA6D-4166-B879-A062A25FC23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187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2936C3-A3F6-210C-0899-510CCB90B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1A52D93-E4B0-8BBF-D98F-ED70B0D45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79E27B-E30C-880B-5544-47A5F6897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FDDA-C62F-47B4-B7DD-52184EB7138A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E68A7C-FEFF-4F91-0598-D4A1D349E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613BE2-7BDD-2A63-B7EB-A62D26D71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C9DA-BA6D-4166-B879-A062A25FC23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459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AEEADE-B4B7-72C5-14BF-6EF8CEC37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F0EAFE-3FB2-F244-E2D8-EBE11DC06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DE6FA73-C967-FF73-3162-B62F48251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B07C761-6168-8ACE-3F43-2AEA63F84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FDDA-C62F-47B4-B7DD-52184EB7138A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8098D2-6E57-B10B-86A0-598ACE92D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37880C-B331-C2E9-14A6-CD2ACC4A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C9DA-BA6D-4166-B879-A062A25FC23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4422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69C082-3B8B-16DE-9B1A-51E4445AA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37DBD1-1D83-0903-5E3A-54B15ADFB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AD2E797-6694-8CDC-F6FB-CDAB127AE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2A5E988-763B-F532-7612-21507146C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88F7C80-6D23-962B-8B0E-E8038F9D7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22734E4-2FE2-CBEB-98D9-634DB84C6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FDDA-C62F-47B4-B7DD-52184EB7138A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49789E3-B597-EA94-D0F2-C01B17E6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B8217E2-7C02-33B0-ADD8-62F1AA6D6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C9DA-BA6D-4166-B879-A062A25FC23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02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B2C2CF-69AE-663F-56FC-467D5A1A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F3A36A9-CA1F-48A2-DCFD-1FB3CD058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FDDA-C62F-47B4-B7DD-52184EB7138A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A9FB62B-9911-E9DF-C760-6C56590B1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D49E8FD-2548-DED6-5579-2114DCA52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C9DA-BA6D-4166-B879-A062A25FC23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57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01D7E74-5312-AAFE-5EF1-3E4D41F70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FDDA-C62F-47B4-B7DD-52184EB7138A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FDA7BFE-956F-A336-060A-3277D3D0B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A20F76-04F3-5B76-DDE5-AA090436C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C9DA-BA6D-4166-B879-A062A25FC23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26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F1542-3779-30AA-A83E-04A4BDCCE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F6C495-7F00-5B3E-C695-A71C9FCB5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E11369E-DEB3-3C9D-2540-C51C3A712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005368C-B3FA-57DC-7B49-E0955430F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FDDA-C62F-47B4-B7DD-52184EB7138A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5BA06E-C021-8F60-CF92-BC51C7B39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3842DE-0DFF-F286-A716-87E81AA98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C9DA-BA6D-4166-B879-A062A25FC23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9DFDE4-8DCA-0520-33F3-E3A91E241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44C646C-ABF6-95E4-36F9-89B478EF71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9E71FB9-F812-F902-3B09-278FD6185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18126E-B391-9837-6C90-FDA4EA9C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0FDDA-C62F-47B4-B7DD-52184EB7138A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FF9E8F9-9741-14C1-B716-B9F98EBA9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AF9FC2-3FEA-96EE-9135-59C392AF0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C9DA-BA6D-4166-B879-A062A25FC23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02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9F2C7A-1C22-A8C2-3BEB-3CDF9BCBE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706030-2689-3804-73BD-9F6680109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F9819C-08F8-5073-1E98-98D772DA3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0FDDA-C62F-47B4-B7DD-52184EB7138A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94E71E-F5F9-3DB3-88C8-4325140A88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0FC0A1-81CC-D45D-024C-CA48DC66A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BC9DA-BA6D-4166-B879-A062A25FC238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18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lproskura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semver.org/" TargetMode="Externa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nodejs.org/en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ebpack.js.org/concepts/" TargetMode="External"/><Relationship Id="rId4" Type="http://schemas.openxmlformats.org/officeDocument/2006/relationships/hyperlink" Target="https://www.taniarascia.com/how-to-use-webpack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3.png"/><Relationship Id="rId4" Type="http://schemas.openxmlformats.org/officeDocument/2006/relationships/image" Target="../media/image6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npmjs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ocs.npmjs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"/>
          <p:cNvSpPr txBox="1">
            <a:spLocks noGrp="1"/>
          </p:cNvSpPr>
          <p:nvPr>
            <p:ph type="ctrTitle" idx="4294967295"/>
          </p:nvPr>
        </p:nvSpPr>
        <p:spPr>
          <a:xfrm>
            <a:off x="2052888" y="5069802"/>
            <a:ext cx="9030443" cy="15534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br>
              <a:rPr lang="uk-UA" sz="32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uk-UA" sz="32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uk-UA" sz="32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uk-UA" sz="32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uk-UA" sz="3200" b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Лекція №</a:t>
            </a:r>
            <a:r>
              <a:rPr lang="en-US" sz="3200" b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12</a:t>
            </a:r>
            <a:br>
              <a:rPr lang="uk-UA" sz="3200" dirty="0">
                <a:solidFill>
                  <a:srgbClr val="0000CC"/>
                </a:solidFill>
              </a:rPr>
            </a:br>
            <a:r>
              <a:rPr lang="uk-UA" sz="3200" b="1" dirty="0" err="1">
                <a:solidFill>
                  <a:srgbClr val="0000CC"/>
                </a:solidFill>
              </a:rPr>
              <a:t>Модульность</a:t>
            </a:r>
            <a:r>
              <a:rPr lang="uk-UA" sz="3200" b="1" dirty="0">
                <a:solidFill>
                  <a:srgbClr val="0000CC"/>
                </a:solidFill>
              </a:rPr>
              <a:t> коду. Node.js. Пакетний менеджер </a:t>
            </a:r>
            <a:r>
              <a:rPr lang="uk-UA" sz="3200" b="1" dirty="0" err="1">
                <a:solidFill>
                  <a:srgbClr val="0000CC"/>
                </a:solidFill>
              </a:rPr>
              <a:t>npm</a:t>
            </a:r>
            <a:r>
              <a:rPr lang="uk-UA" sz="3200" b="1" dirty="0">
                <a:solidFill>
                  <a:srgbClr val="0000CC"/>
                </a:solidFill>
              </a:rPr>
              <a:t>. </a:t>
            </a:r>
            <a:r>
              <a:rPr lang="uk-UA" sz="3200" b="1" dirty="0" err="1">
                <a:solidFill>
                  <a:srgbClr val="0000CC"/>
                </a:solidFill>
              </a:rPr>
              <a:t>Webpack</a:t>
            </a:r>
            <a:r>
              <a:rPr lang="uk-UA" sz="3200" b="1" dirty="0">
                <a:solidFill>
                  <a:srgbClr val="0000CC"/>
                </a:solidFill>
              </a:rPr>
              <a:t>. Формат JSON. WEB-сховище. </a:t>
            </a:r>
            <a:r>
              <a:rPr lang="uk-UA" sz="3200" b="1" dirty="0" err="1">
                <a:solidFill>
                  <a:srgbClr val="0000CC"/>
                </a:solidFill>
              </a:rPr>
              <a:t>Web</a:t>
            </a:r>
            <a:r>
              <a:rPr lang="uk-UA" sz="3200" b="1" dirty="0">
                <a:solidFill>
                  <a:srgbClr val="0000CC"/>
                </a:solidFill>
              </a:rPr>
              <a:t> </a:t>
            </a:r>
            <a:r>
              <a:rPr lang="uk-UA" sz="3200" b="1" dirty="0" err="1">
                <a:solidFill>
                  <a:srgbClr val="0000CC"/>
                </a:solidFill>
              </a:rPr>
              <a:t>Storage</a:t>
            </a:r>
            <a:r>
              <a:rPr lang="uk-UA" sz="3200" b="1" dirty="0">
                <a:solidFill>
                  <a:srgbClr val="0000CC"/>
                </a:solidFill>
              </a:rPr>
              <a:t> API. Локальне сховище. Сервіс для </a:t>
            </a:r>
            <a:r>
              <a:rPr lang="uk-UA" sz="3200" b="1" dirty="0" err="1">
                <a:solidFill>
                  <a:srgbClr val="0000CC"/>
                </a:solidFill>
              </a:rPr>
              <a:t>localStorage</a:t>
            </a:r>
            <a:r>
              <a:rPr lang="uk-UA" sz="3200" b="1" dirty="0">
                <a:solidFill>
                  <a:srgbClr val="0000CC"/>
                </a:solidFill>
              </a:rPr>
              <a:t>. </a:t>
            </a:r>
            <a:br>
              <a:rPr lang="uk-UA" sz="1800" i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uk-UA" sz="32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uk-UA" sz="32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uk-UA" sz="32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uk-UA" sz="39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uk-UA" sz="32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uk-UA" sz="32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uk-UA" sz="32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uk-UA" sz="32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sz="3200" b="1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3"/>
          <p:cNvSpPr txBox="1">
            <a:spLocks noGrp="1"/>
          </p:cNvSpPr>
          <p:nvPr>
            <p:ph type="sldNum" idx="12"/>
          </p:nvPr>
        </p:nvSpPr>
        <p:spPr>
          <a:xfrm>
            <a:off x="807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fld id="{00000000-1234-1234-1234-123412341234}" type="slidenum">
              <a:rPr lang="uk-UA"/>
              <a:pPr/>
              <a:t>1</a:t>
            </a:fld>
            <a:endParaRPr/>
          </a:p>
        </p:txBody>
      </p:sp>
      <p:sp>
        <p:nvSpPr>
          <p:cNvPr id="159" name="Google Shape;159;p13"/>
          <p:cNvSpPr/>
          <p:nvPr/>
        </p:nvSpPr>
        <p:spPr>
          <a:xfrm>
            <a:off x="2044539" y="950394"/>
            <a:ext cx="3310136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uk-UA" sz="14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Національний технічний університет України «КИЇВСЬКИЙ ПОЛІТЕХНИЧНИЙ ІНСТИТУТ імені  ІГОРЯ СІКОРСЬКОГО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3"/>
          <p:cNvSpPr/>
          <p:nvPr/>
        </p:nvSpPr>
        <p:spPr>
          <a:xfrm>
            <a:off x="5939089" y="1003066"/>
            <a:ext cx="343740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uk-UA" sz="16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Кафедра інформаційних систем та технологій </a:t>
            </a:r>
            <a:endParaRPr sz="16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3"/>
          <p:cNvSpPr/>
          <p:nvPr/>
        </p:nvSpPr>
        <p:spPr>
          <a:xfrm>
            <a:off x="6915243" y="5079197"/>
            <a:ext cx="36576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uk-UA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Лектор </a:t>
            </a:r>
          </a:p>
          <a:p>
            <a:r>
              <a:rPr lang="uk-UA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Проскура </a:t>
            </a:r>
            <a:r>
              <a:rPr lang="uk-UA" b="1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СвІтлана</a:t>
            </a:r>
            <a:r>
              <a:rPr lang="uk-UA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Леонідівна</a:t>
            </a:r>
            <a:endParaRPr dirty="0"/>
          </a:p>
          <a:p>
            <a:r>
              <a:rPr lang="uk-UA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slproskura@gmail</a:t>
            </a:r>
            <a:r>
              <a:rPr lang="uk-UA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.com</a:t>
            </a:r>
            <a:endParaRPr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3EED21A-C0C1-4AE7-83E9-82A9B8565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7762" y="45664"/>
            <a:ext cx="1219370" cy="1648055"/>
          </a:xfrm>
          <a:prstGeom prst="rect">
            <a:avLst/>
          </a:prstGeom>
        </p:spPr>
      </p:pic>
      <p:sp>
        <p:nvSpPr>
          <p:cNvPr id="11" name="Google Shape;163;p13">
            <a:extLst>
              <a:ext uri="{FF2B5EF4-FFF2-40B4-BE49-F238E27FC236}">
                <a16:creationId xmlns:a16="http://schemas.microsoft.com/office/drawing/2014/main" id="{3280D3BF-CC53-4AAF-863D-3FE3375B207B}"/>
              </a:ext>
            </a:extLst>
          </p:cNvPr>
          <p:cNvSpPr/>
          <p:nvPr/>
        </p:nvSpPr>
        <p:spPr>
          <a:xfrm>
            <a:off x="410136" y="2027908"/>
            <a:ext cx="1137699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ru-RU" sz="2000" b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ІНТЕРНЕТ-ТЕХНОЛОГІЇ та </a:t>
            </a:r>
            <a:r>
              <a:rPr lang="uk-UA" sz="2000" b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ПРОЄКТУВАННЯ WEB – ЗАСТОСУВАНЬ</a:t>
            </a:r>
            <a:endParaRPr sz="2000" b="1" dirty="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60;p13">
            <a:extLst>
              <a:ext uri="{FF2B5EF4-FFF2-40B4-BE49-F238E27FC236}">
                <a16:creationId xmlns:a16="http://schemas.microsoft.com/office/drawing/2014/main" id="{F04B9FB2-F241-45F2-A04B-7C89123A1ED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40786" y="96270"/>
            <a:ext cx="655414" cy="773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58;p13">
            <a:extLst>
              <a:ext uri="{FF2B5EF4-FFF2-40B4-BE49-F238E27FC236}">
                <a16:creationId xmlns:a16="http://schemas.microsoft.com/office/drawing/2014/main" id="{F022B362-4CEC-4FD5-8BA1-73522521166C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178709" y="81374"/>
            <a:ext cx="647774" cy="777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8" name="Google Shape;168;p14">
            <a:extLst>
              <a:ext uri="{FF2B5EF4-FFF2-40B4-BE49-F238E27FC236}">
                <a16:creationId xmlns:a16="http://schemas.microsoft.com/office/drawing/2014/main" id="{28AFF47F-3D56-47C8-827F-1104CABE156B}"/>
              </a:ext>
            </a:extLst>
          </p:cNvPr>
          <p:cNvSpPr txBox="1"/>
          <p:nvPr/>
        </p:nvSpPr>
        <p:spPr>
          <a:xfrm>
            <a:off x="2159019" y="154935"/>
            <a:ext cx="763136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r>
              <a:rPr lang="uk-UA" sz="3600" b="1" i="0" dirty="0">
                <a:solidFill>
                  <a:srgbClr val="E6AF00"/>
                </a:solidFill>
                <a:effectLst/>
                <a:latin typeface="system-ui"/>
              </a:rPr>
              <a:t>Ініціалізація проекту </a:t>
            </a:r>
            <a:r>
              <a:rPr lang="en-US" sz="3600" b="1" dirty="0">
                <a:solidFill>
                  <a:srgbClr val="E6AF00"/>
                </a:solidFill>
                <a:latin typeface="Arial"/>
                <a:cs typeface="Arial"/>
              </a:rPr>
              <a:t>  </a:t>
            </a:r>
            <a:endParaRPr lang="uk-UA" sz="3600" b="1" dirty="0">
              <a:solidFill>
                <a:srgbClr val="E6AF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3ED8945-99DA-4435-98D4-9E1F6FF008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438" y="978962"/>
            <a:ext cx="9951161" cy="66188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7AA1834-AED7-458F-AD4E-A730014898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438" y="1818588"/>
            <a:ext cx="4777224" cy="76383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A45355F-518A-46EE-9BFF-0093F6F0DA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9019" y="2488857"/>
            <a:ext cx="5608357" cy="443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342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8" name="Google Shape;168;p14">
            <a:extLst>
              <a:ext uri="{FF2B5EF4-FFF2-40B4-BE49-F238E27FC236}">
                <a16:creationId xmlns:a16="http://schemas.microsoft.com/office/drawing/2014/main" id="{28AFF47F-3D56-47C8-827F-1104CABE156B}"/>
              </a:ext>
            </a:extLst>
          </p:cNvPr>
          <p:cNvSpPr txBox="1"/>
          <p:nvPr/>
        </p:nvSpPr>
        <p:spPr>
          <a:xfrm>
            <a:off x="2159019" y="154935"/>
            <a:ext cx="763136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r>
              <a:rPr lang="uk-UA" sz="3600" b="1" i="0" dirty="0">
                <a:solidFill>
                  <a:srgbClr val="E6AF00"/>
                </a:solidFill>
                <a:effectLst/>
                <a:latin typeface="system-ui"/>
              </a:rPr>
              <a:t>Ініціалізація проекту </a:t>
            </a:r>
            <a:r>
              <a:rPr lang="en-US" sz="3600" b="1" dirty="0">
                <a:solidFill>
                  <a:srgbClr val="E6AF00"/>
                </a:solidFill>
                <a:latin typeface="Arial"/>
                <a:cs typeface="Arial"/>
              </a:rPr>
              <a:t>  </a:t>
            </a:r>
            <a:endParaRPr lang="uk-UA" sz="3600" b="1" dirty="0">
              <a:solidFill>
                <a:srgbClr val="E6AF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68272A-7F85-41DC-8330-05CBDE9EA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82" y="801225"/>
            <a:ext cx="10045309" cy="64846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2389D76-F175-4163-B53F-89C220D121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8923" y="1802989"/>
            <a:ext cx="6401062" cy="425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37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8" name="Google Shape;168;p14">
            <a:extLst>
              <a:ext uri="{FF2B5EF4-FFF2-40B4-BE49-F238E27FC236}">
                <a16:creationId xmlns:a16="http://schemas.microsoft.com/office/drawing/2014/main" id="{28AFF47F-3D56-47C8-827F-1104CABE156B}"/>
              </a:ext>
            </a:extLst>
          </p:cNvPr>
          <p:cNvSpPr txBox="1"/>
          <p:nvPr/>
        </p:nvSpPr>
        <p:spPr>
          <a:xfrm>
            <a:off x="2259083" y="253157"/>
            <a:ext cx="763136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r>
              <a:rPr lang="en-AU" sz="3600" b="1" i="0" dirty="0" err="1">
                <a:solidFill>
                  <a:srgbClr val="E6AF00"/>
                </a:solidFill>
                <a:effectLst/>
                <a:latin typeface="system-ui"/>
              </a:rPr>
              <a:t>npm</a:t>
            </a:r>
            <a:r>
              <a:rPr lang="en-AU" sz="3600" b="1" i="0" dirty="0">
                <a:solidFill>
                  <a:srgbClr val="E6AF00"/>
                </a:solidFill>
                <a:effectLst/>
                <a:latin typeface="system-ui"/>
              </a:rPr>
              <a:t>-</a:t>
            </a:r>
            <a:r>
              <a:rPr lang="uk-UA" sz="3600" b="1" i="0" dirty="0">
                <a:solidFill>
                  <a:srgbClr val="E6AF00"/>
                </a:solidFill>
                <a:effectLst/>
                <a:latin typeface="system-ui"/>
              </a:rPr>
              <a:t>скрипти</a:t>
            </a:r>
            <a:r>
              <a:rPr lang="en-US" sz="3600" b="1" dirty="0">
                <a:solidFill>
                  <a:srgbClr val="E6AF00"/>
                </a:solidFill>
                <a:latin typeface="Arial"/>
                <a:cs typeface="Arial"/>
              </a:rPr>
              <a:t>  </a:t>
            </a:r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endParaRPr lang="uk-UA" sz="3600" b="1" dirty="0">
              <a:solidFill>
                <a:srgbClr val="E6AF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554E51C-E95E-42E4-9200-FD645904B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204" y="1023361"/>
            <a:ext cx="10426544" cy="378705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E5FA2DF-BE35-4C71-A4C1-8CE2B5782A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2129" y="3729453"/>
            <a:ext cx="5398989" cy="181233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5A79272-9669-4271-B6DE-238B713A1C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204" y="5678844"/>
            <a:ext cx="9442608" cy="114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44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8" name="Google Shape;168;p14">
            <a:extLst>
              <a:ext uri="{FF2B5EF4-FFF2-40B4-BE49-F238E27FC236}">
                <a16:creationId xmlns:a16="http://schemas.microsoft.com/office/drawing/2014/main" id="{28AFF47F-3D56-47C8-827F-1104CABE156B}"/>
              </a:ext>
            </a:extLst>
          </p:cNvPr>
          <p:cNvSpPr txBox="1"/>
          <p:nvPr/>
        </p:nvSpPr>
        <p:spPr>
          <a:xfrm>
            <a:off x="2259083" y="253157"/>
            <a:ext cx="7631366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r>
              <a:rPr lang="uk-UA" sz="3600" b="1" i="0" dirty="0">
                <a:solidFill>
                  <a:srgbClr val="E6AF00"/>
                </a:solidFill>
                <a:effectLst/>
                <a:latin typeface="system-ui"/>
              </a:rPr>
              <a:t>Встановлення пакетів</a:t>
            </a:r>
          </a:p>
          <a:p>
            <a:r>
              <a:rPr lang="en-US" sz="3600" b="1" dirty="0">
                <a:solidFill>
                  <a:srgbClr val="E6AF00"/>
                </a:solidFill>
                <a:latin typeface="Arial"/>
                <a:cs typeface="Arial"/>
              </a:rPr>
              <a:t>  </a:t>
            </a:r>
            <a:endParaRPr lang="uk-UA" sz="3600" b="1" dirty="0">
              <a:solidFill>
                <a:srgbClr val="E6AF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82DF97E-005A-47C3-959F-5FA729968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88088"/>
            <a:ext cx="11508400" cy="468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525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8" name="Google Shape;168;p14">
            <a:extLst>
              <a:ext uri="{FF2B5EF4-FFF2-40B4-BE49-F238E27FC236}">
                <a16:creationId xmlns:a16="http://schemas.microsoft.com/office/drawing/2014/main" id="{28AFF47F-3D56-47C8-827F-1104CABE156B}"/>
              </a:ext>
            </a:extLst>
          </p:cNvPr>
          <p:cNvSpPr txBox="1"/>
          <p:nvPr/>
        </p:nvSpPr>
        <p:spPr>
          <a:xfrm>
            <a:off x="3140382" y="725073"/>
            <a:ext cx="7631366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r>
              <a:rPr lang="uk-UA" sz="3600" b="1" i="0" dirty="0">
                <a:solidFill>
                  <a:srgbClr val="E6AF00"/>
                </a:solidFill>
                <a:effectLst/>
                <a:latin typeface="system-ui"/>
              </a:rPr>
              <a:t>Встановлення пакетів</a:t>
            </a:r>
          </a:p>
          <a:p>
            <a:r>
              <a:rPr lang="en-US" sz="3600" b="1" dirty="0">
                <a:solidFill>
                  <a:srgbClr val="E6AF00"/>
                </a:solidFill>
                <a:latin typeface="Arial"/>
                <a:cs typeface="Arial"/>
              </a:rPr>
              <a:t>  </a:t>
            </a:r>
            <a:endParaRPr lang="uk-UA" sz="3600" b="1" dirty="0">
              <a:solidFill>
                <a:srgbClr val="E6AF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4E21860-0C1B-477C-BD63-9628B7EAE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802" y="1916783"/>
            <a:ext cx="11237420" cy="440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716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8" name="Google Shape;168;p14">
            <a:extLst>
              <a:ext uri="{FF2B5EF4-FFF2-40B4-BE49-F238E27FC236}">
                <a16:creationId xmlns:a16="http://schemas.microsoft.com/office/drawing/2014/main" id="{28AFF47F-3D56-47C8-827F-1104CABE156B}"/>
              </a:ext>
            </a:extLst>
          </p:cNvPr>
          <p:cNvSpPr txBox="1"/>
          <p:nvPr/>
        </p:nvSpPr>
        <p:spPr>
          <a:xfrm>
            <a:off x="2280317" y="154935"/>
            <a:ext cx="7631366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r>
              <a:rPr lang="uk-UA" sz="3600" b="1" i="0" dirty="0">
                <a:solidFill>
                  <a:srgbClr val="E6AF00"/>
                </a:solidFill>
                <a:effectLst/>
                <a:latin typeface="system-ui"/>
              </a:rPr>
              <a:t>Встановлення пакетів</a:t>
            </a:r>
          </a:p>
          <a:p>
            <a:r>
              <a:rPr lang="en-US" sz="3600" b="1" dirty="0">
                <a:solidFill>
                  <a:srgbClr val="E6AF00"/>
                </a:solidFill>
                <a:latin typeface="Arial"/>
                <a:cs typeface="Arial"/>
              </a:rPr>
              <a:t>  </a:t>
            </a:r>
            <a:endParaRPr lang="uk-UA" sz="3600" b="1" dirty="0">
              <a:solidFill>
                <a:srgbClr val="E6AF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486DF1-4491-45B5-AA4A-1B5BEF021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467" y="708051"/>
            <a:ext cx="10485281" cy="133427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990AD81-AE40-4CB3-8C8C-78F3202795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471" y="2267050"/>
            <a:ext cx="3914843" cy="443601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DBB3B2E-82E8-48CB-BDD3-EB2ADF6B36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0985" y="2490094"/>
            <a:ext cx="4598468" cy="156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309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8" name="Google Shape;168;p14">
            <a:extLst>
              <a:ext uri="{FF2B5EF4-FFF2-40B4-BE49-F238E27FC236}">
                <a16:creationId xmlns:a16="http://schemas.microsoft.com/office/drawing/2014/main" id="{28AFF47F-3D56-47C8-827F-1104CABE156B}"/>
              </a:ext>
            </a:extLst>
          </p:cNvPr>
          <p:cNvSpPr txBox="1"/>
          <p:nvPr/>
        </p:nvSpPr>
        <p:spPr>
          <a:xfrm>
            <a:off x="2280317" y="154935"/>
            <a:ext cx="763136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r>
              <a:rPr lang="uk-UA" sz="3600" b="1" i="0" dirty="0">
                <a:solidFill>
                  <a:srgbClr val="E6AF00"/>
                </a:solidFill>
                <a:effectLst/>
                <a:latin typeface="system-ui"/>
              </a:rPr>
              <a:t>Видалення пакетів </a:t>
            </a:r>
            <a:r>
              <a:rPr lang="en-US" sz="3600" b="1" dirty="0">
                <a:solidFill>
                  <a:srgbClr val="E6AF00"/>
                </a:solidFill>
                <a:latin typeface="Arial"/>
                <a:cs typeface="Arial"/>
              </a:rPr>
              <a:t>  </a:t>
            </a:r>
            <a:endParaRPr lang="uk-UA" sz="3600" b="1" dirty="0">
              <a:solidFill>
                <a:srgbClr val="E6AF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9474DAF-C376-45D4-A29C-F8F0D37FFF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953" y="2074702"/>
            <a:ext cx="11388597" cy="176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690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8" name="Google Shape;168;p14">
            <a:extLst>
              <a:ext uri="{FF2B5EF4-FFF2-40B4-BE49-F238E27FC236}">
                <a16:creationId xmlns:a16="http://schemas.microsoft.com/office/drawing/2014/main" id="{28AFF47F-3D56-47C8-827F-1104CABE156B}"/>
              </a:ext>
            </a:extLst>
          </p:cNvPr>
          <p:cNvSpPr txBox="1"/>
          <p:nvPr/>
        </p:nvSpPr>
        <p:spPr>
          <a:xfrm>
            <a:off x="2259083" y="253157"/>
            <a:ext cx="763136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r>
              <a:rPr lang="uk-UA" sz="3600" b="1" i="0" dirty="0">
                <a:solidFill>
                  <a:srgbClr val="E6AF00"/>
                </a:solidFill>
                <a:effectLst/>
                <a:latin typeface="system-ui"/>
              </a:rPr>
              <a:t>Встановлення певної версії пакета</a:t>
            </a:r>
            <a:r>
              <a:rPr lang="en-US" sz="3600" b="1" dirty="0">
                <a:solidFill>
                  <a:srgbClr val="E6AF00"/>
                </a:solidFill>
                <a:latin typeface="Arial"/>
                <a:cs typeface="Arial"/>
              </a:rPr>
              <a:t>  </a:t>
            </a:r>
            <a:endParaRPr lang="uk-UA" sz="3600" b="1" dirty="0">
              <a:solidFill>
                <a:srgbClr val="E6AF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E316E98-4D58-4324-B220-CC189DE84B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086" y="2546894"/>
            <a:ext cx="11427827" cy="299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726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8" name="Google Shape;168;p14">
            <a:extLst>
              <a:ext uri="{FF2B5EF4-FFF2-40B4-BE49-F238E27FC236}">
                <a16:creationId xmlns:a16="http://schemas.microsoft.com/office/drawing/2014/main" id="{28AFF47F-3D56-47C8-827F-1104CABE156B}"/>
              </a:ext>
            </a:extLst>
          </p:cNvPr>
          <p:cNvSpPr txBox="1"/>
          <p:nvPr/>
        </p:nvSpPr>
        <p:spPr>
          <a:xfrm>
            <a:off x="3140382" y="0"/>
            <a:ext cx="763136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r>
              <a:rPr lang="uk-UA" sz="3600" b="1" i="0" dirty="0">
                <a:solidFill>
                  <a:srgbClr val="E6AF00"/>
                </a:solidFill>
                <a:effectLst/>
                <a:latin typeface="system-ui"/>
              </a:rPr>
              <a:t>Типи </a:t>
            </a:r>
            <a:r>
              <a:rPr lang="uk-UA" sz="3600" b="1" i="0" dirty="0" err="1">
                <a:solidFill>
                  <a:srgbClr val="E6AF00"/>
                </a:solidFill>
                <a:effectLst/>
                <a:latin typeface="system-ui"/>
              </a:rPr>
              <a:t>залежностей</a:t>
            </a:r>
            <a:r>
              <a:rPr lang="uk-UA" sz="3600" b="1" i="0" dirty="0">
                <a:solidFill>
                  <a:srgbClr val="E6AF00"/>
                </a:solidFill>
                <a:effectLst/>
                <a:latin typeface="system-ui"/>
              </a:rPr>
              <a:t> </a:t>
            </a:r>
            <a:r>
              <a:rPr lang="en-US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endParaRPr lang="uk-UA" sz="3600" b="1" dirty="0">
              <a:solidFill>
                <a:srgbClr val="E6AF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17D70DC-C52F-4F16-B312-5C57B7384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227" y="646290"/>
            <a:ext cx="10887720" cy="617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420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8" name="Google Shape;168;p14">
            <a:extLst>
              <a:ext uri="{FF2B5EF4-FFF2-40B4-BE49-F238E27FC236}">
                <a16:creationId xmlns:a16="http://schemas.microsoft.com/office/drawing/2014/main" id="{28AFF47F-3D56-47C8-827F-1104CABE156B}"/>
              </a:ext>
            </a:extLst>
          </p:cNvPr>
          <p:cNvSpPr txBox="1"/>
          <p:nvPr/>
        </p:nvSpPr>
        <p:spPr>
          <a:xfrm>
            <a:off x="2259083" y="253157"/>
            <a:ext cx="763136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r>
              <a:rPr lang="uk-UA" sz="3600" b="1" i="0" dirty="0">
                <a:solidFill>
                  <a:srgbClr val="E6AF00"/>
                </a:solidFill>
                <a:effectLst/>
                <a:latin typeface="system-ui"/>
              </a:rPr>
              <a:t>Управління версіями пакетів </a:t>
            </a:r>
            <a:r>
              <a:rPr lang="en-US" sz="3600" b="1" dirty="0">
                <a:solidFill>
                  <a:srgbClr val="E6AF00"/>
                </a:solidFill>
                <a:latin typeface="Arial"/>
                <a:cs typeface="Arial"/>
              </a:rPr>
              <a:t>  </a:t>
            </a:r>
            <a:endParaRPr lang="uk-UA" sz="3600" b="1" dirty="0">
              <a:solidFill>
                <a:srgbClr val="E6AF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1834B24-671E-44EF-BE33-CAC08988C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897" y="1816986"/>
            <a:ext cx="11289521" cy="33628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33B6CF-5379-4BFC-A4E7-D4C1F661102E}"/>
              </a:ext>
            </a:extLst>
          </p:cNvPr>
          <p:cNvSpPr txBox="1"/>
          <p:nvPr/>
        </p:nvSpPr>
        <p:spPr>
          <a:xfrm>
            <a:off x="434340" y="558367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Семантичне керування версіями 2.0.0   </a:t>
            </a:r>
            <a:r>
              <a:rPr lang="en-AU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  <a:hlinkClick r:id="rId5"/>
              </a:rPr>
              <a:t>https://semver.org/</a:t>
            </a:r>
            <a:endParaRPr lang="uk-UA" b="1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algn="ctr"/>
            <a:endParaRPr lang="uk-UA" b="1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962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8" name="Google Shape;168;p14">
            <a:extLst>
              <a:ext uri="{FF2B5EF4-FFF2-40B4-BE49-F238E27FC236}">
                <a16:creationId xmlns:a16="http://schemas.microsoft.com/office/drawing/2014/main" id="{28AFF47F-3D56-47C8-827F-1104CABE156B}"/>
              </a:ext>
            </a:extLst>
          </p:cNvPr>
          <p:cNvSpPr txBox="1"/>
          <p:nvPr/>
        </p:nvSpPr>
        <p:spPr>
          <a:xfrm>
            <a:off x="4395793" y="262488"/>
            <a:ext cx="2391654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N</a:t>
            </a:r>
            <a:r>
              <a:rPr lang="en-AU" sz="3600" b="1" i="0" dirty="0">
                <a:solidFill>
                  <a:srgbClr val="1C1E21"/>
                </a:solidFill>
                <a:effectLst/>
                <a:latin typeface="system-ui"/>
              </a:rPr>
              <a:t>ode.js</a:t>
            </a:r>
          </a:p>
          <a:p>
            <a:r>
              <a:rPr lang="en-US" sz="3600" b="1" dirty="0">
                <a:solidFill>
                  <a:srgbClr val="E6AF00"/>
                </a:solidFill>
                <a:latin typeface="Arial"/>
                <a:cs typeface="Arial"/>
              </a:rPr>
              <a:t>  </a:t>
            </a:r>
            <a:endParaRPr lang="uk-UA" sz="3600" b="1" dirty="0">
              <a:solidFill>
                <a:srgbClr val="E6AF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640B14-FDE0-41E2-A02C-ACFF595DC765}"/>
              </a:ext>
            </a:extLst>
          </p:cNvPr>
          <p:cNvSpPr txBox="1"/>
          <p:nvPr/>
        </p:nvSpPr>
        <p:spPr>
          <a:xfrm>
            <a:off x="1807806" y="1139422"/>
            <a:ext cx="8679801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sz="2000" b="1" i="0" dirty="0">
                <a:solidFill>
                  <a:srgbClr val="1C1E21"/>
                </a:solidFill>
                <a:effectLst/>
                <a:latin typeface="system-ui"/>
              </a:rPr>
              <a:t>Node.js</a:t>
            </a:r>
            <a:r>
              <a:rPr lang="en-AU" sz="2000" b="0" i="0" dirty="0">
                <a:solidFill>
                  <a:srgbClr val="1C1E21"/>
                </a:solidFill>
                <a:effectLst/>
                <a:latin typeface="system-ui"/>
              </a:rPr>
              <a:t> - </a:t>
            </a:r>
            <a:r>
              <a:rPr lang="uk-UA" sz="2000" b="0" i="0" dirty="0">
                <a:solidFill>
                  <a:srgbClr val="1C1E21"/>
                </a:solidFill>
                <a:effectLst/>
                <a:latin typeface="system-ui"/>
              </a:rPr>
              <a:t>легке та ефективне середовище виконання </a:t>
            </a:r>
            <a:r>
              <a:rPr lang="en-AU" sz="2000" b="0" i="0" dirty="0">
                <a:solidFill>
                  <a:srgbClr val="1C1E21"/>
                </a:solidFill>
                <a:effectLst/>
                <a:latin typeface="system-ui"/>
              </a:rPr>
              <a:t>JavaScript. </a:t>
            </a:r>
            <a:r>
              <a:rPr lang="uk-UA" sz="2000" b="0" i="0" dirty="0">
                <a:solidFill>
                  <a:srgbClr val="1C1E21"/>
                </a:solidFill>
                <a:effectLst/>
                <a:latin typeface="system-ui"/>
              </a:rPr>
              <a:t>Дозволяє писати високопродуктивні серверні застосунки та інструменти.</a:t>
            </a:r>
          </a:p>
          <a:p>
            <a:pPr algn="l"/>
            <a:endParaRPr lang="uk-UA" sz="2000" dirty="0">
              <a:solidFill>
                <a:srgbClr val="1C1E21"/>
              </a:solidFill>
              <a:latin typeface="system-ui"/>
            </a:endParaRPr>
          </a:p>
          <a:p>
            <a:pPr algn="l"/>
            <a:r>
              <a:rPr lang="uk-UA" sz="2000" b="0" i="0" dirty="0">
                <a:solidFill>
                  <a:srgbClr val="1C1E21"/>
                </a:solidFill>
                <a:effectLst/>
                <a:latin typeface="system-ui"/>
              </a:rPr>
              <a:t> </a:t>
            </a:r>
            <a:r>
              <a:rPr lang="en-AU" sz="2000" b="0" i="0" dirty="0">
                <a:solidFill>
                  <a:srgbClr val="1C1E21"/>
                </a:solidFill>
                <a:effectLst/>
                <a:latin typeface="system-ui"/>
              </a:rPr>
              <a:t>Node.js </a:t>
            </a:r>
            <a:r>
              <a:rPr lang="uk-UA" sz="2000" b="0" i="0" dirty="0">
                <a:solidFill>
                  <a:srgbClr val="1C1E21"/>
                </a:solidFill>
                <a:effectLst/>
                <a:latin typeface="system-ui"/>
              </a:rPr>
              <a:t>побудована на </a:t>
            </a:r>
            <a:r>
              <a:rPr lang="en-AU" sz="2000" b="0" i="0" dirty="0">
                <a:solidFill>
                  <a:srgbClr val="1C1E21"/>
                </a:solidFill>
                <a:effectLst/>
                <a:latin typeface="system-ui"/>
              </a:rPr>
              <a:t>JavaScript-</a:t>
            </a:r>
            <a:r>
              <a:rPr lang="uk-UA" sz="2000" b="0" i="0" dirty="0">
                <a:solidFill>
                  <a:srgbClr val="1C1E21"/>
                </a:solidFill>
                <a:effectLst/>
                <a:latin typeface="system-ui"/>
              </a:rPr>
              <a:t>рушію </a:t>
            </a:r>
            <a:r>
              <a:rPr lang="en-AU" sz="2000" b="0" i="0" dirty="0">
                <a:solidFill>
                  <a:srgbClr val="1C1E21"/>
                </a:solidFill>
                <a:effectLst/>
                <a:latin typeface="system-ui"/>
              </a:rPr>
              <a:t>V8 </a:t>
            </a:r>
            <a:r>
              <a:rPr lang="uk-UA" sz="2000" b="0" i="0" dirty="0">
                <a:solidFill>
                  <a:srgbClr val="1C1E21"/>
                </a:solidFill>
                <a:effectLst/>
                <a:latin typeface="system-ui"/>
              </a:rPr>
              <a:t>і написана на </a:t>
            </a:r>
            <a:r>
              <a:rPr lang="en-AU" sz="2000" b="0" i="0" dirty="0">
                <a:solidFill>
                  <a:srgbClr val="1C1E21"/>
                </a:solidFill>
                <a:effectLst/>
                <a:latin typeface="system-ui"/>
              </a:rPr>
              <a:t>C++.</a:t>
            </a:r>
            <a:endParaRPr lang="uk-UA" sz="2000" b="0" i="0" dirty="0">
              <a:solidFill>
                <a:srgbClr val="1C1E21"/>
              </a:solidFill>
              <a:effectLst/>
              <a:latin typeface="system-ui"/>
            </a:endParaRPr>
          </a:p>
          <a:p>
            <a:pPr algn="l"/>
            <a:endParaRPr lang="en-AU" sz="2000" b="0" i="0" dirty="0">
              <a:solidFill>
                <a:srgbClr val="1C1E21"/>
              </a:solidFill>
              <a:effectLst/>
              <a:latin typeface="system-ui"/>
            </a:endParaRPr>
          </a:p>
          <a:p>
            <a:pPr algn="l"/>
            <a:r>
              <a:rPr lang="uk-UA" sz="2000" b="0" i="0" dirty="0">
                <a:solidFill>
                  <a:srgbClr val="1C1E21"/>
                </a:solidFill>
                <a:effectLst/>
                <a:latin typeface="system-ui"/>
              </a:rPr>
              <a:t>Спочатку </a:t>
            </a:r>
            <a:r>
              <a:rPr lang="en-AU" sz="2000" b="0" i="0" dirty="0">
                <a:solidFill>
                  <a:srgbClr val="1C1E21"/>
                </a:solidFill>
                <a:effectLst/>
                <a:latin typeface="system-ui"/>
              </a:rPr>
              <a:t>Node.js </a:t>
            </a:r>
            <a:r>
              <a:rPr lang="uk-UA" sz="2000" b="0" i="0" dirty="0">
                <a:solidFill>
                  <a:srgbClr val="1C1E21"/>
                </a:solidFill>
                <a:effectLst/>
                <a:latin typeface="system-ui"/>
              </a:rPr>
              <a:t>створювалася як серверне оточення для застосунків, але розробники почали використовувати її для створення інструментів, які допомагають автоматизувати виконання локальних завдань.</a:t>
            </a:r>
          </a:p>
          <a:p>
            <a:pPr algn="l"/>
            <a:endParaRPr lang="uk-UA" sz="2000" dirty="0">
              <a:solidFill>
                <a:srgbClr val="1C1E21"/>
              </a:solidFill>
              <a:latin typeface="system-ui"/>
            </a:endParaRPr>
          </a:p>
          <a:p>
            <a:pPr algn="l"/>
            <a:r>
              <a:rPr lang="uk-UA" sz="2000" b="0" i="0" dirty="0">
                <a:solidFill>
                  <a:srgbClr val="1C1E21"/>
                </a:solidFill>
                <a:effectLst/>
                <a:latin typeface="system-ui"/>
              </a:rPr>
              <a:t> В результаті нова екосистема інструментів, яка виникла навколо </a:t>
            </a:r>
            <a:r>
              <a:rPr lang="en-AU" sz="2000" b="0" i="0" dirty="0">
                <a:solidFill>
                  <a:srgbClr val="1C1E21"/>
                </a:solidFill>
                <a:effectLst/>
                <a:latin typeface="system-ui"/>
              </a:rPr>
              <a:t>Node.js, </a:t>
            </a:r>
            <a:r>
              <a:rPr lang="uk-UA" sz="2000" b="0" i="0" dirty="0">
                <a:solidFill>
                  <a:srgbClr val="1C1E21"/>
                </a:solidFill>
                <a:effectLst/>
                <a:latin typeface="system-ui"/>
              </a:rPr>
              <a:t>призвела до трансформації процесу </a:t>
            </a:r>
            <a:r>
              <a:rPr lang="uk-UA" sz="2000" b="0" i="0" dirty="0" err="1">
                <a:solidFill>
                  <a:srgbClr val="1C1E21"/>
                </a:solidFill>
                <a:effectLst/>
                <a:latin typeface="system-ui"/>
              </a:rPr>
              <a:t>фронтенд</a:t>
            </a:r>
            <a:r>
              <a:rPr lang="uk-UA" sz="2000" b="0" i="0" dirty="0">
                <a:solidFill>
                  <a:srgbClr val="1C1E21"/>
                </a:solidFill>
                <a:effectLst/>
                <a:latin typeface="system-ui"/>
              </a:rPr>
              <a:t>-розробки.</a:t>
            </a:r>
          </a:p>
        </p:txBody>
      </p:sp>
    </p:spTree>
    <p:extLst>
      <p:ext uri="{BB962C8B-B14F-4D97-AF65-F5344CB8AC3E}">
        <p14:creationId xmlns:p14="http://schemas.microsoft.com/office/powerpoint/2010/main" val="821146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8" name="Google Shape;168;p14">
            <a:extLst>
              <a:ext uri="{FF2B5EF4-FFF2-40B4-BE49-F238E27FC236}">
                <a16:creationId xmlns:a16="http://schemas.microsoft.com/office/drawing/2014/main" id="{28AFF47F-3D56-47C8-827F-1104CABE156B}"/>
              </a:ext>
            </a:extLst>
          </p:cNvPr>
          <p:cNvSpPr txBox="1"/>
          <p:nvPr/>
        </p:nvSpPr>
        <p:spPr>
          <a:xfrm>
            <a:off x="3509385" y="738349"/>
            <a:ext cx="763136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r>
              <a:rPr lang="uk-UA" sz="3600" b="1" i="0" dirty="0">
                <a:solidFill>
                  <a:srgbClr val="E6AF00"/>
                </a:solidFill>
                <a:effectLst/>
                <a:latin typeface="system-ui"/>
              </a:rPr>
              <a:t>Управління кешем </a:t>
            </a:r>
            <a:r>
              <a:rPr lang="en-US" sz="3600" b="1" dirty="0">
                <a:solidFill>
                  <a:srgbClr val="E6AF00"/>
                </a:solidFill>
                <a:latin typeface="Arial"/>
                <a:cs typeface="Arial"/>
              </a:rPr>
              <a:t>  </a:t>
            </a:r>
            <a:endParaRPr lang="uk-UA" sz="3600" b="1" dirty="0">
              <a:solidFill>
                <a:srgbClr val="E6AF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FDB81E1-B46D-4E83-BADE-6EC94FEF9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418" y="2149400"/>
            <a:ext cx="11274983" cy="268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329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8" name="Google Shape;168;p14">
            <a:extLst>
              <a:ext uri="{FF2B5EF4-FFF2-40B4-BE49-F238E27FC236}">
                <a16:creationId xmlns:a16="http://schemas.microsoft.com/office/drawing/2014/main" id="{28AFF47F-3D56-47C8-827F-1104CABE156B}"/>
              </a:ext>
            </a:extLst>
          </p:cNvPr>
          <p:cNvSpPr txBox="1"/>
          <p:nvPr/>
        </p:nvSpPr>
        <p:spPr>
          <a:xfrm>
            <a:off x="4359752" y="282334"/>
            <a:ext cx="763136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r>
              <a:rPr lang="uk-UA" sz="3600" b="1" i="0" dirty="0">
                <a:solidFill>
                  <a:srgbClr val="E6AF00"/>
                </a:solidFill>
                <a:effectLst/>
                <a:latin typeface="system-ui"/>
              </a:rPr>
              <a:t>Модульність коду </a:t>
            </a:r>
            <a:r>
              <a:rPr lang="en-US" sz="3600" b="1" dirty="0">
                <a:solidFill>
                  <a:srgbClr val="E6AF00"/>
                </a:solidFill>
                <a:latin typeface="Arial"/>
                <a:cs typeface="Arial"/>
              </a:rPr>
              <a:t>  </a:t>
            </a:r>
            <a:endParaRPr lang="uk-UA" sz="3600" b="1" dirty="0">
              <a:solidFill>
                <a:srgbClr val="E6AF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EFE098E-235D-4605-B2FC-8D33488771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882" y="1184235"/>
            <a:ext cx="11589203" cy="519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867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8" name="Google Shape;168;p14">
            <a:extLst>
              <a:ext uri="{FF2B5EF4-FFF2-40B4-BE49-F238E27FC236}">
                <a16:creationId xmlns:a16="http://schemas.microsoft.com/office/drawing/2014/main" id="{28AFF47F-3D56-47C8-827F-1104CABE156B}"/>
              </a:ext>
            </a:extLst>
          </p:cNvPr>
          <p:cNvSpPr txBox="1"/>
          <p:nvPr/>
        </p:nvSpPr>
        <p:spPr>
          <a:xfrm>
            <a:off x="3935483" y="504617"/>
            <a:ext cx="763136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i="0" dirty="0">
                <a:solidFill>
                  <a:srgbClr val="E6AF00"/>
                </a:solidFill>
                <a:effectLst/>
                <a:latin typeface="system-ui"/>
              </a:rPr>
              <a:t>Збирання модулів </a:t>
            </a:r>
            <a:r>
              <a:rPr lang="en-US" sz="3600" b="1" dirty="0">
                <a:solidFill>
                  <a:srgbClr val="E6AF00"/>
                </a:solidFill>
                <a:latin typeface="Arial"/>
                <a:cs typeface="Arial"/>
              </a:rPr>
              <a:t>  </a:t>
            </a:r>
            <a:endParaRPr lang="uk-UA" sz="3600" b="1" dirty="0">
              <a:solidFill>
                <a:srgbClr val="E6AF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1A5BD91-87BE-4FC5-A690-ADCE93DF86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033" y="1669427"/>
            <a:ext cx="11840013" cy="380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46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8" name="Google Shape;168;p14">
            <a:extLst>
              <a:ext uri="{FF2B5EF4-FFF2-40B4-BE49-F238E27FC236}">
                <a16:creationId xmlns:a16="http://schemas.microsoft.com/office/drawing/2014/main" id="{28AFF47F-3D56-47C8-827F-1104CABE156B}"/>
              </a:ext>
            </a:extLst>
          </p:cNvPr>
          <p:cNvSpPr txBox="1"/>
          <p:nvPr/>
        </p:nvSpPr>
        <p:spPr>
          <a:xfrm>
            <a:off x="2541334" y="44075"/>
            <a:ext cx="763136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r>
              <a:rPr lang="en-AU" sz="3600" b="1" i="0" dirty="0">
                <a:solidFill>
                  <a:srgbClr val="E6AF00"/>
                </a:solidFill>
                <a:effectLst/>
                <a:latin typeface="system-ui"/>
              </a:rPr>
              <a:t>ECMAScript Modules (ESM)</a:t>
            </a:r>
            <a:r>
              <a:rPr lang="uk-UA" sz="3600" b="1" i="0" dirty="0">
                <a:solidFill>
                  <a:srgbClr val="E6AF00"/>
                </a:solidFill>
                <a:effectLst/>
                <a:latin typeface="system-ui"/>
              </a:rPr>
              <a:t> </a:t>
            </a:r>
            <a:r>
              <a:rPr lang="en-US" sz="3600" b="1" dirty="0">
                <a:solidFill>
                  <a:srgbClr val="E6AF00"/>
                </a:solidFill>
                <a:latin typeface="Arial"/>
                <a:cs typeface="Arial"/>
              </a:rPr>
              <a:t>  </a:t>
            </a:r>
            <a:endParaRPr lang="uk-UA" sz="3600" b="1" dirty="0">
              <a:solidFill>
                <a:srgbClr val="E6AF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084DDBA-2694-4A6E-BA74-1D3DB8AD4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556" y="585024"/>
            <a:ext cx="9856749" cy="94708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70643AB-ACB2-4C3D-99D6-F4E04CACAF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556" y="1532113"/>
            <a:ext cx="3806304" cy="180882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2945AD9-5BFF-4B80-8999-519EA2201C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5930" y="1458459"/>
            <a:ext cx="4446385" cy="180674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83DFDDD-4732-40FA-921E-0EA482C4FF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289" y="3395460"/>
            <a:ext cx="9742449" cy="1930427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3DCEAB6-1850-4BC2-9FA7-0327C3BFB7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7615" y="5380407"/>
            <a:ext cx="9270418" cy="146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203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8" name="Google Shape;168;p14">
            <a:extLst>
              <a:ext uri="{FF2B5EF4-FFF2-40B4-BE49-F238E27FC236}">
                <a16:creationId xmlns:a16="http://schemas.microsoft.com/office/drawing/2014/main" id="{28AFF47F-3D56-47C8-827F-1104CABE156B}"/>
              </a:ext>
            </a:extLst>
          </p:cNvPr>
          <p:cNvSpPr txBox="1"/>
          <p:nvPr/>
        </p:nvSpPr>
        <p:spPr>
          <a:xfrm>
            <a:off x="3919932" y="0"/>
            <a:ext cx="763136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r>
              <a:rPr lang="en-AU" sz="3600" b="1" i="0" dirty="0">
                <a:solidFill>
                  <a:srgbClr val="E6AF00"/>
                </a:solidFill>
                <a:effectLst/>
                <a:latin typeface="system-ui"/>
              </a:rPr>
              <a:t>Named export</a:t>
            </a:r>
            <a:r>
              <a:rPr lang="uk-UA" sz="3600" b="1" i="0" dirty="0">
                <a:solidFill>
                  <a:srgbClr val="E6AF00"/>
                </a:solidFill>
                <a:effectLst/>
                <a:latin typeface="system-ui"/>
              </a:rPr>
              <a:t> </a:t>
            </a:r>
            <a:r>
              <a:rPr lang="en-US" sz="3600" b="1" dirty="0">
                <a:solidFill>
                  <a:srgbClr val="E6AF00"/>
                </a:solidFill>
                <a:latin typeface="Arial"/>
                <a:cs typeface="Arial"/>
              </a:rPr>
              <a:t>  </a:t>
            </a:r>
            <a:endParaRPr lang="uk-UA" sz="3600" b="1" dirty="0">
              <a:solidFill>
                <a:srgbClr val="E6AF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EA0068F-2C7F-4255-971C-D162117F9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326" y="646290"/>
            <a:ext cx="9992596" cy="137828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8A162C1-67F1-41C0-BA43-3D1C52E54C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1007" y="2231088"/>
            <a:ext cx="6576899" cy="404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980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8" name="Google Shape;168;p14">
            <a:extLst>
              <a:ext uri="{FF2B5EF4-FFF2-40B4-BE49-F238E27FC236}">
                <a16:creationId xmlns:a16="http://schemas.microsoft.com/office/drawing/2014/main" id="{28AFF47F-3D56-47C8-827F-1104CABE156B}"/>
              </a:ext>
            </a:extLst>
          </p:cNvPr>
          <p:cNvSpPr txBox="1"/>
          <p:nvPr/>
        </p:nvSpPr>
        <p:spPr>
          <a:xfrm>
            <a:off x="3919932" y="0"/>
            <a:ext cx="763136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r>
              <a:rPr lang="en-AU" sz="3600" b="1" i="0" dirty="0">
                <a:solidFill>
                  <a:srgbClr val="E6AF00"/>
                </a:solidFill>
                <a:effectLst/>
                <a:latin typeface="system-ui"/>
              </a:rPr>
              <a:t>Named export</a:t>
            </a:r>
            <a:r>
              <a:rPr lang="uk-UA" sz="3600" b="1" i="0" dirty="0">
                <a:solidFill>
                  <a:srgbClr val="E6AF00"/>
                </a:solidFill>
                <a:effectLst/>
                <a:latin typeface="system-ui"/>
              </a:rPr>
              <a:t> </a:t>
            </a:r>
            <a:r>
              <a:rPr lang="en-US" sz="3600" b="1" dirty="0">
                <a:solidFill>
                  <a:srgbClr val="E6AF00"/>
                </a:solidFill>
                <a:latin typeface="Arial"/>
                <a:cs typeface="Arial"/>
              </a:rPr>
              <a:t>  </a:t>
            </a:r>
            <a:endParaRPr lang="uk-UA" sz="3600" b="1" dirty="0">
              <a:solidFill>
                <a:srgbClr val="E6AF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1C7730-ABAC-4A7C-9BF4-7DD24B0BC1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2144" y="646290"/>
            <a:ext cx="7287287" cy="609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343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8" name="Google Shape;168;p14">
            <a:extLst>
              <a:ext uri="{FF2B5EF4-FFF2-40B4-BE49-F238E27FC236}">
                <a16:creationId xmlns:a16="http://schemas.microsoft.com/office/drawing/2014/main" id="{28AFF47F-3D56-47C8-827F-1104CABE156B}"/>
              </a:ext>
            </a:extLst>
          </p:cNvPr>
          <p:cNvSpPr txBox="1"/>
          <p:nvPr/>
        </p:nvSpPr>
        <p:spPr>
          <a:xfrm>
            <a:off x="3919932" y="0"/>
            <a:ext cx="763136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r>
              <a:rPr lang="en-AU" sz="3600" b="1" i="0" dirty="0">
                <a:solidFill>
                  <a:srgbClr val="E6AF00"/>
                </a:solidFill>
                <a:effectLst/>
                <a:latin typeface="system-ui"/>
              </a:rPr>
              <a:t>Named export</a:t>
            </a:r>
            <a:r>
              <a:rPr lang="uk-UA" sz="3600" b="1" i="0" dirty="0">
                <a:solidFill>
                  <a:srgbClr val="E6AF00"/>
                </a:solidFill>
                <a:effectLst/>
                <a:latin typeface="system-ui"/>
              </a:rPr>
              <a:t> </a:t>
            </a:r>
            <a:r>
              <a:rPr lang="en-US" sz="3600" b="1" dirty="0">
                <a:solidFill>
                  <a:srgbClr val="E6AF00"/>
                </a:solidFill>
                <a:latin typeface="Arial"/>
                <a:cs typeface="Arial"/>
              </a:rPr>
              <a:t>  </a:t>
            </a:r>
            <a:endParaRPr lang="uk-UA" sz="3600" b="1" dirty="0">
              <a:solidFill>
                <a:srgbClr val="E6AF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83E16BA-0607-4092-9EAE-3EE1230C4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882" y="646290"/>
            <a:ext cx="10891805" cy="50123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559E2A7-A0C1-4E5C-B3C3-6651B7EBD1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7490" y="1793818"/>
            <a:ext cx="4859772" cy="190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5074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8" name="Google Shape;168;p14">
            <a:extLst>
              <a:ext uri="{FF2B5EF4-FFF2-40B4-BE49-F238E27FC236}">
                <a16:creationId xmlns:a16="http://schemas.microsoft.com/office/drawing/2014/main" id="{28AFF47F-3D56-47C8-827F-1104CABE156B}"/>
              </a:ext>
            </a:extLst>
          </p:cNvPr>
          <p:cNvSpPr txBox="1"/>
          <p:nvPr/>
        </p:nvSpPr>
        <p:spPr>
          <a:xfrm>
            <a:off x="3490724" y="77447"/>
            <a:ext cx="763136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r>
              <a:rPr lang="en-AU" sz="3600" b="1" i="0" dirty="0">
                <a:solidFill>
                  <a:srgbClr val="E6AF00"/>
                </a:solidFill>
                <a:effectLst/>
                <a:latin typeface="system-ui"/>
              </a:rPr>
              <a:t>Default export</a:t>
            </a:r>
            <a:r>
              <a:rPr lang="en-US" sz="3600" b="1" dirty="0">
                <a:solidFill>
                  <a:srgbClr val="E6AF00"/>
                </a:solidFill>
                <a:latin typeface="Arial"/>
                <a:cs typeface="Arial"/>
              </a:rPr>
              <a:t>  </a:t>
            </a:r>
            <a:endParaRPr lang="uk-UA" sz="3600" b="1" dirty="0">
              <a:solidFill>
                <a:srgbClr val="E6AF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53E866D-DFD1-4904-BCF3-981502493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890" y="776765"/>
            <a:ext cx="9994413" cy="94006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10D0C0C-6ACD-4A48-94DB-AF8E9986BF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010" y="1802989"/>
            <a:ext cx="3343725" cy="308565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3355375-9C66-4816-BF71-7A751FA243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4514" y="1802989"/>
            <a:ext cx="4211873" cy="223716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5A7320F-1D2A-4E7E-81BD-37507EC683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934" y="5066379"/>
            <a:ext cx="10857001" cy="119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354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8" name="Google Shape;168;p14">
            <a:extLst>
              <a:ext uri="{FF2B5EF4-FFF2-40B4-BE49-F238E27FC236}">
                <a16:creationId xmlns:a16="http://schemas.microsoft.com/office/drawing/2014/main" id="{28AFF47F-3D56-47C8-827F-1104CABE156B}"/>
              </a:ext>
            </a:extLst>
          </p:cNvPr>
          <p:cNvSpPr txBox="1"/>
          <p:nvPr/>
        </p:nvSpPr>
        <p:spPr>
          <a:xfrm>
            <a:off x="2280317" y="154935"/>
            <a:ext cx="763136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600" b="1" dirty="0">
                <a:solidFill>
                  <a:srgbClr val="E6AF00"/>
                </a:solidFill>
                <a:latin typeface="Arial"/>
                <a:cs typeface="Arial"/>
              </a:rPr>
              <a:t>  </a:t>
            </a:r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r>
              <a:rPr lang="uk-UA" sz="3600" b="1" i="0" dirty="0">
                <a:solidFill>
                  <a:srgbClr val="E6AF00"/>
                </a:solidFill>
                <a:effectLst/>
                <a:latin typeface="system-ui"/>
              </a:rPr>
              <a:t>Знайомство з </a:t>
            </a:r>
            <a:r>
              <a:rPr lang="en-AU" sz="3600" b="1" i="0" dirty="0">
                <a:solidFill>
                  <a:srgbClr val="E6AF00"/>
                </a:solidFill>
                <a:effectLst/>
                <a:latin typeface="system-ui"/>
              </a:rPr>
              <a:t>Webpack</a:t>
            </a:r>
            <a:r>
              <a:rPr lang="uk-UA" sz="3600" b="1" i="0" dirty="0">
                <a:solidFill>
                  <a:srgbClr val="E6AF00"/>
                </a:solidFill>
                <a:effectLst/>
                <a:latin typeface="system-ui"/>
              </a:rPr>
              <a:t> </a:t>
            </a:r>
            <a:endParaRPr lang="uk-UA" sz="3600" b="1" dirty="0">
              <a:solidFill>
                <a:srgbClr val="E6AF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66B4BDD-09B6-4CDC-AD30-962B5F3EB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251" y="801225"/>
            <a:ext cx="8274255" cy="608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8400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8" name="Google Shape;168;p14">
            <a:extLst>
              <a:ext uri="{FF2B5EF4-FFF2-40B4-BE49-F238E27FC236}">
                <a16:creationId xmlns:a16="http://schemas.microsoft.com/office/drawing/2014/main" id="{28AFF47F-3D56-47C8-827F-1104CABE156B}"/>
              </a:ext>
            </a:extLst>
          </p:cNvPr>
          <p:cNvSpPr txBox="1"/>
          <p:nvPr/>
        </p:nvSpPr>
        <p:spPr>
          <a:xfrm>
            <a:off x="494522" y="154935"/>
            <a:ext cx="941716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600" b="1" dirty="0">
                <a:solidFill>
                  <a:srgbClr val="E6AF00"/>
                </a:solidFill>
                <a:latin typeface="Arial"/>
                <a:cs typeface="Arial"/>
              </a:rPr>
              <a:t>  </a:t>
            </a:r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r>
              <a:rPr lang="uk-UA" sz="3600" b="1" i="0" dirty="0">
                <a:solidFill>
                  <a:srgbClr val="E6AF00"/>
                </a:solidFill>
                <a:effectLst/>
                <a:latin typeface="system-ui"/>
              </a:rPr>
              <a:t>Знайомство з </a:t>
            </a:r>
            <a:r>
              <a:rPr lang="en-AU" sz="3600" b="1" i="0" dirty="0">
                <a:solidFill>
                  <a:srgbClr val="E6AF00"/>
                </a:solidFill>
                <a:effectLst/>
                <a:latin typeface="system-ui"/>
              </a:rPr>
              <a:t>Webpack</a:t>
            </a:r>
            <a:r>
              <a:rPr lang="uk-UA" sz="3600" b="1" dirty="0">
                <a:solidFill>
                  <a:srgbClr val="E6AF00"/>
                </a:solidFill>
                <a:latin typeface="system-ui"/>
              </a:rPr>
              <a:t>.</a:t>
            </a:r>
            <a:r>
              <a:rPr lang="uk-UA" sz="3600" b="1" i="0" dirty="0">
                <a:solidFill>
                  <a:srgbClr val="E6AF00"/>
                </a:solidFill>
                <a:effectLst/>
                <a:latin typeface="system-ui"/>
              </a:rPr>
              <a:t> Принцип роботи </a:t>
            </a:r>
            <a:endParaRPr lang="uk-UA" sz="3600" b="1" dirty="0">
              <a:solidFill>
                <a:srgbClr val="E6AF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9F8932-E8FF-4CF3-9047-E68A4E7FB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381" y="1070766"/>
            <a:ext cx="9145301" cy="246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233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8" name="Google Shape;168;p14">
            <a:extLst>
              <a:ext uri="{FF2B5EF4-FFF2-40B4-BE49-F238E27FC236}">
                <a16:creationId xmlns:a16="http://schemas.microsoft.com/office/drawing/2014/main" id="{28AFF47F-3D56-47C8-827F-1104CABE156B}"/>
              </a:ext>
            </a:extLst>
          </p:cNvPr>
          <p:cNvSpPr txBox="1"/>
          <p:nvPr/>
        </p:nvSpPr>
        <p:spPr>
          <a:xfrm>
            <a:off x="3276119" y="154935"/>
            <a:ext cx="637595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Встановлення </a:t>
            </a:r>
            <a:r>
              <a:rPr lang="uk-UA" sz="3600" b="1" dirty="0" err="1">
                <a:solidFill>
                  <a:srgbClr val="E6AF00"/>
                </a:solidFill>
                <a:latin typeface="Arial"/>
                <a:cs typeface="Arial"/>
              </a:rPr>
              <a:t>No</a:t>
            </a:r>
            <a:r>
              <a:rPr lang="en-US" sz="3600" b="1" dirty="0">
                <a:solidFill>
                  <a:srgbClr val="E6AF00"/>
                </a:solidFill>
                <a:latin typeface="Arial"/>
                <a:cs typeface="Arial"/>
              </a:rPr>
              <a:t>d</a:t>
            </a:r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e </a:t>
            </a:r>
            <a:r>
              <a:rPr lang="en-US" sz="3600" b="1" dirty="0">
                <a:solidFill>
                  <a:srgbClr val="E6AF00"/>
                </a:solidFill>
                <a:latin typeface="Arial"/>
                <a:cs typeface="Arial"/>
              </a:rPr>
              <a:t>j</a:t>
            </a:r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s</a:t>
            </a:r>
            <a:r>
              <a:rPr lang="en-US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endParaRPr lang="uk-UA" sz="3600" b="1" dirty="0">
              <a:solidFill>
                <a:srgbClr val="E6AF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DE0C2E-560F-46E0-8FFF-CE68A94DB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" y="978962"/>
            <a:ext cx="11028981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system-ui"/>
              </a:rPr>
              <a:t>Щоб встановити останню стабільну версію, перейдіть на 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system-ui"/>
                <a:hlinkClick r:id="rId4"/>
              </a:rPr>
              <a:t>офіційну сторінку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system-ui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system-ui"/>
              </a:rPr>
              <a:t>завантажте LTS-інсталятор і дотримуйтесь вказівок.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system-ui"/>
              </a:rPr>
              <a:t>Існують інсталятори для всіх популярних операційних систем - Windows,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1C1E21"/>
                </a:solidFill>
                <a:effectLst/>
                <a:latin typeface="system-ui"/>
              </a:rPr>
              <a:t>MacOS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system-ui"/>
              </a:rPr>
              <a:t> і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1C1E21"/>
                </a:solidFill>
                <a:effectLst/>
                <a:latin typeface="system-ui"/>
              </a:rPr>
              <a:t>Linux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system-ui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stem-ui"/>
              </a:rPr>
              <a:t>ЦІКАВО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ystem-u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stem-ui"/>
              </a:rPr>
              <a:t>Користувачам Windows необхідно вибрати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ystem-ui"/>
              </a:rPr>
              <a:t>чекбокси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stem-ui"/>
              </a:rPr>
              <a:t> для встановлення всіх додаткових інструментів,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stem-ui"/>
              </a:rPr>
              <a:t> крім 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ystem-ui"/>
              </a:rPr>
              <a:t>Chocolatey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stem-ui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ystem-u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stem-ui"/>
              </a:rPr>
              <a:t>Це встановить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ystem-ui"/>
              </a:rPr>
              <a:t>Python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stem-ui"/>
              </a:rPr>
              <a:t> і різноманітні допоміжні утиліти і компілятори.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system-ui"/>
              </a:rPr>
              <a:t>Після встановлення в терміналі буде доступна команда 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1C1E21"/>
                </a:solidFill>
                <a:effectLst/>
                <a:latin typeface="var(--ifm-font-family-monospace)"/>
              </a:rPr>
              <a:t>node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system-ui"/>
              </a:rPr>
              <a:t>. 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rgbClr val="1C1E21"/>
              </a:solidFill>
              <a:effectLst/>
              <a:latin typeface="system-ui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system-ui"/>
              </a:rPr>
              <a:t>Щоб переконатися, що встановлення пройшло успішно, перевірте версію, 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system-ui"/>
              </a:rPr>
              <a:t>запустивши в консолі команду 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1C1E21"/>
                </a:solidFill>
                <a:effectLst/>
                <a:latin typeface="var(--ifm-font-family-monospace)"/>
              </a:rPr>
              <a:t>node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system-ui"/>
              </a:rPr>
              <a:t> з прапорцем 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1C1E21"/>
                </a:solidFill>
                <a:effectLst/>
                <a:latin typeface="var(--ifm-font-family-monospace)"/>
              </a:rPr>
              <a:t>version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system-ui"/>
              </a:rPr>
              <a:t>.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</a:rPr>
              <a:t>node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393A34"/>
                </a:solidFill>
                <a:effectLst/>
                <a:latin typeface="Arial Unicode MS"/>
              </a:rPr>
              <a:t> --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393A34"/>
                </a:solidFill>
                <a:effectLst/>
                <a:latin typeface="Arial Unicode MS"/>
              </a:rPr>
              <a:t>version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6446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8" name="Google Shape;168;p14">
            <a:extLst>
              <a:ext uri="{FF2B5EF4-FFF2-40B4-BE49-F238E27FC236}">
                <a16:creationId xmlns:a16="http://schemas.microsoft.com/office/drawing/2014/main" id="{28AFF47F-3D56-47C8-827F-1104CABE156B}"/>
              </a:ext>
            </a:extLst>
          </p:cNvPr>
          <p:cNvSpPr txBox="1"/>
          <p:nvPr/>
        </p:nvSpPr>
        <p:spPr>
          <a:xfrm>
            <a:off x="681827" y="0"/>
            <a:ext cx="941716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600" b="1" dirty="0">
                <a:solidFill>
                  <a:srgbClr val="E6AF00"/>
                </a:solidFill>
                <a:latin typeface="Arial"/>
                <a:cs typeface="Arial"/>
              </a:rPr>
              <a:t>  </a:t>
            </a:r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r>
              <a:rPr lang="uk-UA" sz="3600" b="1" i="0" dirty="0">
                <a:solidFill>
                  <a:srgbClr val="E6AF00"/>
                </a:solidFill>
                <a:effectLst/>
                <a:latin typeface="system-ui"/>
              </a:rPr>
              <a:t>Знайомство з </a:t>
            </a:r>
            <a:r>
              <a:rPr lang="en-AU" sz="3600" b="1" i="0" dirty="0">
                <a:solidFill>
                  <a:srgbClr val="E6AF00"/>
                </a:solidFill>
                <a:effectLst/>
                <a:latin typeface="system-ui"/>
              </a:rPr>
              <a:t>Webpack</a:t>
            </a:r>
            <a:r>
              <a:rPr lang="uk-UA" sz="3600" b="1" dirty="0">
                <a:solidFill>
                  <a:srgbClr val="E6AF00"/>
                </a:solidFill>
                <a:latin typeface="system-ui"/>
              </a:rPr>
              <a:t>.</a:t>
            </a:r>
            <a:r>
              <a:rPr lang="uk-UA" sz="3600" b="1" i="0" dirty="0">
                <a:solidFill>
                  <a:srgbClr val="E6AF00"/>
                </a:solidFill>
                <a:effectLst/>
                <a:latin typeface="system-ui"/>
              </a:rPr>
              <a:t> Принцип роботи </a:t>
            </a:r>
            <a:endParaRPr lang="uk-UA" sz="3600" b="1" dirty="0">
              <a:solidFill>
                <a:srgbClr val="E6AF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584DEB3-91F6-4AF4-AE9F-1D04CB163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086" y="1630147"/>
            <a:ext cx="11482623" cy="477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950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8" name="Google Shape;168;p14">
            <a:extLst>
              <a:ext uri="{FF2B5EF4-FFF2-40B4-BE49-F238E27FC236}">
                <a16:creationId xmlns:a16="http://schemas.microsoft.com/office/drawing/2014/main" id="{28AFF47F-3D56-47C8-827F-1104CABE156B}"/>
              </a:ext>
            </a:extLst>
          </p:cNvPr>
          <p:cNvSpPr txBox="1"/>
          <p:nvPr/>
        </p:nvSpPr>
        <p:spPr>
          <a:xfrm>
            <a:off x="681827" y="0"/>
            <a:ext cx="941716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600" b="1" dirty="0">
                <a:solidFill>
                  <a:srgbClr val="E6AF00"/>
                </a:solidFill>
                <a:latin typeface="Arial"/>
                <a:cs typeface="Arial"/>
              </a:rPr>
              <a:t>  </a:t>
            </a:r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r>
              <a:rPr lang="uk-UA" sz="3600" b="1" i="0" dirty="0">
                <a:solidFill>
                  <a:srgbClr val="E6AF00"/>
                </a:solidFill>
                <a:effectLst/>
                <a:latin typeface="system-ui"/>
              </a:rPr>
              <a:t>Знайомство з </a:t>
            </a:r>
            <a:r>
              <a:rPr lang="en-AU" sz="3600" b="1" i="0" dirty="0">
                <a:solidFill>
                  <a:srgbClr val="E6AF00"/>
                </a:solidFill>
                <a:effectLst/>
                <a:latin typeface="system-ui"/>
              </a:rPr>
              <a:t>Webpack</a:t>
            </a:r>
            <a:r>
              <a:rPr lang="uk-UA" sz="3600" b="1" dirty="0">
                <a:solidFill>
                  <a:srgbClr val="E6AF00"/>
                </a:solidFill>
                <a:latin typeface="system-ui"/>
              </a:rPr>
              <a:t>.</a:t>
            </a:r>
            <a:r>
              <a:rPr lang="uk-UA" sz="3600" b="1" i="0" dirty="0">
                <a:solidFill>
                  <a:srgbClr val="E6AF00"/>
                </a:solidFill>
                <a:effectLst/>
                <a:latin typeface="system-ui"/>
              </a:rPr>
              <a:t> Принцип роботи </a:t>
            </a:r>
            <a:endParaRPr lang="uk-UA" sz="3600" b="1" dirty="0">
              <a:solidFill>
                <a:srgbClr val="E6AF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75F27DC-CF12-4A10-84BE-33E7FEF4C3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419" y="1376927"/>
            <a:ext cx="11470686" cy="464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0989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8" name="Google Shape;168;p14">
            <a:extLst>
              <a:ext uri="{FF2B5EF4-FFF2-40B4-BE49-F238E27FC236}">
                <a16:creationId xmlns:a16="http://schemas.microsoft.com/office/drawing/2014/main" id="{28AFF47F-3D56-47C8-827F-1104CABE156B}"/>
              </a:ext>
            </a:extLst>
          </p:cNvPr>
          <p:cNvSpPr txBox="1"/>
          <p:nvPr/>
        </p:nvSpPr>
        <p:spPr>
          <a:xfrm>
            <a:off x="2259083" y="253157"/>
            <a:ext cx="763136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r>
              <a:rPr lang="uk-UA" sz="3600" b="1" i="0" dirty="0">
                <a:solidFill>
                  <a:srgbClr val="E6AF00"/>
                </a:solidFill>
                <a:effectLst/>
                <a:latin typeface="system-ui"/>
              </a:rPr>
              <a:t>Налаштування </a:t>
            </a:r>
            <a:r>
              <a:rPr lang="en-US" sz="3600" b="1" dirty="0">
                <a:solidFill>
                  <a:srgbClr val="E6AF00"/>
                </a:solidFill>
                <a:latin typeface="Arial"/>
                <a:cs typeface="Arial"/>
              </a:rPr>
              <a:t>  </a:t>
            </a:r>
            <a:endParaRPr lang="uk-UA" sz="3600" b="1" dirty="0">
              <a:solidFill>
                <a:srgbClr val="E6AF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DEF66-C6A0-4FB7-A56E-FE288D8BD1CA}"/>
              </a:ext>
            </a:extLst>
          </p:cNvPr>
          <p:cNvSpPr txBox="1"/>
          <p:nvPr/>
        </p:nvSpPr>
        <p:spPr>
          <a:xfrm>
            <a:off x="1583872" y="1802990"/>
            <a:ext cx="771874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0" i="0" dirty="0">
                <a:solidFill>
                  <a:srgbClr val="1C1E21"/>
                </a:solidFill>
                <a:effectLst/>
                <a:latin typeface="system-ui"/>
              </a:rPr>
              <a:t>За посиланнями нижче ви знайдете вичерпні інструкції з покроковими поясненнями налаштування </a:t>
            </a:r>
            <a:r>
              <a:rPr lang="en-AU" b="0" i="0" dirty="0">
                <a:solidFill>
                  <a:srgbClr val="1C1E21"/>
                </a:solidFill>
                <a:effectLst/>
                <a:latin typeface="system-ui"/>
              </a:rPr>
              <a:t>Webpack.</a:t>
            </a:r>
            <a:endParaRPr lang="uk-UA" b="0" i="0" dirty="0">
              <a:solidFill>
                <a:srgbClr val="1C1E21"/>
              </a:solidFill>
              <a:effectLst/>
              <a:latin typeface="system-ui"/>
            </a:endParaRPr>
          </a:p>
          <a:p>
            <a:pPr algn="l"/>
            <a:endParaRPr lang="en-AU" b="0" i="0" dirty="0">
              <a:solidFill>
                <a:srgbClr val="1C1E21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1C1E21"/>
                </a:solidFill>
                <a:effectLst/>
                <a:latin typeface="system-ui"/>
                <a:hlinkClick r:id="rId4"/>
              </a:rPr>
              <a:t>How to set up webpack 5 from scratch</a:t>
            </a:r>
            <a:endParaRPr lang="uk-UA" b="0" i="0" dirty="0">
              <a:solidFill>
                <a:srgbClr val="1C1E21"/>
              </a:solidFill>
              <a:effectLst/>
              <a:latin typeface="system-ui"/>
            </a:endParaRPr>
          </a:p>
          <a:p>
            <a:pPr algn="l"/>
            <a:endParaRPr lang="en-AU" b="0" i="0" dirty="0">
              <a:solidFill>
                <a:srgbClr val="1C1E21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rgbClr val="1C1E21"/>
                </a:solidFill>
                <a:effectLst/>
                <a:latin typeface="system-ui"/>
                <a:hlinkClick r:id="rId5"/>
              </a:rPr>
              <a:t>Документація </a:t>
            </a:r>
            <a:r>
              <a:rPr lang="en-AU" b="0" i="0" dirty="0">
                <a:solidFill>
                  <a:srgbClr val="1C1E21"/>
                </a:solidFill>
                <a:effectLst/>
                <a:latin typeface="system-ui"/>
                <a:hlinkClick r:id="rId5"/>
              </a:rPr>
              <a:t>Webpack</a:t>
            </a:r>
            <a:endParaRPr lang="en-AU" b="0" i="0" dirty="0">
              <a:solidFill>
                <a:srgbClr val="1C1E21"/>
              </a:solidFill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37989169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8" name="Google Shape;168;p14">
            <a:extLst>
              <a:ext uri="{FF2B5EF4-FFF2-40B4-BE49-F238E27FC236}">
                <a16:creationId xmlns:a16="http://schemas.microsoft.com/office/drawing/2014/main" id="{28AFF47F-3D56-47C8-827F-1104CABE156B}"/>
              </a:ext>
            </a:extLst>
          </p:cNvPr>
          <p:cNvSpPr txBox="1"/>
          <p:nvPr/>
        </p:nvSpPr>
        <p:spPr>
          <a:xfrm>
            <a:off x="2259083" y="253157"/>
            <a:ext cx="763136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i="0" dirty="0">
                <a:solidFill>
                  <a:srgbClr val="E6AF00"/>
                </a:solidFill>
                <a:effectLst/>
                <a:latin typeface="system-ui"/>
              </a:rPr>
              <a:t>Формат </a:t>
            </a:r>
            <a:r>
              <a:rPr lang="en-AU" sz="3600" b="1" i="0" dirty="0">
                <a:solidFill>
                  <a:srgbClr val="E6AF00"/>
                </a:solidFill>
                <a:effectLst/>
                <a:latin typeface="system-ui"/>
              </a:rPr>
              <a:t>JSON</a:t>
            </a:r>
            <a:r>
              <a:rPr lang="uk-UA" sz="3600" b="1" i="0" dirty="0">
                <a:solidFill>
                  <a:srgbClr val="E6AF00"/>
                </a:solidFill>
                <a:effectLst/>
                <a:latin typeface="system-ui"/>
              </a:rPr>
              <a:t> </a:t>
            </a:r>
            <a:r>
              <a:rPr lang="en-US" sz="3600" b="1" dirty="0">
                <a:solidFill>
                  <a:srgbClr val="E6AF00"/>
                </a:solidFill>
                <a:latin typeface="Arial"/>
                <a:cs typeface="Arial"/>
              </a:rPr>
              <a:t>  </a:t>
            </a:r>
            <a:endParaRPr lang="uk-UA" sz="3600" b="1" dirty="0">
              <a:solidFill>
                <a:srgbClr val="E6AF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41D55DA-2123-4E35-A634-9B5CB5E6A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999" y="978962"/>
            <a:ext cx="10106601" cy="195611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A22758D-7BA5-47F6-8EC5-BC70AB02E0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18" y="3014593"/>
            <a:ext cx="3897068" cy="3925003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C370CA5E-29AC-4221-B0AC-4505DB075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9951" y="3899876"/>
            <a:ext cx="577564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ystem-ui"/>
              </a:rPr>
              <a:t>Javascript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ystem-ui"/>
              </a:rPr>
              <a:t> і JSON чудово працюють разом, завдяки методам вбудованого класу 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var(--ifm-font-family-monospace)"/>
              </a:rPr>
              <a:t>JSON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ystem-ui"/>
              </a:rPr>
              <a:t>, які перетворюють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ystem-ui"/>
              </a:rPr>
              <a:t>JavaScript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ystem-ui"/>
              </a:rPr>
              <a:t> об'єкт у JSON і навпаки. Незалежно від того, що у вас є, можна легко отримати зворотне.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 </a:t>
            </a:r>
            <a:endParaRPr kumimoji="0" lang="uk-UA" altLang="uk-UA" sz="16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7136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8" name="Google Shape;168;p14">
            <a:extLst>
              <a:ext uri="{FF2B5EF4-FFF2-40B4-BE49-F238E27FC236}">
                <a16:creationId xmlns:a16="http://schemas.microsoft.com/office/drawing/2014/main" id="{28AFF47F-3D56-47C8-827F-1104CABE156B}"/>
              </a:ext>
            </a:extLst>
          </p:cNvPr>
          <p:cNvSpPr txBox="1"/>
          <p:nvPr/>
        </p:nvSpPr>
        <p:spPr>
          <a:xfrm>
            <a:off x="2259083" y="253157"/>
            <a:ext cx="763136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i="0" dirty="0">
                <a:solidFill>
                  <a:srgbClr val="E6AF00"/>
                </a:solidFill>
                <a:effectLst/>
                <a:latin typeface="system-ui"/>
              </a:rPr>
              <a:t>Формат </a:t>
            </a:r>
            <a:r>
              <a:rPr lang="en-AU" sz="3600" b="1" i="0" dirty="0">
                <a:solidFill>
                  <a:srgbClr val="E6AF00"/>
                </a:solidFill>
                <a:effectLst/>
                <a:latin typeface="system-ui"/>
              </a:rPr>
              <a:t>JSON</a:t>
            </a:r>
            <a:r>
              <a:rPr lang="uk-UA" sz="3600" b="1" i="0" dirty="0">
                <a:solidFill>
                  <a:srgbClr val="E6AF00"/>
                </a:solidFill>
                <a:effectLst/>
                <a:latin typeface="system-ui"/>
              </a:rPr>
              <a:t> </a:t>
            </a:r>
            <a:r>
              <a:rPr lang="en-US" sz="3600" b="1" dirty="0">
                <a:solidFill>
                  <a:srgbClr val="E6AF00"/>
                </a:solidFill>
                <a:latin typeface="Arial"/>
                <a:cs typeface="Arial"/>
              </a:rPr>
              <a:t>  </a:t>
            </a:r>
            <a:endParaRPr lang="uk-UA" sz="3600" b="1" dirty="0">
              <a:solidFill>
                <a:srgbClr val="E6AF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A22758D-7BA5-47F6-8EC5-BC70AB02E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06" y="1120477"/>
            <a:ext cx="4245879" cy="427631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287E0AF-6A73-4546-B690-AF5E4B8BAE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7586" y="1548985"/>
            <a:ext cx="7051020" cy="392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3153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8" name="Google Shape;168;p14">
            <a:extLst>
              <a:ext uri="{FF2B5EF4-FFF2-40B4-BE49-F238E27FC236}">
                <a16:creationId xmlns:a16="http://schemas.microsoft.com/office/drawing/2014/main" id="{28AFF47F-3D56-47C8-827F-1104CABE156B}"/>
              </a:ext>
            </a:extLst>
          </p:cNvPr>
          <p:cNvSpPr txBox="1"/>
          <p:nvPr/>
        </p:nvSpPr>
        <p:spPr>
          <a:xfrm>
            <a:off x="2184438" y="23645"/>
            <a:ext cx="763136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system-ui"/>
              </a:rPr>
              <a:t>Перетворення</a:t>
            </a:r>
            <a:r>
              <a:rPr lang="uk-UA" sz="3600" b="1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uk-UA" sz="3600" b="1" i="0" dirty="0">
                <a:solidFill>
                  <a:srgbClr val="E6AF00"/>
                </a:solidFill>
                <a:effectLst/>
                <a:latin typeface="Montserrat" panose="00000500000000000000" pitchFamily="2" charset="-52"/>
              </a:rPr>
              <a:t>у</a:t>
            </a:r>
            <a:r>
              <a:rPr lang="uk-UA" sz="3600" b="1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uk-UA" sz="3600" b="1" i="0" dirty="0">
                <a:solidFill>
                  <a:srgbClr val="E6AF00"/>
                </a:solidFill>
                <a:effectLst/>
                <a:latin typeface="system-ui"/>
              </a:rPr>
              <a:t>Формат </a:t>
            </a:r>
            <a:r>
              <a:rPr lang="en-AU" sz="3600" b="1" i="0" dirty="0">
                <a:solidFill>
                  <a:srgbClr val="E6AF00"/>
                </a:solidFill>
                <a:effectLst/>
                <a:latin typeface="system-ui"/>
              </a:rPr>
              <a:t>JSON</a:t>
            </a:r>
            <a:r>
              <a:rPr lang="uk-UA" sz="3600" b="1" i="0" dirty="0">
                <a:solidFill>
                  <a:srgbClr val="E6AF00"/>
                </a:solidFill>
                <a:effectLst/>
                <a:latin typeface="system-ui"/>
              </a:rPr>
              <a:t> </a:t>
            </a:r>
            <a:r>
              <a:rPr lang="en-US" sz="3600" b="1" dirty="0">
                <a:solidFill>
                  <a:srgbClr val="E6AF00"/>
                </a:solidFill>
                <a:latin typeface="Arial"/>
                <a:cs typeface="Arial"/>
              </a:rPr>
              <a:t>  </a:t>
            </a:r>
            <a:endParaRPr lang="uk-UA" sz="3600" b="1" dirty="0">
              <a:solidFill>
                <a:srgbClr val="E6AF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370CA5E-29AC-4221-B0AC-4505DB075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15" y="786644"/>
            <a:ext cx="9144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ystem-ui"/>
              </a:rPr>
              <a:t>Javascript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ystem-ui"/>
              </a:rPr>
              <a:t> і JSON чудово працюють разом, завдяки методам вбудованого класу 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var(--ifm-font-family-monospace)"/>
              </a:rPr>
              <a:t>JSON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ystem-ui"/>
              </a:rPr>
              <a:t>, які перетворюють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ystem-ui"/>
              </a:rPr>
              <a:t>JavaScript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ystem-ui"/>
              </a:rPr>
              <a:t> об'єкт у JSON і навпаки. Незалежно від того, що у вас є, можна легко отримати зворотне.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 </a:t>
            </a:r>
            <a:endParaRPr kumimoji="0" lang="uk-UA" altLang="uk-UA" sz="16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342A156-BB4B-4496-895A-6578B85C7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882" y="1374329"/>
            <a:ext cx="11030463" cy="532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1323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8" name="Google Shape;168;p14">
            <a:extLst>
              <a:ext uri="{FF2B5EF4-FFF2-40B4-BE49-F238E27FC236}">
                <a16:creationId xmlns:a16="http://schemas.microsoft.com/office/drawing/2014/main" id="{28AFF47F-3D56-47C8-827F-1104CABE156B}"/>
              </a:ext>
            </a:extLst>
          </p:cNvPr>
          <p:cNvSpPr txBox="1"/>
          <p:nvPr/>
        </p:nvSpPr>
        <p:spPr>
          <a:xfrm>
            <a:off x="2259083" y="253157"/>
            <a:ext cx="763136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N</a:t>
            </a:r>
            <a:r>
              <a:rPr lang="en-US" sz="3600" b="1" dirty="0">
                <a:solidFill>
                  <a:srgbClr val="E6AF00"/>
                </a:solidFill>
                <a:latin typeface="Arial"/>
                <a:cs typeface="Arial"/>
              </a:rPr>
              <a:t>  </a:t>
            </a:r>
            <a:endParaRPr lang="uk-UA" sz="3600" b="1" dirty="0">
              <a:solidFill>
                <a:srgbClr val="E6AF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69F995D-758D-4C65-83A1-E8DC1BAAD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392" y="369539"/>
            <a:ext cx="10519756" cy="522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297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9E208FB-66F8-4987-8212-77CADEF83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88" y="932104"/>
            <a:ext cx="10683552" cy="313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7036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8" name="Google Shape;168;p14">
            <a:extLst>
              <a:ext uri="{FF2B5EF4-FFF2-40B4-BE49-F238E27FC236}">
                <a16:creationId xmlns:a16="http://schemas.microsoft.com/office/drawing/2014/main" id="{28AFF47F-3D56-47C8-827F-1104CABE156B}"/>
              </a:ext>
            </a:extLst>
          </p:cNvPr>
          <p:cNvSpPr txBox="1"/>
          <p:nvPr/>
        </p:nvSpPr>
        <p:spPr>
          <a:xfrm>
            <a:off x="2410945" y="154935"/>
            <a:ext cx="763136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r>
              <a:rPr lang="uk-UA" sz="3600" b="1" i="0" dirty="0">
                <a:solidFill>
                  <a:srgbClr val="E6AF00"/>
                </a:solidFill>
                <a:effectLst/>
                <a:latin typeface="system-ui"/>
              </a:rPr>
              <a:t>Обробка помилок </a:t>
            </a:r>
            <a:r>
              <a:rPr lang="en-US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endParaRPr lang="uk-UA" sz="3600" b="1" dirty="0">
              <a:solidFill>
                <a:srgbClr val="E6AF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9559931-A918-4E8B-B42B-A97747D98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4" y="801225"/>
            <a:ext cx="10748498" cy="552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0337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8" name="Google Shape;168;p14">
            <a:extLst>
              <a:ext uri="{FF2B5EF4-FFF2-40B4-BE49-F238E27FC236}">
                <a16:creationId xmlns:a16="http://schemas.microsoft.com/office/drawing/2014/main" id="{28AFF47F-3D56-47C8-827F-1104CABE156B}"/>
              </a:ext>
            </a:extLst>
          </p:cNvPr>
          <p:cNvSpPr txBox="1"/>
          <p:nvPr/>
        </p:nvSpPr>
        <p:spPr>
          <a:xfrm>
            <a:off x="2410945" y="154935"/>
            <a:ext cx="763136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r>
              <a:rPr lang="uk-UA" sz="3600" b="1" i="0" dirty="0">
                <a:solidFill>
                  <a:srgbClr val="E6AF00"/>
                </a:solidFill>
                <a:effectLst/>
                <a:latin typeface="system-ui"/>
              </a:rPr>
              <a:t>Обробка помилок </a:t>
            </a:r>
            <a:r>
              <a:rPr lang="en-US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endParaRPr lang="uk-UA" sz="3600" b="1" dirty="0">
              <a:solidFill>
                <a:srgbClr val="E6AF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9ABD137-F11A-4730-BDED-D2E5C5BBC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354" y="978962"/>
            <a:ext cx="10066516" cy="494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33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4395793" y="262488"/>
            <a:ext cx="239165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 err="1">
                <a:solidFill>
                  <a:srgbClr val="E6AF00"/>
                </a:solidFill>
                <a:latin typeface="Arial"/>
                <a:cs typeface="Arial"/>
              </a:rPr>
              <a:t>No</a:t>
            </a:r>
            <a:r>
              <a:rPr lang="en-US" sz="3600" b="1" dirty="0">
                <a:solidFill>
                  <a:srgbClr val="E6AF00"/>
                </a:solidFill>
                <a:latin typeface="Arial"/>
                <a:cs typeface="Arial"/>
              </a:rPr>
              <a:t>d</a:t>
            </a:r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e </a:t>
            </a:r>
            <a:r>
              <a:rPr lang="en-US" sz="3600" b="1" dirty="0">
                <a:solidFill>
                  <a:srgbClr val="E6AF00"/>
                </a:solidFill>
                <a:latin typeface="Arial"/>
                <a:cs typeface="Arial"/>
              </a:rPr>
              <a:t>j</a:t>
            </a:r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s </a:t>
            </a:r>
            <a:endParaRPr lang="uk-UA" sz="3600" b="1" dirty="0">
              <a:solidFill>
                <a:srgbClr val="E6AF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51A0467-642C-4522-8474-BCB265EAE73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337290" y="906276"/>
            <a:ext cx="8508660" cy="36831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A51316-5DA7-4C12-967A-598C6ECCAC33}"/>
              </a:ext>
            </a:extLst>
          </p:cNvPr>
          <p:cNvSpPr txBox="1"/>
          <p:nvPr/>
        </p:nvSpPr>
        <p:spPr>
          <a:xfrm>
            <a:off x="1729746" y="4910114"/>
            <a:ext cx="77237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LTS – </a:t>
            </a:r>
            <a:r>
              <a:rPr lang="en-AU" b="0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 long Time Support</a:t>
            </a:r>
            <a:r>
              <a:rPr lang="uk-UA" b="0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uk-UA" b="1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довготривала підтримка</a:t>
            </a:r>
            <a:endParaRPr lang="en-US" b="1" i="0" dirty="0">
              <a:solidFill>
                <a:srgbClr val="2F2F37"/>
              </a:solidFill>
              <a:effectLst/>
              <a:latin typeface="Montserrat" panose="00000500000000000000" pitchFamily="2" charset="-52"/>
            </a:endParaRPr>
          </a:p>
          <a:p>
            <a:endParaRPr lang="en-US" b="1" dirty="0">
              <a:solidFill>
                <a:srgbClr val="2F2F37"/>
              </a:solidFill>
              <a:latin typeface="Montserrat" panose="00000500000000000000" pitchFamily="2" charset="-52"/>
            </a:endParaRPr>
          </a:p>
          <a:p>
            <a:r>
              <a:rPr lang="en-US" b="1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CLI  - </a:t>
            </a:r>
            <a:r>
              <a:rPr lang="en-AU" b="0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Command line interface</a:t>
            </a:r>
            <a:r>
              <a:rPr lang="en-US" b="1" i="0" dirty="0">
                <a:solidFill>
                  <a:srgbClr val="2F2F37"/>
                </a:solidFill>
                <a:effectLst/>
                <a:latin typeface="Montserrat" panose="00000500000000000000" pitchFamily="2" charset="-52"/>
              </a:rPr>
              <a:t>  </a:t>
            </a:r>
            <a:endParaRPr lang="uk-UA" b="1" i="0" dirty="0">
              <a:solidFill>
                <a:srgbClr val="2F2F37"/>
              </a:solidFill>
              <a:effectLst/>
              <a:latin typeface="Montserrat" panose="00000500000000000000" pitchFamily="2" charset="-52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203453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8" name="Google Shape;168;p14">
            <a:extLst>
              <a:ext uri="{FF2B5EF4-FFF2-40B4-BE49-F238E27FC236}">
                <a16:creationId xmlns:a16="http://schemas.microsoft.com/office/drawing/2014/main" id="{28AFF47F-3D56-47C8-827F-1104CABE156B}"/>
              </a:ext>
            </a:extLst>
          </p:cNvPr>
          <p:cNvSpPr txBox="1"/>
          <p:nvPr/>
        </p:nvSpPr>
        <p:spPr>
          <a:xfrm>
            <a:off x="2410945" y="154935"/>
            <a:ext cx="763136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r>
              <a:rPr lang="uk-UA" sz="3600" b="1" i="0" dirty="0">
                <a:solidFill>
                  <a:srgbClr val="E6AF00"/>
                </a:solidFill>
                <a:effectLst/>
                <a:latin typeface="system-ui"/>
              </a:rPr>
              <a:t>Обробка помилок </a:t>
            </a:r>
            <a:r>
              <a:rPr lang="en-US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endParaRPr lang="uk-UA" sz="3600" b="1" dirty="0">
              <a:solidFill>
                <a:srgbClr val="E6AF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22BECE4-50B0-4BF8-AA0C-7AF8AC166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37" y="1239764"/>
            <a:ext cx="10681911" cy="342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5560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8" name="Google Shape;168;p14">
            <a:extLst>
              <a:ext uri="{FF2B5EF4-FFF2-40B4-BE49-F238E27FC236}">
                <a16:creationId xmlns:a16="http://schemas.microsoft.com/office/drawing/2014/main" id="{28AFF47F-3D56-47C8-827F-1104CABE156B}"/>
              </a:ext>
            </a:extLst>
          </p:cNvPr>
          <p:cNvSpPr txBox="1"/>
          <p:nvPr/>
        </p:nvSpPr>
        <p:spPr>
          <a:xfrm>
            <a:off x="2532244" y="-168210"/>
            <a:ext cx="763136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system-ui"/>
              </a:rPr>
              <a:t>Фази виконання коду </a:t>
            </a:r>
            <a:r>
              <a:rPr lang="uk-UA" sz="3600" b="1" i="0" dirty="0">
                <a:solidFill>
                  <a:srgbClr val="E6AF00"/>
                </a:solidFill>
                <a:effectLst/>
                <a:latin typeface="system-ui"/>
              </a:rPr>
              <a:t> </a:t>
            </a:r>
            <a:r>
              <a:rPr lang="en-US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endParaRPr lang="uk-UA" sz="3600" b="1" dirty="0">
              <a:solidFill>
                <a:srgbClr val="E6AF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6FE58F5-EA31-41CA-AAEE-40AB32DC9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98" y="458361"/>
            <a:ext cx="10165519" cy="540257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B47FF2F-5C24-4E14-A7C1-C419BE8EED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2886" y="5673005"/>
            <a:ext cx="8659956" cy="107741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023688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8" name="Google Shape;168;p14">
            <a:extLst>
              <a:ext uri="{FF2B5EF4-FFF2-40B4-BE49-F238E27FC236}">
                <a16:creationId xmlns:a16="http://schemas.microsoft.com/office/drawing/2014/main" id="{28AFF47F-3D56-47C8-827F-1104CABE156B}"/>
              </a:ext>
            </a:extLst>
          </p:cNvPr>
          <p:cNvSpPr txBox="1"/>
          <p:nvPr/>
        </p:nvSpPr>
        <p:spPr>
          <a:xfrm>
            <a:off x="2259083" y="253157"/>
            <a:ext cx="763136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 </a:t>
            </a:r>
            <a:r>
              <a:rPr lang="uk-UA" sz="3600" b="1" i="0" dirty="0" err="1">
                <a:solidFill>
                  <a:srgbClr val="E6AF00"/>
                </a:solidFill>
                <a:effectLst/>
                <a:latin typeface="Montserrat" panose="00000500000000000000" pitchFamily="2" charset="-52"/>
              </a:rPr>
              <a:t>Вебсховище</a:t>
            </a:r>
            <a:r>
              <a:rPr lang="en-US" sz="3600" b="1" dirty="0">
                <a:solidFill>
                  <a:srgbClr val="E6AF00"/>
                </a:solidFill>
                <a:latin typeface="Arial"/>
                <a:cs typeface="Arial"/>
              </a:rPr>
              <a:t>  </a:t>
            </a:r>
            <a:endParaRPr lang="uk-UA" sz="3600" b="1" dirty="0">
              <a:solidFill>
                <a:srgbClr val="E6AF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712D88E-3A7E-4CB6-8E64-7B371F95C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229" y="734476"/>
            <a:ext cx="7320338" cy="587036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420460C-60C8-47A7-B0C6-8BC2F2D142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6750" y="4375622"/>
            <a:ext cx="3495460" cy="203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4354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8" name="Google Shape;168;p14">
            <a:extLst>
              <a:ext uri="{FF2B5EF4-FFF2-40B4-BE49-F238E27FC236}">
                <a16:creationId xmlns:a16="http://schemas.microsoft.com/office/drawing/2014/main" id="{28AFF47F-3D56-47C8-827F-1104CABE156B}"/>
              </a:ext>
            </a:extLst>
          </p:cNvPr>
          <p:cNvSpPr txBox="1"/>
          <p:nvPr/>
        </p:nvSpPr>
        <p:spPr>
          <a:xfrm>
            <a:off x="2259083" y="253157"/>
            <a:ext cx="763136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 </a:t>
            </a:r>
            <a:r>
              <a:rPr lang="uk-UA" sz="3600" b="1" i="0" dirty="0" err="1">
                <a:solidFill>
                  <a:srgbClr val="E6AF00"/>
                </a:solidFill>
                <a:effectLst/>
                <a:latin typeface="Montserrat" panose="00000500000000000000" pitchFamily="2" charset="-52"/>
              </a:rPr>
              <a:t>Вебсховище</a:t>
            </a:r>
            <a:r>
              <a:rPr lang="en-US" sz="3600" b="1" dirty="0">
                <a:solidFill>
                  <a:srgbClr val="E6AF00"/>
                </a:solidFill>
                <a:latin typeface="Arial"/>
                <a:cs typeface="Arial"/>
              </a:rPr>
              <a:t>  </a:t>
            </a:r>
            <a:endParaRPr lang="uk-UA" sz="3600" b="1" dirty="0">
              <a:solidFill>
                <a:srgbClr val="E6AF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CD7604E-3B9A-43DF-8A42-2B1049A9FA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210" y="991527"/>
            <a:ext cx="7797906" cy="569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8354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8" name="Google Shape;168;p14">
            <a:extLst>
              <a:ext uri="{FF2B5EF4-FFF2-40B4-BE49-F238E27FC236}">
                <a16:creationId xmlns:a16="http://schemas.microsoft.com/office/drawing/2014/main" id="{28AFF47F-3D56-47C8-827F-1104CABE156B}"/>
              </a:ext>
            </a:extLst>
          </p:cNvPr>
          <p:cNvSpPr txBox="1"/>
          <p:nvPr/>
        </p:nvSpPr>
        <p:spPr>
          <a:xfrm>
            <a:off x="2259083" y="253157"/>
            <a:ext cx="872304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 </a:t>
            </a:r>
            <a:r>
              <a:rPr lang="uk-UA" sz="3600" b="1" i="0" dirty="0" err="1">
                <a:solidFill>
                  <a:srgbClr val="E6AF00"/>
                </a:solidFill>
                <a:effectLst/>
                <a:latin typeface="Montserrat" panose="00000500000000000000" pitchFamily="2" charset="-52"/>
              </a:rPr>
              <a:t>Вебсховище</a:t>
            </a:r>
            <a:r>
              <a:rPr lang="uk-UA" sz="3600" b="1" i="0" dirty="0">
                <a:solidFill>
                  <a:srgbClr val="E6AF00"/>
                </a:solidFill>
                <a:effectLst/>
                <a:latin typeface="Arial"/>
                <a:cs typeface="Arial"/>
              </a:rPr>
              <a:t>. </a:t>
            </a:r>
            <a:r>
              <a:rPr lang="en-AU" sz="3600" b="1" dirty="0">
                <a:solidFill>
                  <a:srgbClr val="E6AF00"/>
                </a:solidFill>
                <a:latin typeface="Montserrat" panose="00000500000000000000" pitchFamily="2" charset="-52"/>
              </a:rPr>
              <a:t>Web Storage API</a:t>
            </a:r>
            <a:r>
              <a:rPr lang="en-US" sz="3600" b="1" dirty="0">
                <a:solidFill>
                  <a:srgbClr val="E6AF00"/>
                </a:solidFill>
                <a:latin typeface="Montserrat" panose="00000500000000000000" pitchFamily="2" charset="-52"/>
              </a:rPr>
              <a:t> </a:t>
            </a:r>
            <a:endParaRPr lang="uk-UA" sz="3600" b="1" dirty="0">
              <a:solidFill>
                <a:srgbClr val="E6AF00"/>
              </a:solidFill>
              <a:latin typeface="Montserrat" panose="00000500000000000000" pitchFamily="2" charset="-52"/>
              <a:sym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D1DD3BB-1C1C-4B4C-8835-AD7E3B4F0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901" y="1068002"/>
            <a:ext cx="8941653" cy="472199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5FD0ABF-3800-44CF-B16C-5E638B3699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5301" y="4919830"/>
            <a:ext cx="2735817" cy="178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130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8" name="Google Shape;168;p14">
            <a:extLst>
              <a:ext uri="{FF2B5EF4-FFF2-40B4-BE49-F238E27FC236}">
                <a16:creationId xmlns:a16="http://schemas.microsoft.com/office/drawing/2014/main" id="{28AFF47F-3D56-47C8-827F-1104CABE156B}"/>
              </a:ext>
            </a:extLst>
          </p:cNvPr>
          <p:cNvSpPr txBox="1"/>
          <p:nvPr/>
        </p:nvSpPr>
        <p:spPr>
          <a:xfrm>
            <a:off x="2259083" y="253157"/>
            <a:ext cx="763136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 </a:t>
            </a:r>
            <a:r>
              <a:rPr lang="uk-UA" sz="3600" b="1" i="0" dirty="0" err="1">
                <a:solidFill>
                  <a:srgbClr val="E6AF00"/>
                </a:solidFill>
                <a:effectLst/>
                <a:latin typeface="Montserrat" panose="00000500000000000000" pitchFamily="2" charset="-52"/>
              </a:rPr>
              <a:t>Вебсховище</a:t>
            </a:r>
            <a:r>
              <a:rPr lang="en-US" sz="3600" b="1" dirty="0">
                <a:solidFill>
                  <a:srgbClr val="E6AF00"/>
                </a:solidFill>
                <a:latin typeface="Arial"/>
                <a:cs typeface="Arial"/>
              </a:rPr>
              <a:t>  </a:t>
            </a:r>
            <a:endParaRPr lang="uk-UA" sz="3600" b="1" dirty="0">
              <a:solidFill>
                <a:srgbClr val="E6AF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58F0CF9-8CCF-4DC0-AE8E-7D0A9CC05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825" y="1253563"/>
            <a:ext cx="8522506" cy="387386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9B30A9E-6294-490E-9208-0CB875383A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1758" y="5012941"/>
            <a:ext cx="2735817" cy="178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8908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8" name="Google Shape;168;p14">
            <a:extLst>
              <a:ext uri="{FF2B5EF4-FFF2-40B4-BE49-F238E27FC236}">
                <a16:creationId xmlns:a16="http://schemas.microsoft.com/office/drawing/2014/main" id="{28AFF47F-3D56-47C8-827F-1104CABE156B}"/>
              </a:ext>
            </a:extLst>
          </p:cNvPr>
          <p:cNvSpPr txBox="1"/>
          <p:nvPr/>
        </p:nvSpPr>
        <p:spPr>
          <a:xfrm>
            <a:off x="2259083" y="253157"/>
            <a:ext cx="763136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 </a:t>
            </a:r>
            <a:r>
              <a:rPr lang="uk-UA" sz="3600" b="1" i="0" dirty="0" err="1">
                <a:solidFill>
                  <a:srgbClr val="E6AF00"/>
                </a:solidFill>
                <a:effectLst/>
                <a:latin typeface="Montserrat" panose="00000500000000000000" pitchFamily="2" charset="-52"/>
              </a:rPr>
              <a:t>Вебсховище</a:t>
            </a:r>
            <a:r>
              <a:rPr lang="en-US" sz="3600" b="1" dirty="0">
                <a:solidFill>
                  <a:srgbClr val="E6AF00"/>
                </a:solidFill>
                <a:latin typeface="Arial"/>
                <a:cs typeface="Arial"/>
              </a:rPr>
              <a:t>  </a:t>
            </a:r>
            <a:endParaRPr lang="uk-UA" sz="3600" b="1" dirty="0">
              <a:solidFill>
                <a:srgbClr val="E6AF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E852B6E-9274-41A9-95FD-376A76158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424" y="1249483"/>
            <a:ext cx="9060025" cy="484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4596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8" name="Google Shape;168;p14">
            <a:extLst>
              <a:ext uri="{FF2B5EF4-FFF2-40B4-BE49-F238E27FC236}">
                <a16:creationId xmlns:a16="http://schemas.microsoft.com/office/drawing/2014/main" id="{28AFF47F-3D56-47C8-827F-1104CABE156B}"/>
              </a:ext>
            </a:extLst>
          </p:cNvPr>
          <p:cNvSpPr txBox="1"/>
          <p:nvPr/>
        </p:nvSpPr>
        <p:spPr>
          <a:xfrm>
            <a:off x="559837" y="253157"/>
            <a:ext cx="1033831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 </a:t>
            </a:r>
            <a:r>
              <a:rPr lang="uk-UA" sz="3600" b="1" i="0" dirty="0" err="1">
                <a:solidFill>
                  <a:srgbClr val="E6AF00"/>
                </a:solidFill>
                <a:effectLst/>
                <a:latin typeface="Montserrat" panose="00000500000000000000" pitchFamily="2" charset="-52"/>
              </a:rPr>
              <a:t>Вебсховище</a:t>
            </a:r>
            <a:r>
              <a:rPr lang="uk-UA" sz="3600" b="1" i="0" dirty="0">
                <a:solidFill>
                  <a:srgbClr val="E6AF00"/>
                </a:solidFill>
                <a:effectLst/>
                <a:latin typeface="Montserrat" panose="00000500000000000000" pitchFamily="2" charset="-52"/>
              </a:rPr>
              <a:t> Інструменти розробника</a:t>
            </a:r>
            <a:r>
              <a:rPr lang="en-US" sz="3600" b="1" dirty="0">
                <a:solidFill>
                  <a:srgbClr val="E6AF00"/>
                </a:solidFill>
                <a:latin typeface="Arial"/>
                <a:cs typeface="Arial"/>
              </a:rPr>
              <a:t>  </a:t>
            </a:r>
            <a:endParaRPr lang="uk-UA" sz="3600" b="1" dirty="0">
              <a:solidFill>
                <a:srgbClr val="E6AF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0328CCC-FC53-4BBC-B386-834D0E5247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9766" y="997669"/>
            <a:ext cx="6713849" cy="571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4558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8" name="Google Shape;168;p14">
            <a:extLst>
              <a:ext uri="{FF2B5EF4-FFF2-40B4-BE49-F238E27FC236}">
                <a16:creationId xmlns:a16="http://schemas.microsoft.com/office/drawing/2014/main" id="{28AFF47F-3D56-47C8-827F-1104CABE156B}"/>
              </a:ext>
            </a:extLst>
          </p:cNvPr>
          <p:cNvSpPr txBox="1"/>
          <p:nvPr/>
        </p:nvSpPr>
        <p:spPr>
          <a:xfrm>
            <a:off x="2259083" y="253157"/>
            <a:ext cx="763136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 </a:t>
            </a:r>
            <a:r>
              <a:rPr lang="uk-UA" sz="3600" b="1" i="0" dirty="0" err="1">
                <a:solidFill>
                  <a:srgbClr val="E6AF00"/>
                </a:solidFill>
                <a:effectLst/>
                <a:latin typeface="Montserrat" panose="00000500000000000000" pitchFamily="2" charset="-52"/>
              </a:rPr>
              <a:t>Вебсховище</a:t>
            </a:r>
            <a:r>
              <a:rPr lang="en-US" sz="3600" b="1" dirty="0">
                <a:solidFill>
                  <a:srgbClr val="E6AF00"/>
                </a:solidFill>
                <a:latin typeface="Arial"/>
                <a:cs typeface="Arial"/>
              </a:rPr>
              <a:t>  </a:t>
            </a:r>
            <a:endParaRPr lang="uk-UA" sz="3600" b="1" dirty="0">
              <a:solidFill>
                <a:srgbClr val="E6AF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46494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8" name="Google Shape;168;p14">
            <a:extLst>
              <a:ext uri="{FF2B5EF4-FFF2-40B4-BE49-F238E27FC236}">
                <a16:creationId xmlns:a16="http://schemas.microsoft.com/office/drawing/2014/main" id="{28AFF47F-3D56-47C8-827F-1104CABE156B}"/>
              </a:ext>
            </a:extLst>
          </p:cNvPr>
          <p:cNvSpPr txBox="1"/>
          <p:nvPr/>
        </p:nvSpPr>
        <p:spPr>
          <a:xfrm>
            <a:off x="2259083" y="253157"/>
            <a:ext cx="763136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N</a:t>
            </a:r>
            <a:r>
              <a:rPr lang="en-US" sz="3600" b="1" dirty="0">
                <a:solidFill>
                  <a:srgbClr val="E6AF00"/>
                </a:solidFill>
                <a:latin typeface="Arial"/>
                <a:cs typeface="Arial"/>
              </a:rPr>
              <a:t>  </a:t>
            </a:r>
            <a:endParaRPr lang="uk-UA" sz="3600" b="1" dirty="0">
              <a:solidFill>
                <a:srgbClr val="E6AF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3205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8" name="Google Shape;168;p14">
            <a:extLst>
              <a:ext uri="{FF2B5EF4-FFF2-40B4-BE49-F238E27FC236}">
                <a16:creationId xmlns:a16="http://schemas.microsoft.com/office/drawing/2014/main" id="{28AFF47F-3D56-47C8-827F-1104CABE156B}"/>
              </a:ext>
            </a:extLst>
          </p:cNvPr>
          <p:cNvSpPr txBox="1"/>
          <p:nvPr/>
        </p:nvSpPr>
        <p:spPr>
          <a:xfrm>
            <a:off x="3153747" y="262488"/>
            <a:ext cx="528112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AU" sz="3600" b="1" dirty="0">
                <a:solidFill>
                  <a:srgbClr val="E6AF00"/>
                </a:solidFill>
                <a:latin typeface="Arial"/>
                <a:cs typeface="Arial"/>
              </a:rPr>
              <a:t>Terminal Commands</a:t>
            </a:r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r>
              <a:rPr lang="en-US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endParaRPr lang="uk-UA" sz="3600" b="1" dirty="0">
              <a:solidFill>
                <a:srgbClr val="E6AF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5C2460-2CDB-47EB-BA43-4CB6015B2F2F}"/>
              </a:ext>
            </a:extLst>
          </p:cNvPr>
          <p:cNvSpPr txBox="1"/>
          <p:nvPr/>
        </p:nvSpPr>
        <p:spPr>
          <a:xfrm>
            <a:off x="1026368" y="1732518"/>
            <a:ext cx="829491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## Terminal Commands</a:t>
            </a:r>
            <a:endParaRPr lang="en-A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AU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`cd </a:t>
            </a:r>
            <a:r>
              <a:rPr lang="en-A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gitTutorial</a:t>
            </a:r>
            <a:r>
              <a:rPr lang="en-A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uk-U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переходимо в папку </a:t>
            </a:r>
            <a:r>
              <a:rPr lang="en-A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gitTutorial</a:t>
            </a:r>
            <a:endParaRPr lang="en-A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uk-U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Для того щоб вийти з режиму перегляду </a:t>
            </a:r>
            <a:r>
              <a:rPr lang="uk-UA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комітів</a:t>
            </a:r>
            <a:r>
              <a:rPr lang="uk-U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використовуйте </a:t>
            </a:r>
            <a:r>
              <a:rPr lang="uk-UA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uk-U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uk-U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`(</a:t>
            </a:r>
            <a:r>
              <a:rPr lang="en-A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cd </a:t>
            </a:r>
            <a:r>
              <a:rPr lang="uk-UA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имя</a:t>
            </a:r>
            <a:r>
              <a:rPr lang="uk-U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) папки`</a:t>
            </a:r>
            <a:endParaRPr lang="uk-U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uk-UA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uk-U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uk-U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`(</a:t>
            </a:r>
            <a:r>
              <a:rPr lang="en-A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cd ..) </a:t>
            </a:r>
            <a:r>
              <a:rPr lang="uk-U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на </a:t>
            </a:r>
            <a:r>
              <a:rPr lang="uk-UA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напку</a:t>
            </a:r>
            <a:r>
              <a:rPr lang="uk-U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в низ`</a:t>
            </a:r>
            <a:endParaRPr lang="uk-U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uk-UA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uk-U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uk-U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`(</a:t>
            </a:r>
            <a:r>
              <a:rPr lang="en-A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mkdir</a:t>
            </a:r>
            <a:r>
              <a:rPr lang="en-A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uk-UA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название</a:t>
            </a:r>
            <a:r>
              <a:rPr lang="uk-U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) - створити папку`</a:t>
            </a:r>
            <a:endParaRPr lang="uk-U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uk-UA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uk-U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uk-U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`(</a:t>
            </a:r>
            <a:r>
              <a:rPr lang="en-A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A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uk-U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вказує у якій  папці ви находитесь`</a:t>
            </a:r>
            <a:endParaRPr lang="uk-U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uk-UA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uk-U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uk-U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`(</a:t>
            </a:r>
            <a:r>
              <a:rPr lang="en-A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ls)`</a:t>
            </a:r>
            <a:endParaRPr lang="en-A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AU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A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A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`(ls -l) </a:t>
            </a:r>
            <a:r>
              <a:rPr lang="uk-U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вказує які файли знаходяться у папці`</a:t>
            </a:r>
            <a:endParaRPr lang="uk-U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uk-UA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uk-U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uk-U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`(</a:t>
            </a:r>
            <a:r>
              <a:rPr lang="en-A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clear) </a:t>
            </a:r>
            <a:r>
              <a:rPr lang="uk-U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очистити консоль`</a:t>
            </a:r>
            <a:endParaRPr lang="uk-U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uk-UA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uk-U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uk-U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`(</a:t>
            </a:r>
            <a:r>
              <a:rPr lang="en-A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mv </a:t>
            </a:r>
            <a:r>
              <a:rPr lang="uk-UA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имя</a:t>
            </a:r>
            <a:r>
              <a:rPr lang="uk-U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uk-UA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имя</a:t>
            </a:r>
            <a:r>
              <a:rPr lang="uk-U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) перейменування/переміщення`</a:t>
            </a:r>
            <a:endParaRPr lang="uk-U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uk-UA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uk-U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uk-U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`(</a:t>
            </a:r>
            <a:r>
              <a:rPr lang="en-A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rm </a:t>
            </a:r>
            <a:r>
              <a:rPr lang="uk-UA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имя</a:t>
            </a:r>
            <a:r>
              <a:rPr lang="uk-U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) вилучення </a:t>
            </a:r>
            <a:r>
              <a:rPr lang="uk-UA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файла</a:t>
            </a:r>
            <a:r>
              <a:rPr lang="uk-U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`</a:t>
            </a:r>
            <a:endParaRPr lang="uk-U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uk-UA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uk-U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uk-U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`(</a:t>
            </a:r>
            <a:r>
              <a:rPr lang="en-A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rmdir</a:t>
            </a:r>
            <a:r>
              <a:rPr lang="en-A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uk-UA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имя</a:t>
            </a:r>
            <a:r>
              <a:rPr lang="uk-U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) вилучення папки`</a:t>
            </a:r>
            <a:endParaRPr lang="uk-U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uk-UA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uk-U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uk-U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`(</a:t>
            </a:r>
            <a:r>
              <a:rPr lang="en-A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touch </a:t>
            </a:r>
            <a:r>
              <a:rPr lang="uk-UA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имя</a:t>
            </a:r>
            <a:r>
              <a:rPr lang="uk-U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) створення </a:t>
            </a:r>
            <a:r>
              <a:rPr lang="uk-UA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файлау</a:t>
            </a:r>
            <a:r>
              <a:rPr lang="uk-U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`</a:t>
            </a:r>
            <a:endParaRPr lang="uk-U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uk-UA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uk-UA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uk-U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`(</a:t>
            </a:r>
            <a:r>
              <a:rPr lang="en-A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mkdir</a:t>
            </a:r>
            <a:r>
              <a:rPr lang="en-A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uk-UA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имя</a:t>
            </a:r>
            <a:r>
              <a:rPr lang="uk-UA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) створення папки`</a:t>
            </a:r>
            <a:endParaRPr lang="uk-UA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3720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8" name="Google Shape;168;p14">
            <a:extLst>
              <a:ext uri="{FF2B5EF4-FFF2-40B4-BE49-F238E27FC236}">
                <a16:creationId xmlns:a16="http://schemas.microsoft.com/office/drawing/2014/main" id="{28AFF47F-3D56-47C8-827F-1104CABE156B}"/>
              </a:ext>
            </a:extLst>
          </p:cNvPr>
          <p:cNvSpPr txBox="1"/>
          <p:nvPr/>
        </p:nvSpPr>
        <p:spPr>
          <a:xfrm>
            <a:off x="2259083" y="253157"/>
            <a:ext cx="763136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N</a:t>
            </a:r>
            <a:r>
              <a:rPr lang="en-US" sz="3600" b="1" dirty="0">
                <a:solidFill>
                  <a:srgbClr val="E6AF00"/>
                </a:solidFill>
                <a:latin typeface="Arial"/>
                <a:cs typeface="Arial"/>
              </a:rPr>
              <a:t>  </a:t>
            </a:r>
            <a:endParaRPr lang="uk-UA" sz="3600" b="1" dirty="0">
              <a:solidFill>
                <a:srgbClr val="E6AF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1116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618F23B-2FE0-4633-8BE7-5E6D70B0CE1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23529" y="1520111"/>
            <a:ext cx="4328083" cy="1213757"/>
          </a:xfrm>
          <a:prstGeom prst="rect">
            <a:avLst/>
          </a:prstGeom>
        </p:spPr>
      </p:pic>
      <p:sp>
        <p:nvSpPr>
          <p:cNvPr id="8" name="Google Shape;168;p14">
            <a:extLst>
              <a:ext uri="{FF2B5EF4-FFF2-40B4-BE49-F238E27FC236}">
                <a16:creationId xmlns:a16="http://schemas.microsoft.com/office/drawing/2014/main" id="{28AFF47F-3D56-47C8-827F-1104CABE156B}"/>
              </a:ext>
            </a:extLst>
          </p:cNvPr>
          <p:cNvSpPr txBox="1"/>
          <p:nvPr/>
        </p:nvSpPr>
        <p:spPr>
          <a:xfrm>
            <a:off x="4395793" y="262488"/>
            <a:ext cx="239165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 err="1">
                <a:solidFill>
                  <a:srgbClr val="E6AF00"/>
                </a:solidFill>
                <a:latin typeface="Arial"/>
                <a:cs typeface="Arial"/>
              </a:rPr>
              <a:t>No</a:t>
            </a:r>
            <a:r>
              <a:rPr lang="en-US" sz="3600" b="1" dirty="0">
                <a:solidFill>
                  <a:srgbClr val="E6AF00"/>
                </a:solidFill>
                <a:latin typeface="Arial"/>
                <a:cs typeface="Arial"/>
              </a:rPr>
              <a:t>d</a:t>
            </a:r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e </a:t>
            </a:r>
            <a:r>
              <a:rPr lang="en-US" sz="3600" b="1" dirty="0">
                <a:solidFill>
                  <a:srgbClr val="E6AF00"/>
                </a:solidFill>
                <a:latin typeface="Arial"/>
                <a:cs typeface="Arial"/>
              </a:rPr>
              <a:t>j</a:t>
            </a:r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s </a:t>
            </a:r>
            <a:endParaRPr lang="uk-UA" sz="3600" b="1" dirty="0">
              <a:solidFill>
                <a:srgbClr val="E6AF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719DAB2-0D4D-4CC3-9C7A-91E6D829C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29" y="3124173"/>
            <a:ext cx="1681132" cy="103454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144B7A7-5D87-4437-A08C-2756C07B8FE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37203" y="4549021"/>
            <a:ext cx="3758590" cy="130127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8392F47-5A0A-4F11-BCA9-128FAEABF6D7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37202" y="6240598"/>
            <a:ext cx="4578609" cy="22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276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8" name="Google Shape;168;p14">
            <a:extLst>
              <a:ext uri="{FF2B5EF4-FFF2-40B4-BE49-F238E27FC236}">
                <a16:creationId xmlns:a16="http://schemas.microsoft.com/office/drawing/2014/main" id="{28AFF47F-3D56-47C8-827F-1104CABE156B}"/>
              </a:ext>
            </a:extLst>
          </p:cNvPr>
          <p:cNvSpPr txBox="1"/>
          <p:nvPr/>
        </p:nvSpPr>
        <p:spPr>
          <a:xfrm>
            <a:off x="1940767" y="262488"/>
            <a:ext cx="780039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Пакетний менеджер </a:t>
            </a:r>
            <a:r>
              <a:rPr lang="en-AU" sz="3600" b="1" dirty="0" err="1">
                <a:solidFill>
                  <a:srgbClr val="E6AF00"/>
                </a:solidFill>
                <a:latin typeface="Arial"/>
                <a:cs typeface="Arial"/>
              </a:rPr>
              <a:t>npm</a:t>
            </a:r>
            <a:r>
              <a:rPr lang="en-US" sz="3600" b="1" dirty="0">
                <a:solidFill>
                  <a:srgbClr val="E6AF00"/>
                </a:solidFill>
                <a:latin typeface="Arial"/>
                <a:cs typeface="Arial"/>
              </a:rPr>
              <a:t>  </a:t>
            </a:r>
            <a:endParaRPr lang="uk-UA" sz="3600" b="1" dirty="0">
              <a:solidFill>
                <a:srgbClr val="E6AF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2B8746-A469-46A7-AC33-A1ADDF616B4B}"/>
              </a:ext>
            </a:extLst>
          </p:cNvPr>
          <p:cNvSpPr txBox="1"/>
          <p:nvPr/>
        </p:nvSpPr>
        <p:spPr>
          <a:xfrm>
            <a:off x="454868" y="908778"/>
            <a:ext cx="10732536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0" i="0" dirty="0">
                <a:solidFill>
                  <a:srgbClr val="1C1E21"/>
                </a:solidFill>
                <a:effectLst/>
                <a:latin typeface="system-ui"/>
              </a:rPr>
              <a:t>Щоб використовувати все різноманіття інструментів (або пакетів) </a:t>
            </a:r>
            <a:r>
              <a:rPr lang="en-AU" b="0" i="0" dirty="0">
                <a:solidFill>
                  <a:srgbClr val="1C1E21"/>
                </a:solidFill>
                <a:effectLst/>
                <a:latin typeface="system-ui"/>
              </a:rPr>
              <a:t>Node.js, </a:t>
            </a:r>
            <a:r>
              <a:rPr lang="uk-UA" b="0" i="0" dirty="0">
                <a:solidFill>
                  <a:srgbClr val="1C1E21"/>
                </a:solidFill>
                <a:effectLst/>
                <a:latin typeface="system-ui"/>
              </a:rPr>
              <a:t>нам необхідна можливість встановлювати і керувати ними. </a:t>
            </a:r>
          </a:p>
          <a:p>
            <a:pPr algn="l"/>
            <a:endParaRPr lang="uk-UA" dirty="0">
              <a:solidFill>
                <a:srgbClr val="1C1E21"/>
              </a:solidFill>
              <a:latin typeface="system-ui"/>
            </a:endParaRPr>
          </a:p>
          <a:p>
            <a:pPr algn="l"/>
            <a:r>
              <a:rPr lang="uk-UA" b="0" i="0" dirty="0">
                <a:solidFill>
                  <a:srgbClr val="1C1E21"/>
                </a:solidFill>
                <a:effectLst/>
                <a:latin typeface="system-ui"/>
              </a:rPr>
              <a:t>Для цього створений </a:t>
            </a:r>
            <a:r>
              <a:rPr lang="en-AU" b="1" i="0" dirty="0">
                <a:solidFill>
                  <a:srgbClr val="1C1E21"/>
                </a:solidFill>
                <a:effectLst/>
                <a:latin typeface="system-ui"/>
              </a:rPr>
              <a:t>NPM</a:t>
            </a:r>
            <a:r>
              <a:rPr lang="en-AU" b="0" i="0" dirty="0">
                <a:solidFill>
                  <a:srgbClr val="1C1E21"/>
                </a:solidFill>
                <a:effectLst/>
                <a:latin typeface="system-ui"/>
              </a:rPr>
              <a:t> (node ​​package manager) - </a:t>
            </a:r>
            <a:r>
              <a:rPr lang="uk-UA" b="0" i="0" dirty="0">
                <a:solidFill>
                  <a:srgbClr val="1C1E21"/>
                </a:solidFill>
                <a:effectLst/>
                <a:latin typeface="system-ui"/>
              </a:rPr>
              <a:t>пакетний менеджер </a:t>
            </a:r>
            <a:r>
              <a:rPr lang="en-AU" b="0" i="0" dirty="0">
                <a:solidFill>
                  <a:srgbClr val="1C1E21"/>
                </a:solidFill>
                <a:effectLst/>
                <a:latin typeface="system-ui"/>
              </a:rPr>
              <a:t>Node.js. </a:t>
            </a:r>
            <a:r>
              <a:rPr lang="uk-UA" b="0" i="0" dirty="0">
                <a:solidFill>
                  <a:srgbClr val="1C1E21"/>
                </a:solidFill>
                <a:effectLst/>
                <a:latin typeface="system-ui"/>
              </a:rPr>
              <a:t>Він встановлює потрібні пакети і забезпечує зручний інтерфейс для роботи з ними.</a:t>
            </a:r>
          </a:p>
          <a:p>
            <a:pPr algn="l"/>
            <a:endParaRPr lang="uk-UA" b="0" i="0" dirty="0">
              <a:solidFill>
                <a:srgbClr val="1C1E21"/>
              </a:solidFill>
              <a:effectLst/>
              <a:latin typeface="system-ui"/>
            </a:endParaRPr>
          </a:p>
          <a:p>
            <a:pPr algn="l"/>
            <a:r>
              <a:rPr lang="en-AU" b="0" i="0" dirty="0">
                <a:solidFill>
                  <a:srgbClr val="1C1E21"/>
                </a:solidFill>
                <a:effectLst/>
                <a:latin typeface="system-ui"/>
              </a:rPr>
              <a:t>NPM </a:t>
            </a:r>
            <a:r>
              <a:rPr lang="uk-UA" b="0" i="0" dirty="0">
                <a:solidFill>
                  <a:srgbClr val="1C1E21"/>
                </a:solidFill>
                <a:effectLst/>
                <a:latin typeface="system-ui"/>
              </a:rPr>
              <a:t>складається з трьох основних компонентів:</a:t>
            </a:r>
          </a:p>
          <a:p>
            <a:pPr marL="447675" indent="-269875" algn="l">
              <a:buFont typeface="Arial" panose="020B0604020202020204" pitchFamily="34" charset="0"/>
              <a:buChar char="•"/>
              <a:tabLst>
                <a:tab pos="354013" algn="l"/>
              </a:tabLst>
            </a:pPr>
            <a:r>
              <a:rPr lang="uk-UA" b="1" i="0" dirty="0">
                <a:solidFill>
                  <a:srgbClr val="1C1E21"/>
                </a:solidFill>
                <a:effectLst/>
                <a:latin typeface="system-ui"/>
              </a:rPr>
              <a:t>Сайт </a:t>
            </a:r>
            <a:r>
              <a:rPr lang="en-AU" b="1" i="0" dirty="0">
                <a:solidFill>
                  <a:srgbClr val="1C1E21"/>
                </a:solidFill>
                <a:effectLst/>
                <a:latin typeface="system-ui"/>
                <a:hlinkClick r:id="rId4"/>
              </a:rPr>
              <a:t>npmjs.com</a:t>
            </a:r>
            <a:r>
              <a:rPr lang="en-AU" b="0" i="0" dirty="0">
                <a:solidFill>
                  <a:srgbClr val="1C1E21"/>
                </a:solidFill>
                <a:effectLst/>
                <a:latin typeface="system-ui"/>
              </a:rPr>
              <a:t> - </a:t>
            </a:r>
            <a:r>
              <a:rPr lang="uk-UA" b="0" i="0" dirty="0">
                <a:solidFill>
                  <a:srgbClr val="1C1E21"/>
                </a:solidFill>
                <a:effectLst/>
                <a:latin typeface="system-ui"/>
              </a:rPr>
              <a:t>використовується для пошуку та ознайомлення з документацією пакетів.</a:t>
            </a:r>
            <a:br>
              <a:rPr lang="uk-UA" b="0" i="0" dirty="0">
                <a:solidFill>
                  <a:srgbClr val="1C1E21"/>
                </a:solidFill>
                <a:effectLst/>
                <a:latin typeface="system-ui"/>
              </a:rPr>
            </a:br>
            <a:endParaRPr lang="uk-UA" b="0" i="0" dirty="0">
              <a:solidFill>
                <a:srgbClr val="1C1E21"/>
              </a:solidFill>
              <a:effectLst/>
              <a:latin typeface="system-ui"/>
            </a:endParaRPr>
          </a:p>
          <a:p>
            <a:pPr marL="447675" indent="-269875" algn="l">
              <a:buFont typeface="Arial" panose="020B0604020202020204" pitchFamily="34" charset="0"/>
              <a:buChar char="•"/>
              <a:tabLst>
                <a:tab pos="354013" algn="l"/>
              </a:tabLst>
            </a:pPr>
            <a:r>
              <a:rPr lang="uk-UA" b="1" i="0" dirty="0">
                <a:solidFill>
                  <a:srgbClr val="1C1E21"/>
                </a:solidFill>
                <a:effectLst/>
                <a:latin typeface="system-ui"/>
              </a:rPr>
              <a:t>Інтерфейс командного рядка (</a:t>
            </a:r>
            <a:r>
              <a:rPr lang="en-AU" b="1" i="0" dirty="0">
                <a:solidFill>
                  <a:srgbClr val="1C1E21"/>
                </a:solidFill>
                <a:effectLst/>
                <a:latin typeface="system-ui"/>
              </a:rPr>
              <a:t>CLI)</a:t>
            </a:r>
            <a:r>
              <a:rPr lang="en-AU" b="0" i="0" dirty="0">
                <a:solidFill>
                  <a:srgbClr val="1C1E21"/>
                </a:solidFill>
                <a:effectLst/>
                <a:latin typeface="system-ui"/>
              </a:rPr>
              <a:t> - </a:t>
            </a:r>
            <a:r>
              <a:rPr lang="uk-UA" b="0" i="0" dirty="0">
                <a:solidFill>
                  <a:srgbClr val="1C1E21"/>
                </a:solidFill>
                <a:effectLst/>
                <a:latin typeface="system-ui"/>
              </a:rPr>
              <a:t>запускається з терміналу і надає набір команд для роботи з реєстром і пакетами. Дозволяє створювати скрипти для запуску в терміналі.</a:t>
            </a:r>
          </a:p>
          <a:p>
            <a:pPr marL="447675" indent="-269875" algn="l">
              <a:buFont typeface="Arial" panose="020B0604020202020204" pitchFamily="34" charset="0"/>
              <a:buChar char="•"/>
              <a:tabLst>
                <a:tab pos="354013" algn="l"/>
              </a:tabLst>
            </a:pPr>
            <a:endParaRPr lang="uk-UA" b="0" i="0" dirty="0">
              <a:solidFill>
                <a:srgbClr val="1C1E21"/>
              </a:solidFill>
              <a:effectLst/>
              <a:latin typeface="system-ui"/>
            </a:endParaRPr>
          </a:p>
          <a:p>
            <a:pPr marL="447675" indent="-269875" algn="l">
              <a:buFont typeface="Arial" panose="020B0604020202020204" pitchFamily="34" charset="0"/>
              <a:buChar char="•"/>
              <a:tabLst>
                <a:tab pos="354013" algn="l"/>
              </a:tabLst>
            </a:pPr>
            <a:r>
              <a:rPr lang="uk-UA" b="1" i="0" dirty="0">
                <a:solidFill>
                  <a:srgbClr val="1C1E21"/>
                </a:solidFill>
                <a:effectLst/>
                <a:latin typeface="system-ui"/>
              </a:rPr>
              <a:t>Реєстр пакетів (</a:t>
            </a:r>
            <a:r>
              <a:rPr lang="en-AU" b="1" i="0" dirty="0">
                <a:solidFill>
                  <a:srgbClr val="1C1E21"/>
                </a:solidFill>
                <a:effectLst/>
                <a:latin typeface="system-ui"/>
              </a:rPr>
              <a:t>registry)</a:t>
            </a:r>
            <a:r>
              <a:rPr lang="en-AU" b="0" i="0" dirty="0">
                <a:solidFill>
                  <a:srgbClr val="1C1E21"/>
                </a:solidFill>
                <a:effectLst/>
                <a:latin typeface="system-ui"/>
              </a:rPr>
              <a:t> - </a:t>
            </a:r>
            <a:r>
              <a:rPr lang="uk-UA" b="0" i="0" dirty="0">
                <a:solidFill>
                  <a:srgbClr val="1C1E21"/>
                </a:solidFill>
                <a:effectLst/>
                <a:latin typeface="system-ui"/>
              </a:rPr>
              <a:t>велика загальнодоступна база даних інструментів розробки (пакетів).</a:t>
            </a:r>
          </a:p>
          <a:p>
            <a:pPr marL="447675" indent="-269875" algn="l">
              <a:tabLst>
                <a:tab pos="354013" algn="l"/>
              </a:tabLst>
            </a:pPr>
            <a:endParaRPr lang="uk-UA" b="1" i="0" dirty="0">
              <a:solidFill>
                <a:srgbClr val="1C1E21"/>
              </a:solidFill>
              <a:effectLst/>
              <a:latin typeface="system-ui"/>
            </a:endParaRPr>
          </a:p>
          <a:p>
            <a:pPr marL="447675" indent="-269875" algn="l">
              <a:tabLst>
                <a:tab pos="354013" algn="l"/>
              </a:tabLst>
            </a:pPr>
            <a:r>
              <a:rPr lang="uk-UA" b="1" i="0" dirty="0">
                <a:solidFill>
                  <a:srgbClr val="1C1E21"/>
                </a:solidFill>
                <a:effectLst/>
                <a:latin typeface="system-ui"/>
              </a:rPr>
              <a:t>Пакет (</a:t>
            </a:r>
            <a:r>
              <a:rPr lang="en-AU" b="1" i="0" dirty="0">
                <a:solidFill>
                  <a:srgbClr val="1C1E21"/>
                </a:solidFill>
                <a:effectLst/>
                <a:latin typeface="system-ui"/>
              </a:rPr>
              <a:t>package)</a:t>
            </a:r>
            <a:r>
              <a:rPr lang="en-AU" b="0" i="0" dirty="0">
                <a:solidFill>
                  <a:srgbClr val="1C1E21"/>
                </a:solidFill>
                <a:effectLst/>
                <a:latin typeface="system-ui"/>
              </a:rPr>
              <a:t> - </a:t>
            </a:r>
            <a:r>
              <a:rPr lang="uk-UA" b="0" i="0" dirty="0">
                <a:solidFill>
                  <a:srgbClr val="1C1E21"/>
                </a:solidFill>
                <a:effectLst/>
                <a:latin typeface="system-ui"/>
              </a:rPr>
              <a:t>невелика </a:t>
            </a:r>
            <a:r>
              <a:rPr lang="en-AU" b="0" i="0" dirty="0">
                <a:solidFill>
                  <a:srgbClr val="1C1E21"/>
                </a:solidFill>
                <a:effectLst/>
                <a:latin typeface="system-ui"/>
              </a:rPr>
              <a:t>JavaScript </a:t>
            </a:r>
            <a:r>
              <a:rPr lang="uk-UA" b="0" i="0" dirty="0">
                <a:solidFill>
                  <a:srgbClr val="1C1E21"/>
                </a:solidFill>
                <a:effectLst/>
                <a:latin typeface="system-ui"/>
              </a:rPr>
              <a:t>бібліотека, що вирішує специфічне завдання. Пакети пишуть самі розробники і діляться зі спільнотою. Такий підхід спрощує життя, тому що не потрібно винаходити колесо, всі колеса вже давно лежать на полицях реєстру і готові до використання.</a:t>
            </a:r>
            <a:br>
              <a:rPr lang="uk-UA" b="0" i="0" dirty="0">
                <a:solidFill>
                  <a:srgbClr val="1C1E21"/>
                </a:solidFill>
                <a:effectLst/>
                <a:latin typeface="system-ui"/>
              </a:rPr>
            </a:br>
            <a:endParaRPr lang="uk-UA" b="0" i="0" dirty="0">
              <a:solidFill>
                <a:srgbClr val="1C1E21"/>
              </a:solidFill>
              <a:effectLst/>
              <a:latin typeface="system-ui"/>
            </a:endParaRPr>
          </a:p>
          <a:p>
            <a:pPr algn="l"/>
            <a:r>
              <a:rPr lang="uk-UA" b="0" i="0" cap="all" dirty="0">
                <a:solidFill>
                  <a:srgbClr val="E6AF00"/>
                </a:solidFill>
                <a:effectLst/>
                <a:latin typeface="system-ui"/>
              </a:rPr>
              <a:t>ЦІКАВО</a:t>
            </a:r>
          </a:p>
          <a:p>
            <a:pPr algn="l"/>
            <a:r>
              <a:rPr lang="uk-UA" b="0" i="0" dirty="0">
                <a:effectLst/>
                <a:latin typeface="system-ui"/>
              </a:rPr>
              <a:t>Пакети абстрагують реалізацію функціоналу, надаючи розробнику зручний інтерфейс. Це робить код чистішим, </a:t>
            </a:r>
            <a:r>
              <a:rPr lang="uk-UA" b="0" i="0" dirty="0" err="1">
                <a:effectLst/>
                <a:latin typeface="system-ui"/>
              </a:rPr>
              <a:t>читабельнішим</a:t>
            </a:r>
            <a:r>
              <a:rPr lang="uk-UA" b="0" i="0" dirty="0">
                <a:effectLst/>
                <a:latin typeface="system-ui"/>
              </a:rPr>
              <a:t> і дозволяє простіше його підтримувати.</a:t>
            </a:r>
          </a:p>
        </p:txBody>
      </p:sp>
    </p:spTree>
    <p:extLst>
      <p:ext uri="{BB962C8B-B14F-4D97-AF65-F5344CB8AC3E}">
        <p14:creationId xmlns:p14="http://schemas.microsoft.com/office/powerpoint/2010/main" val="1374420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8" name="Google Shape;168;p14">
            <a:extLst>
              <a:ext uri="{FF2B5EF4-FFF2-40B4-BE49-F238E27FC236}">
                <a16:creationId xmlns:a16="http://schemas.microsoft.com/office/drawing/2014/main" id="{28AFF47F-3D56-47C8-827F-1104CABE156B}"/>
              </a:ext>
            </a:extLst>
          </p:cNvPr>
          <p:cNvSpPr txBox="1"/>
          <p:nvPr/>
        </p:nvSpPr>
        <p:spPr>
          <a:xfrm>
            <a:off x="2788814" y="117277"/>
            <a:ext cx="763136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r>
              <a:rPr lang="uk-UA" sz="3600" b="1" i="0" dirty="0">
                <a:solidFill>
                  <a:srgbClr val="E6AF00"/>
                </a:solidFill>
                <a:effectLst/>
                <a:latin typeface="system-ui"/>
              </a:rPr>
              <a:t>Команди </a:t>
            </a:r>
            <a:r>
              <a:rPr lang="en-AU" sz="3600" b="1" i="0" dirty="0">
                <a:solidFill>
                  <a:srgbClr val="E6AF00"/>
                </a:solidFill>
                <a:effectLst/>
                <a:latin typeface="system-ui"/>
              </a:rPr>
              <a:t>NPM</a:t>
            </a:r>
            <a:r>
              <a:rPr lang="en-US" sz="3600" b="1" dirty="0">
                <a:solidFill>
                  <a:srgbClr val="E6AF00"/>
                </a:solidFill>
                <a:latin typeface="Arial"/>
                <a:cs typeface="Arial"/>
              </a:rPr>
              <a:t>  </a:t>
            </a:r>
            <a:endParaRPr lang="uk-UA" sz="3600" b="1" dirty="0">
              <a:solidFill>
                <a:srgbClr val="E6AF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672CB2-DE09-40D2-A9DF-95779021F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82" y="1153994"/>
            <a:ext cx="11291791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2000" dirty="0">
                <a:solidFill>
                  <a:srgbClr val="1C1E21"/>
                </a:solidFill>
                <a:latin typeface="system-ui"/>
              </a:rPr>
              <a:t>П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system-ui"/>
              </a:rPr>
              <a:t>ерелічимо основні команди і будемо послідовно використовувати і розглядати в деталях.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1C1E21"/>
                </a:solidFill>
                <a:effectLst/>
                <a:latin typeface="var(--ifm-font-family-monospace)"/>
              </a:rPr>
              <a:t>npm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var(--ifm-font-family-monospace)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1C1E21"/>
                </a:solidFill>
                <a:effectLst/>
                <a:latin typeface="var(--ifm-font-family-monospace)"/>
              </a:rPr>
              <a:t>init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system-ui"/>
              </a:rPr>
              <a:t> -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1C1E21"/>
                </a:solidFill>
                <a:effectLst/>
                <a:latin typeface="system-ui"/>
              </a:rPr>
              <a:t>ініціалізує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system-ui"/>
              </a:rPr>
              <a:t> 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1C1E21"/>
                </a:solidFill>
                <a:effectLst/>
                <a:latin typeface="var(--ifm-font-family-monospace)"/>
              </a:rPr>
              <a:t>npm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system-ui"/>
              </a:rPr>
              <a:t> в проекті і створює файл 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1C1E21"/>
                </a:solidFill>
                <a:effectLst/>
                <a:latin typeface="var(--ifm-font-family-monospace)"/>
              </a:rPr>
              <a:t>package.json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rgbClr val="1C1E21"/>
              </a:solidFill>
              <a:effectLst/>
              <a:latin typeface="system-ui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1C1E21"/>
                </a:solidFill>
                <a:effectLst/>
                <a:latin typeface="var(--ifm-font-family-monospace)"/>
              </a:rPr>
              <a:t>npm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var(--ifm-font-family-monospace)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1C1E21"/>
                </a:solidFill>
                <a:effectLst/>
                <a:latin typeface="var(--ifm-font-family-monospace)"/>
              </a:rPr>
              <a:t>install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system-ui"/>
              </a:rPr>
              <a:t> - встановлює всі залежності, перелічені в 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1C1E21"/>
                </a:solidFill>
                <a:effectLst/>
                <a:latin typeface="var(--ifm-font-family-monospace)"/>
              </a:rPr>
              <a:t>package.json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rgbClr val="1C1E21"/>
              </a:solidFill>
              <a:effectLst/>
              <a:latin typeface="system-ui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1C1E21"/>
                </a:solidFill>
                <a:effectLst/>
                <a:latin typeface="var(--ifm-font-family-monospace)"/>
              </a:rPr>
              <a:t>npm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var(--ifm-font-family-monospace)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1C1E21"/>
                </a:solidFill>
                <a:effectLst/>
                <a:latin typeface="var(--ifm-font-family-monospace)"/>
              </a:rPr>
              <a:t>list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var(--ifm-font-family-monospace)"/>
              </a:rPr>
              <a:t> --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1C1E21"/>
                </a:solidFill>
                <a:effectLst/>
                <a:latin typeface="var(--ifm-font-family-monospace)"/>
              </a:rPr>
              <a:t>depth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var(--ifm-font-family-monospace)"/>
              </a:rPr>
              <a:t>=0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system-ui"/>
              </a:rPr>
              <a:t> - виведе в терміналі список локально встановлених пакетів з номерами їх версій, без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1C1E21"/>
                </a:solidFill>
                <a:effectLst/>
                <a:latin typeface="system-ui"/>
              </a:rPr>
              <a:t>залежностей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rgbClr val="1C1E21"/>
              </a:solidFill>
              <a:effectLst/>
              <a:latin typeface="system-ui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1C1E21"/>
                </a:solidFill>
                <a:effectLst/>
                <a:latin typeface="var(--ifm-font-family-monospace)"/>
              </a:rPr>
              <a:t>npm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var(--ifm-font-family-monospace)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1C1E21"/>
                </a:solidFill>
                <a:effectLst/>
                <a:latin typeface="var(--ifm-font-family-monospace)"/>
              </a:rPr>
              <a:t>install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var(--ifm-font-family-monospace)"/>
              </a:rPr>
              <a:t> [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1C1E21"/>
                </a:solidFill>
                <a:effectLst/>
                <a:latin typeface="var(--ifm-font-family-monospace)"/>
              </a:rPr>
              <a:t>package-name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var(--ifm-font-family-monospace)"/>
              </a:rPr>
              <a:t>]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system-ui"/>
              </a:rPr>
              <a:t> - встановить пакет локально у папку 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1C1E21"/>
                </a:solidFill>
                <a:effectLst/>
                <a:latin typeface="var(--ifm-font-family-monospace)"/>
              </a:rPr>
              <a:t>node_modules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rgbClr val="1C1E21"/>
              </a:solidFill>
              <a:effectLst/>
              <a:latin typeface="system-ui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1C1E21"/>
                </a:solidFill>
                <a:effectLst/>
                <a:latin typeface="var(--ifm-font-family-monospace)"/>
              </a:rPr>
              <a:t>npm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var(--ifm-font-family-monospace)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1C1E21"/>
                </a:solidFill>
                <a:effectLst/>
                <a:latin typeface="var(--ifm-font-family-monospace)"/>
              </a:rPr>
              <a:t>uninstall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var(--ifm-font-family-monospace)"/>
              </a:rPr>
              <a:t> [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1C1E21"/>
                </a:solidFill>
                <a:effectLst/>
                <a:latin typeface="var(--ifm-font-family-monospace)"/>
              </a:rPr>
              <a:t>package-name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var(--ifm-font-family-monospace)"/>
              </a:rPr>
              <a:t>]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system-ui"/>
              </a:rPr>
              <a:t> - видалить пакет, встановлений локально і оновить 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1C1E21"/>
                </a:solidFill>
                <a:effectLst/>
                <a:latin typeface="var(--ifm-font-family-monospace)"/>
              </a:rPr>
              <a:t>package.json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rgbClr val="1C1E21"/>
              </a:solidFill>
              <a:effectLst/>
              <a:latin typeface="system-ui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1C1E21"/>
                </a:solidFill>
                <a:effectLst/>
                <a:latin typeface="var(--ifm-font-family-monospace)"/>
              </a:rPr>
              <a:t>npm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var(--ifm-font-family-monospace)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1C1E21"/>
                </a:solidFill>
                <a:effectLst/>
                <a:latin typeface="var(--ifm-font-family-monospace)"/>
              </a:rPr>
              <a:t>start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system-ui"/>
              </a:rPr>
              <a:t> і 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1C1E21"/>
                </a:solidFill>
                <a:effectLst/>
                <a:latin typeface="var(--ifm-font-family-monospace)"/>
              </a:rPr>
              <a:t>npm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var(--ifm-font-family-monospace)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1C1E21"/>
                </a:solidFill>
                <a:effectLst/>
                <a:latin typeface="var(--ifm-font-family-monospace)"/>
              </a:rPr>
              <a:t>test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system-ui"/>
              </a:rPr>
              <a:t> - запустить скрипт 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1C1E21"/>
                </a:solidFill>
                <a:effectLst/>
                <a:latin typeface="var(--ifm-font-family-monospace)"/>
              </a:rPr>
              <a:t>start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system-ui"/>
              </a:rPr>
              <a:t> або 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1C1E21"/>
                </a:solidFill>
                <a:effectLst/>
                <a:latin typeface="var(--ifm-font-family-monospace)"/>
              </a:rPr>
              <a:t>test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system-ui"/>
              </a:rPr>
              <a:t>, розташований в 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1C1E21"/>
                </a:solidFill>
                <a:effectLst/>
                <a:latin typeface="var(--ifm-font-family-monospace)"/>
              </a:rPr>
              <a:t>package.json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rgbClr val="1C1E21"/>
              </a:solidFill>
              <a:effectLst/>
              <a:latin typeface="system-ui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1C1E21"/>
                </a:solidFill>
                <a:effectLst/>
                <a:latin typeface="var(--ifm-font-family-monospace)"/>
              </a:rPr>
              <a:t>npm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var(--ifm-font-family-monospace)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1C1E21"/>
                </a:solidFill>
                <a:effectLst/>
                <a:latin typeface="var(--ifm-font-family-monospace)"/>
              </a:rPr>
              <a:t>run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var(--ifm-font-family-monospace)"/>
              </a:rPr>
              <a:t> [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1C1E21"/>
                </a:solidFill>
                <a:effectLst/>
                <a:latin typeface="var(--ifm-font-family-monospace)"/>
              </a:rPr>
              <a:t>custom-script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var(--ifm-font-family-monospace)"/>
              </a:rPr>
              <a:t>]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system-ui"/>
              </a:rPr>
              <a:t> - запустить кастомний скрипт, розташований в 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1C1E21"/>
                </a:solidFill>
                <a:effectLst/>
                <a:latin typeface="var(--ifm-font-family-monospace)"/>
              </a:rPr>
              <a:t>package.json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rgbClr val="1C1E21"/>
              </a:solidFill>
              <a:effectLst/>
              <a:latin typeface="system-ui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1C1E21"/>
                </a:solidFill>
                <a:effectLst/>
                <a:latin typeface="var(--ifm-font-family-monospace)"/>
              </a:rPr>
              <a:t>npm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var(--ifm-font-family-monospace)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1C1E21"/>
                </a:solidFill>
                <a:effectLst/>
                <a:latin typeface="var(--ifm-font-family-monospace)"/>
              </a:rPr>
              <a:t>outdated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system-ui"/>
              </a:rPr>
              <a:t> - використовується для пошуку оновлень, виявить сумісні версії програмно і виведе список доступних оновлень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1C1E21"/>
                </a:solidFill>
                <a:effectLst/>
                <a:latin typeface="var(--ifm-font-family-monospace)"/>
              </a:rPr>
              <a:t>npm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var(--ifm-font-family-monospace)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1C1E21"/>
                </a:solidFill>
                <a:effectLst/>
                <a:latin typeface="var(--ifm-font-family-monospace)"/>
              </a:rPr>
              <a:t>update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C1E21"/>
                </a:solidFill>
                <a:effectLst/>
                <a:latin typeface="system-ui"/>
              </a:rPr>
              <a:t> - оновить всі пакети до максимально дозволеної версії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64129B-3508-4BFC-BEE7-52161FEBAB83}"/>
              </a:ext>
            </a:extLst>
          </p:cNvPr>
          <p:cNvSpPr txBox="1"/>
          <p:nvPr/>
        </p:nvSpPr>
        <p:spPr>
          <a:xfrm>
            <a:off x="3143250" y="573018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0" i="0" dirty="0">
                <a:effectLst/>
                <a:latin typeface="system-ui"/>
                <a:hlinkClick r:id="rId4"/>
              </a:rPr>
              <a:t>Документація </a:t>
            </a:r>
            <a:r>
              <a:rPr lang="en-AU" b="0" i="0" dirty="0">
                <a:effectLst/>
                <a:latin typeface="system-ui"/>
                <a:hlinkClick r:id="rId4"/>
              </a:rPr>
              <a:t>NPM</a:t>
            </a:r>
            <a:r>
              <a:rPr lang="uk-UA" b="0" i="0" dirty="0">
                <a:effectLst/>
                <a:latin typeface="system-ui"/>
              </a:rPr>
              <a:t>       </a:t>
            </a:r>
            <a:r>
              <a:rPr lang="en-AU" dirty="0">
                <a:hlinkClick r:id="rId4"/>
              </a:rPr>
              <a:t>https://docs.npmjs.com/</a:t>
            </a:r>
            <a:endParaRPr lang="uk-UA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38382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A8B7C5-CE26-4F78-B6FA-1DC21AF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748" y="154935"/>
            <a:ext cx="1219370" cy="1648055"/>
          </a:xfrm>
          <a:prstGeom prst="rect">
            <a:avLst/>
          </a:prstGeom>
        </p:spPr>
      </p:pic>
      <p:sp>
        <p:nvSpPr>
          <p:cNvPr id="8" name="Google Shape;168;p14">
            <a:extLst>
              <a:ext uri="{FF2B5EF4-FFF2-40B4-BE49-F238E27FC236}">
                <a16:creationId xmlns:a16="http://schemas.microsoft.com/office/drawing/2014/main" id="{28AFF47F-3D56-47C8-827F-1104CABE156B}"/>
              </a:ext>
            </a:extLst>
          </p:cNvPr>
          <p:cNvSpPr txBox="1"/>
          <p:nvPr/>
        </p:nvSpPr>
        <p:spPr>
          <a:xfrm>
            <a:off x="2159019" y="154935"/>
            <a:ext cx="763136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uk-UA" sz="3600" b="1" dirty="0">
                <a:solidFill>
                  <a:srgbClr val="E6AF00"/>
                </a:solidFill>
                <a:latin typeface="Arial"/>
                <a:cs typeface="Arial"/>
              </a:rPr>
              <a:t> </a:t>
            </a:r>
            <a:r>
              <a:rPr lang="uk-UA" sz="3600" b="1" i="0" dirty="0">
                <a:solidFill>
                  <a:srgbClr val="E6AF00"/>
                </a:solidFill>
                <a:effectLst/>
                <a:latin typeface="system-ui"/>
              </a:rPr>
              <a:t>Ініціалізація проекту </a:t>
            </a:r>
            <a:r>
              <a:rPr lang="en-US" sz="3600" b="1" dirty="0">
                <a:solidFill>
                  <a:srgbClr val="E6AF00"/>
                </a:solidFill>
                <a:latin typeface="Arial"/>
                <a:cs typeface="Arial"/>
              </a:rPr>
              <a:t>  </a:t>
            </a:r>
            <a:endParaRPr lang="uk-UA" sz="3600" b="1" dirty="0">
              <a:solidFill>
                <a:srgbClr val="E6AF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8E06C5B-40F3-4D5F-A883-0C7FAC63E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34312"/>
            <a:ext cx="11503617" cy="412069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D038C7B-F799-4D57-B0A7-1A3DC633D0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016" y="5313919"/>
            <a:ext cx="10797446" cy="138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831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8964</TotalTime>
  <Words>1002</Words>
  <Application>Microsoft Office PowerPoint</Application>
  <PresentationFormat>Широкий екран</PresentationFormat>
  <Paragraphs>134</Paragraphs>
  <Slides>50</Slides>
  <Notes>50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50</vt:i4>
      </vt:variant>
    </vt:vector>
  </HeadingPairs>
  <TitlesOfParts>
    <vt:vector size="61" baseType="lpstr">
      <vt:lpstr>Arial</vt:lpstr>
      <vt:lpstr>Arial Unicode MS</vt:lpstr>
      <vt:lpstr>Calibri</vt:lpstr>
      <vt:lpstr>Calibri Light</vt:lpstr>
      <vt:lpstr>Consolas</vt:lpstr>
      <vt:lpstr>Helvetica</vt:lpstr>
      <vt:lpstr>Montserrat</vt:lpstr>
      <vt:lpstr>Roboto</vt:lpstr>
      <vt:lpstr>system-ui</vt:lpstr>
      <vt:lpstr>var(--ifm-font-family-monospace)</vt:lpstr>
      <vt:lpstr>Тема Office</vt:lpstr>
      <vt:lpstr>    Лекція № 12 Модульность коду. Node.js. Пакетний менеджер npm. Webpack. Формат JSON. WEB-сховище. Web Storage API. Локальне сховище. Сервіс для localStorage.          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Лекція №3 Позиціювання елементів. Види верстки.</dc:title>
  <dc:creator>Светлана Проскура</dc:creator>
  <cp:lastModifiedBy>Светлана Проскура</cp:lastModifiedBy>
  <cp:revision>148</cp:revision>
  <dcterms:created xsi:type="dcterms:W3CDTF">2022-09-27T22:39:53Z</dcterms:created>
  <dcterms:modified xsi:type="dcterms:W3CDTF">2024-11-20T11:18:35Z</dcterms:modified>
</cp:coreProperties>
</file>