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364" r:id="rId3"/>
    <p:sldId id="414" r:id="rId4"/>
    <p:sldId id="415" r:id="rId5"/>
    <p:sldId id="416" r:id="rId6"/>
    <p:sldId id="417" r:id="rId7"/>
    <p:sldId id="419" r:id="rId8"/>
    <p:sldId id="418" r:id="rId9"/>
    <p:sldId id="420" r:id="rId10"/>
    <p:sldId id="429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30" r:id="rId20"/>
    <p:sldId id="431" r:id="rId21"/>
    <p:sldId id="434" r:id="rId22"/>
    <p:sldId id="435" r:id="rId23"/>
    <p:sldId id="436" r:id="rId24"/>
    <p:sldId id="437" r:id="rId25"/>
    <p:sldId id="440" r:id="rId26"/>
    <p:sldId id="438" r:id="rId27"/>
    <p:sldId id="439" r:id="rId28"/>
    <p:sldId id="409" r:id="rId29"/>
    <p:sldId id="441" r:id="rId30"/>
    <p:sldId id="442" r:id="rId31"/>
    <p:sldId id="443" r:id="rId32"/>
    <p:sldId id="432" r:id="rId33"/>
    <p:sldId id="433" r:id="rId34"/>
    <p:sldId id="410" r:id="rId35"/>
    <p:sldId id="411" r:id="rId36"/>
    <p:sldId id="412" r:id="rId37"/>
    <p:sldId id="413" r:id="rId38"/>
    <p:sldId id="322" r:id="rId39"/>
    <p:sldId id="323" r:id="rId40"/>
    <p:sldId id="336" r:id="rId41"/>
    <p:sldId id="324" r:id="rId42"/>
    <p:sldId id="337" r:id="rId43"/>
    <p:sldId id="325" r:id="rId44"/>
    <p:sldId id="326" r:id="rId45"/>
    <p:sldId id="327" r:id="rId46"/>
    <p:sldId id="341" r:id="rId47"/>
    <p:sldId id="338" r:id="rId48"/>
    <p:sldId id="339" r:id="rId49"/>
    <p:sldId id="340" r:id="rId50"/>
    <p:sldId id="328" r:id="rId51"/>
    <p:sldId id="329" r:id="rId52"/>
    <p:sldId id="330" r:id="rId53"/>
    <p:sldId id="343" r:id="rId54"/>
    <p:sldId id="342" r:id="rId55"/>
    <p:sldId id="331" r:id="rId56"/>
    <p:sldId id="349" r:id="rId57"/>
    <p:sldId id="352" r:id="rId58"/>
    <p:sldId id="350" r:id="rId59"/>
    <p:sldId id="351" r:id="rId60"/>
    <p:sldId id="332" r:id="rId61"/>
    <p:sldId id="344" r:id="rId62"/>
    <p:sldId id="353" r:id="rId63"/>
    <p:sldId id="355" r:id="rId64"/>
    <p:sldId id="356" r:id="rId65"/>
    <p:sldId id="357" r:id="rId66"/>
    <p:sldId id="358" r:id="rId67"/>
    <p:sldId id="361" r:id="rId68"/>
    <p:sldId id="359" r:id="rId69"/>
    <p:sldId id="363" r:id="rId70"/>
    <p:sldId id="360" r:id="rId71"/>
    <p:sldId id="354" r:id="rId72"/>
    <p:sldId id="362" r:id="rId73"/>
    <p:sldId id="345" r:id="rId74"/>
    <p:sldId id="346" r:id="rId75"/>
    <p:sldId id="347" r:id="rId76"/>
    <p:sldId id="348" r:id="rId77"/>
    <p:sldId id="333" r:id="rId78"/>
    <p:sldId id="334" r:id="rId7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6AF00"/>
    <a:srgbClr val="40404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6F49D-5FDD-48A9-8279-CA765510D6B4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8442-6349-4338-B951-A70D1D9246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5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9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374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585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71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403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84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2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04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350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994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89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305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80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278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035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78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812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046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848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643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492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17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649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05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931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801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019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321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841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5244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709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843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25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9382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28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3968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839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6121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9677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690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9332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681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8136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34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141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1747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5256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734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8428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1016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174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4157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736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3945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48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7036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7389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7100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104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7591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1639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3581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9031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1134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0104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916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5132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4956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0950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442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545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1944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5109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4202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7338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090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95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99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520E8-337F-587B-BD0F-664D1C99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05008-CA85-649A-EBD4-B2876BF6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F871-ED17-FE3F-B0A4-0090BB8B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7498F-D36F-55F5-C8E6-C54BDF44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26CE5-FF61-97E0-A53D-B3E8780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3CCF1-0E3A-7C75-69B8-63CCB016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564346-2F5B-E5AC-1BAA-01ED3333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00BF7-E4B9-950B-4BDE-A18D20EB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73715-91B4-FEFE-C9CE-A4E90EDC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C7E78-70B7-2B11-DC36-02627914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2FE4AB-6E8D-4A7C-EF0E-5E3162DC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DA7F09-1F6A-3F29-2C6E-EFEA3671E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44B78-0688-B48A-7EB0-5BA4538A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73AFB-DAA9-D33E-F244-15964B12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7A6AA-4A59-D0C2-707D-B53A39A5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9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A1C7-D266-26C2-4AEE-D6E24109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1C4E-E86A-55C6-86D8-ED0C96E5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251B4-BE43-75E2-6717-704871F7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A2AC8-1371-3538-D2B5-2BF29481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86DA4-8960-E22D-C4C3-C6C4BE1A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936C3-A3F6-210C-0899-510CCB9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52D93-E4B0-8BBF-D98F-ED70B0D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9E27B-E30C-880B-5544-47A5F689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68A7C-FEFF-4F91-0598-D4A1D349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13BE2-7BDD-2A63-B7EB-A62D26D7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EADE-B4B7-72C5-14BF-6EF8CEC3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0EAFE-3FB2-F244-E2D8-EBE11DC06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E6FA73-C967-FF73-3162-B62F4825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7C761-6168-8ACE-3F43-2AEA63F8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098D2-6E57-B10B-86A0-598ACE9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7880C-B331-C2E9-14A6-CD2ACC4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4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C082-3B8B-16DE-9B1A-51E4445A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7DBD1-1D83-0903-5E3A-54B15ADF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D2E797-6694-8CDC-F6FB-CDAB127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A5E988-763B-F532-7612-21507146C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8F7C80-6D23-962B-8B0E-E8038F9D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2734E4-2FE2-CBEB-98D9-634DB84C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9789E3-B597-EA94-D0F2-C01B17E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8217E2-7C02-33B0-ADD8-62F1AA6D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2C2CF-69AE-663F-56FC-467D5A1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3A36A9-CA1F-48A2-DCFD-1FB3CD05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9FB62B-9911-E9DF-C760-6C56590B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9E8FD-2548-DED6-5579-2114DCA5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1D7E74-5312-AAFE-5EF1-3E4D41F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A7BFE-956F-A336-060A-3277D3D0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20F76-04F3-5B76-DDE5-AA09043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F1542-3779-30AA-A83E-04A4BDCC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6C495-7F00-5B3E-C695-A71C9FCB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11369E-DEB3-3C9D-2540-C51C3A71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5368C-B3FA-57DC-7B49-E095543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BA06E-C021-8F60-CF92-BC51C7B3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842DE-0DFF-F286-A716-87E81AA9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FDE4-8DCA-0520-33F3-E3A91E24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4C646C-ABF6-95E4-36F9-89B478EF7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E71FB9-F812-F902-3B09-278FD618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8126E-B391-9837-6C90-FDA4EA9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F9E8F9-9741-14C1-B716-B9F98EBA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F9FC2-3FEA-96EE-9135-59C392A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F2C7A-1C22-A8C2-3BEB-3CDF9BCB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06030-2689-3804-73BD-9F668010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9819C-08F8-5073-1E98-98D772DA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FDDA-C62F-47B4-B7DD-52184EB7138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4E71E-F5F9-3DB3-88C8-4325140A8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FC0A1-81CC-D45D-024C-CA48DC66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8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slproskura@gmail.co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2052888" y="5069802"/>
            <a:ext cx="9030443" cy="1553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32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№9</a:t>
            </a:r>
            <a:br>
              <a:rPr lang="uk-UA" sz="3200" dirty="0">
                <a:solidFill>
                  <a:srgbClr val="0000CC"/>
                </a:solidFill>
              </a:rPr>
            </a:br>
            <a:r>
              <a:rPr lang="uk-UA" sz="3200" b="1" dirty="0">
                <a:solidFill>
                  <a:srgbClr val="0000CC"/>
                </a:solidFill>
              </a:rPr>
              <a:t>Асинхронність. Проміси. Методи класу </a:t>
            </a:r>
            <a:r>
              <a:rPr lang="uk-UA" sz="3200" b="1" dirty="0" err="1">
                <a:solidFill>
                  <a:srgbClr val="0000CC"/>
                </a:solidFill>
              </a:rPr>
              <a:t>Promise</a:t>
            </a:r>
            <a:br>
              <a:rPr lang="uk-UA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9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uk-UA"/>
              <a:pPr/>
              <a:t>1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2044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0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5939089" y="1003066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915243" y="5079197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</a:p>
          <a:p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</a:t>
            </a:r>
            <a:r>
              <a:rPr lang="uk-UA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СвІтлана</a:t>
            </a:r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Леонідівна</a:t>
            </a:r>
            <a:endParaRPr dirty="0"/>
          </a:p>
          <a:p>
            <a:r>
              <a:rPr lang="uk-UA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slproskura@gmail.com</a:t>
            </a:r>
            <a:endParaRPr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2029991" y="2478406"/>
            <a:ext cx="8537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uk-UA" sz="20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ПРОЕКТУВАННЯ  WEB -ЗАСТОСУВАНЬ</a:t>
            </a:r>
            <a:endParaRPr sz="2000" b="1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EED21A-C0C1-4AE7-83E9-82A9B8565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762" y="45664"/>
            <a:ext cx="1219370" cy="1648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Скасування тайм-ауту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DF42CB-4723-4EF7-A693-AFE5DAC5B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1" y="801225"/>
            <a:ext cx="6197289" cy="18276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771C8D-169A-4658-8E1F-EBCF8A89E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90" y="3127915"/>
            <a:ext cx="5753810" cy="3305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DAF1CE-D5EC-4EF2-94E4-36039937FC2A}"/>
              </a:ext>
            </a:extLst>
          </p:cNvPr>
          <p:cNvSpPr txBox="1"/>
          <p:nvPr/>
        </p:nvSpPr>
        <p:spPr>
          <a:xfrm>
            <a:off x="6687945" y="784144"/>
            <a:ext cx="44200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Кожного разу при натисканні на кнопку </a:t>
            </a:r>
            <a:r>
              <a:rPr lang="en-AU" sz="1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Set timeout</a:t>
            </a:r>
            <a:r>
              <a:rPr lang="en-AU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буде створюватися новий таймер, якому буде присвоєно новий ідентифікатор.</a:t>
            </a:r>
            <a:endParaRPr lang="en-US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Натискання на кнопку </a:t>
            </a:r>
            <a:r>
              <a:rPr lang="en-AU" sz="1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Clear timeout</a:t>
            </a:r>
            <a:r>
              <a:rPr lang="en-AU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очистить відповідний таймер за переданим числовим ідентифікатором</a:t>
            </a:r>
            <a:endParaRPr lang="en-US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 потрібно очищати всі таймери, можна, наприклад, зберігати ідентифікатори всіх запущених таймерів у вигляді масиву, перебирати його та послідовно очищати.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E1C25CD-B633-407C-B2AA-F1C1A93F9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623" y="4904589"/>
            <a:ext cx="3093988" cy="179847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6DF5982-E67E-491A-B32E-DF558F640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2315" y="4476021"/>
            <a:ext cx="2088061" cy="6096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232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12813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Інтервал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F173CB-CCA7-4B50-9CC9-3BCC56C9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14" y="791524"/>
            <a:ext cx="10363534" cy="1323439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 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setInterval()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це простий спосіб повторення коду знову і знову з певним інтервалом.</a:t>
            </a:r>
            <a:endParaRPr kumimoji="0" lang="uk-UA" altLang="uk-UA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Синтаксис і параметри такі самі, як у 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setTimeout()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BAB26-A6AB-45B4-A0C1-D26B90E1172E}"/>
              </a:ext>
            </a:extLst>
          </p:cNvPr>
          <p:cNvSpPr txBox="1"/>
          <p:nvPr/>
        </p:nvSpPr>
        <p:spPr>
          <a:xfrm>
            <a:off x="2736398" y="2248291"/>
            <a:ext cx="6913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0000CC"/>
                </a:solidFill>
              </a:rPr>
              <a:t>const </a:t>
            </a:r>
            <a:r>
              <a:rPr lang="en-AU" sz="2000" b="1" dirty="0" err="1">
                <a:solidFill>
                  <a:srgbClr val="0000CC"/>
                </a:solidFill>
              </a:rPr>
              <a:t>intervalId</a:t>
            </a:r>
            <a:r>
              <a:rPr lang="en-AU" sz="2000" b="1" dirty="0">
                <a:solidFill>
                  <a:srgbClr val="0000CC"/>
                </a:solidFill>
              </a:rPr>
              <a:t> = </a:t>
            </a:r>
            <a:r>
              <a:rPr lang="en-AU" sz="2000" b="1" dirty="0" err="1">
                <a:solidFill>
                  <a:srgbClr val="0000CC"/>
                </a:solidFill>
              </a:rPr>
              <a:t>setInterval</a:t>
            </a:r>
            <a:r>
              <a:rPr lang="en-AU" sz="2000" b="1" dirty="0">
                <a:solidFill>
                  <a:srgbClr val="0000CC"/>
                </a:solidFill>
              </a:rPr>
              <a:t>(</a:t>
            </a:r>
            <a:r>
              <a:rPr lang="en-AU" sz="2000" b="1" dirty="0" err="1">
                <a:solidFill>
                  <a:srgbClr val="0000CC"/>
                </a:solidFill>
              </a:rPr>
              <a:t>callback</a:t>
            </a:r>
            <a:r>
              <a:rPr lang="en-AU" sz="2000" b="1" dirty="0">
                <a:solidFill>
                  <a:srgbClr val="0000CC"/>
                </a:solidFill>
              </a:rPr>
              <a:t>, delay, arg1, arg2, ...);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83939A3-2887-4C02-B516-102957FA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940343"/>
            <a:ext cx="92329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Результатом виклику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setInterval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буде цифровий ідентифікатор створеного таймера,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Montserrat" panose="00000500000000000000" pitchFamily="2" charset="-52"/>
              </a:rPr>
              <a:t>який потім може бути використаним для його подальшого скасування.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 відміну від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setTimeout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інтервал запускає виконання функції не один раз, а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регулярно повторює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її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через вказаний проміжок часу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Щоразу при натисканні на кнопку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Start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буде створюватися новий інтервал, якому буде присвоєно новий числовий ідентифікатор.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644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026AB5-E0BE-4887-8ECB-4D0E39E58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754" y="1022666"/>
            <a:ext cx="5461146" cy="4219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8150F2-DB35-4015-8BD9-365ED651D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54" y="801225"/>
            <a:ext cx="4427604" cy="16308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B54054-7973-44FE-B052-21D1BA0C1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76" y="2476773"/>
            <a:ext cx="5358103" cy="160549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5BDAA7-19BC-4CA9-8347-8F3703BD4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088" y="1616635"/>
            <a:ext cx="3033023" cy="2651990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A73D7D09-853F-44F8-9180-E929240FF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01" y="4440597"/>
            <a:ext cx="10881932" cy="1815882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браузерного таймера є мінімально можлива затримка, вона коливається приблизно від 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до 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мілісекунд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За стандартом, мінімальна затримка становить 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мілісекунди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тому різниці між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setInterval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1)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setInterval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4)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немає.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Таймер може спрацьовувати рідше, ніж зазначено в параметрі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Адже через занадто велике завантаження процесора деякі запуски функцій-інтервалів будуть пропущені. Браузери продовжують виконувати тайм-аути та інтервали, навіть якщо вкладка браузера неактивна, але водночас знижується частота спрацьовування таймерів.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769647-F899-4631-B904-D1A10778309A}"/>
              </a:ext>
            </a:extLst>
          </p:cNvPr>
          <p:cNvSpPr txBox="1"/>
          <p:nvPr/>
        </p:nvSpPr>
        <p:spPr>
          <a:xfrm>
            <a:off x="2683556" y="6256479"/>
            <a:ext cx="6913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0000CC"/>
                </a:solidFill>
              </a:rPr>
              <a:t>const </a:t>
            </a:r>
            <a:r>
              <a:rPr lang="en-AU" sz="2000" b="1" dirty="0" err="1">
                <a:solidFill>
                  <a:srgbClr val="0000CC"/>
                </a:solidFill>
              </a:rPr>
              <a:t>intervalId</a:t>
            </a:r>
            <a:r>
              <a:rPr lang="en-AU" sz="2000" b="1" dirty="0">
                <a:solidFill>
                  <a:srgbClr val="0000CC"/>
                </a:solidFill>
              </a:rPr>
              <a:t> = </a:t>
            </a:r>
            <a:r>
              <a:rPr lang="en-AU" sz="2000" b="1" dirty="0" err="1">
                <a:solidFill>
                  <a:srgbClr val="0000CC"/>
                </a:solidFill>
              </a:rPr>
              <a:t>setInterval</a:t>
            </a:r>
            <a:r>
              <a:rPr lang="en-AU" sz="2000" b="1" dirty="0">
                <a:solidFill>
                  <a:srgbClr val="0000CC"/>
                </a:solidFill>
              </a:rPr>
              <a:t>(</a:t>
            </a:r>
            <a:r>
              <a:rPr lang="en-AU" sz="2000" b="1" dirty="0" err="1">
                <a:solidFill>
                  <a:srgbClr val="0000CC"/>
                </a:solidFill>
              </a:rPr>
              <a:t>callback</a:t>
            </a:r>
            <a:r>
              <a:rPr lang="en-AU" sz="2000" b="1" dirty="0">
                <a:solidFill>
                  <a:srgbClr val="0000CC"/>
                </a:solidFill>
              </a:rPr>
              <a:t>, delay, arg1, arg2, ...);</a:t>
            </a:r>
          </a:p>
        </p:txBody>
      </p:sp>
      <p:sp>
        <p:nvSpPr>
          <p:cNvPr id="16" name="Google Shape;168;p14">
            <a:extLst>
              <a:ext uri="{FF2B5EF4-FFF2-40B4-BE49-F238E27FC236}">
                <a16:creationId xmlns:a16="http://schemas.microsoft.com/office/drawing/2014/main" id="{5D11EFF2-6101-4E4B-8A10-D0579B423752}"/>
              </a:ext>
            </a:extLst>
          </p:cNvPr>
          <p:cNvSpPr txBox="1"/>
          <p:nvPr/>
        </p:nvSpPr>
        <p:spPr>
          <a:xfrm>
            <a:off x="3686935" y="44693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Інтервал</a:t>
            </a:r>
          </a:p>
        </p:txBody>
      </p:sp>
    </p:spTree>
    <p:extLst>
      <p:ext uri="{BB962C8B-B14F-4D97-AF65-F5344CB8AC3E}">
        <p14:creationId xmlns:p14="http://schemas.microsoft.com/office/powerpoint/2010/main" val="175705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6" y="154935"/>
            <a:ext cx="598502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Скасування інтервалу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971DAE-CC9B-4914-B957-F81B4C2A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47" y="2994606"/>
            <a:ext cx="5328468" cy="211079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A57469D-77C8-4EC2-A3FA-E4DF082BA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99" y="882951"/>
            <a:ext cx="9359900" cy="646331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2F2F37"/>
                </a:solidFill>
                <a:latin typeface="Montserrat" panose="00000500000000000000" pitchFamily="2" charset="-52"/>
              </a:rPr>
              <a:t>Якщо з якихось причин нам потрібно скасувати виконання функції, зареєстрованої інтервалом, використовується метод </a:t>
            </a:r>
            <a:r>
              <a:rPr lang="en-AU" altLang="uk-UA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clearInterval</a:t>
            </a:r>
            <a:r>
              <a:rPr lang="en-AU" altLang="uk-UA" b="1" dirty="0">
                <a:solidFill>
                  <a:srgbClr val="2F2F37"/>
                </a:solidFill>
                <a:latin typeface="Montserrat" panose="00000500000000000000" pitchFamily="2" charset="-52"/>
              </a:rPr>
              <a:t>(id)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142F-306E-4815-BD56-0D56EA366C5B}"/>
              </a:ext>
            </a:extLst>
          </p:cNvPr>
          <p:cNvSpPr txBox="1"/>
          <p:nvPr/>
        </p:nvSpPr>
        <p:spPr>
          <a:xfrm>
            <a:off x="3822700" y="16475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 err="1"/>
              <a:t>clearInterval</a:t>
            </a:r>
            <a:r>
              <a:rPr lang="en-AU" sz="2400" dirty="0"/>
              <a:t>(id)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E84F5-1F17-4F5A-BD29-5186554EBB04}"/>
              </a:ext>
            </a:extLst>
          </p:cNvPr>
          <p:cNvSpPr txBox="1"/>
          <p:nvPr/>
        </p:nvSpPr>
        <p:spPr>
          <a:xfrm>
            <a:off x="876300" y="2133084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Він приймає ідентифікатор інтервалу та очищає його, тобто видаляє виклики, зареєстровані переданим інтервалом з асинхронної черги.</a:t>
            </a:r>
            <a:endParaRPr lang="en-AU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D0E2981-1140-441B-A32B-94AAB2926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053" y="3316839"/>
            <a:ext cx="5283200" cy="1523494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прикладі вище ми викликали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clearInterval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який 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Montserrat" panose="00000500000000000000" pitchFamily="2" charset="-52"/>
              </a:rPr>
              <a:t>виконається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раніше, ніж буде викликана функція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greet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Отже, інтервал з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intervalId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буде видалений і реєстрація відкладеного виклику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greet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скасується. Тому в консоль нічого не виведеться.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0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784688-40E0-4FA9-A850-BC43EE8B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1415975"/>
            <a:ext cx="5044927" cy="2470225"/>
          </a:xfrm>
          <a:prstGeom prst="rect">
            <a:avLst/>
          </a:prstGeom>
        </p:spPr>
      </p:pic>
      <p:sp>
        <p:nvSpPr>
          <p:cNvPr id="7" name="Google Shape;168;p14">
            <a:extLst>
              <a:ext uri="{FF2B5EF4-FFF2-40B4-BE49-F238E27FC236}">
                <a16:creationId xmlns:a16="http://schemas.microsoft.com/office/drawing/2014/main" id="{91A0DB0F-0DA1-4A64-A479-6D843B764BD7}"/>
              </a:ext>
            </a:extLst>
          </p:cNvPr>
          <p:cNvSpPr txBox="1"/>
          <p:nvPr/>
        </p:nvSpPr>
        <p:spPr>
          <a:xfrm>
            <a:off x="3438376" y="154935"/>
            <a:ext cx="598502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>
                <a:solidFill>
                  <a:srgbClr val="E6AF00"/>
                </a:solidFill>
                <a:latin typeface="Arial"/>
                <a:cs typeface="Arial"/>
              </a:rPr>
              <a:t>Скасування інтервалу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318D7-2506-4BB3-AD89-F2A7179FAFED}"/>
              </a:ext>
            </a:extLst>
          </p:cNvPr>
          <p:cNvSpPr txBox="1"/>
          <p:nvPr/>
        </p:nvSpPr>
        <p:spPr>
          <a:xfrm>
            <a:off x="5245809" y="889715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Кожного разу при натисканні на кнопку </a:t>
            </a:r>
            <a:r>
              <a:rPr lang="en-AU" sz="1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Start</a:t>
            </a:r>
            <a:r>
              <a:rPr lang="en-AU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буде створюватися новий інтервал, якому буде присвоєно новий ідентифікатор.</a:t>
            </a:r>
            <a:endParaRPr lang="en-US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Натискання на кнопку </a:t>
            </a:r>
            <a:r>
              <a:rPr lang="en-AU" sz="1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Stop</a:t>
            </a:r>
            <a:r>
              <a:rPr lang="en-AU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очистить відповідний інтервал за переданим числовим ідентифікатором.</a:t>
            </a:r>
            <a:endParaRPr lang="en-US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endParaRPr lang="uk-UA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 потрібно очистити всі інтервали, можна, наприклад, зберігати ідентифікатори всіх запущених інтервалів у вигляді масиву, перебирати його та послідовно очищати.</a:t>
            </a:r>
          </a:p>
        </p:txBody>
      </p:sp>
    </p:spTree>
    <p:extLst>
      <p:ext uri="{BB962C8B-B14F-4D97-AF65-F5344CB8AC3E}">
        <p14:creationId xmlns:p14="http://schemas.microsoft.com/office/powerpoint/2010/main" val="385626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Тайм-аут</a:t>
            </a:r>
          </a:p>
        </p:txBody>
      </p:sp>
    </p:spTree>
    <p:extLst>
      <p:ext uri="{BB962C8B-B14F-4D97-AF65-F5344CB8AC3E}">
        <p14:creationId xmlns:p14="http://schemas.microsoft.com/office/powerpoint/2010/main" val="411867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5013177" y="154935"/>
            <a:ext cx="265762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Проміси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A6860-2F38-4DA7-81A5-941F04446678}"/>
              </a:ext>
            </a:extLst>
          </p:cNvPr>
          <p:cNvSpPr txBox="1"/>
          <p:nvPr/>
        </p:nvSpPr>
        <p:spPr>
          <a:xfrm>
            <a:off x="1206500" y="978962"/>
            <a:ext cx="9347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Promise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(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від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англ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promise —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обіцяти) — об'єкт, що представляє поточний стан асинхронної операції.</a:t>
            </a:r>
          </a:p>
          <a:p>
            <a:endParaRPr 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Це обгортка для значення, невідомого на момент створення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промісу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</a:t>
            </a:r>
          </a:p>
          <a:p>
            <a:endParaRPr 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дозволяє обробляти результати асинхронних операцій таким чином, якби вони були синхронними: замість кінцевого результату асинхронної операції, повертається своєрідна обіцянка отримати результат у майбутньому.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6FBE5-7D98-429D-A3DA-99665925EF42}"/>
              </a:ext>
            </a:extLst>
          </p:cNvPr>
          <p:cNvSpPr txBox="1"/>
          <p:nvPr/>
        </p:nvSpPr>
        <p:spPr>
          <a:xfrm>
            <a:off x="1066800" y="3854578"/>
            <a:ext cx="106807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Приклад: </a:t>
            </a:r>
            <a:r>
              <a:rPr lang="ru-RU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Олена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обіцяє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спекти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торт на день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народження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Ользі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через два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тижні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algn="l"/>
            <a:b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lang="ru-RU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все буде добре і вона не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захворіє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у Ольги буде торт.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Олена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буде погано себе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почувати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то не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зможе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спекти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торт. У будь-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якому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разі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день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народження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відбудеться</a:t>
            </a:r>
            <a:endParaRPr lang="ru-RU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b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lang="ru-RU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Обіцянка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—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це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не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гарантія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виконання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ми не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знаємо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чи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виконає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Олена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її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чи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ні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48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6" y="154935"/>
            <a:ext cx="675972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>
                <a:solidFill>
                  <a:srgbClr val="E6AF00"/>
                </a:solidFill>
                <a:latin typeface="Arial"/>
                <a:cs typeface="Arial"/>
              </a:rPr>
              <a:t>Життєвий цикл проміса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5F3B1-512B-42FD-876C-D29B73CDD085}"/>
              </a:ext>
            </a:extLst>
          </p:cNvPr>
          <p:cNvSpPr txBox="1"/>
          <p:nvPr/>
        </p:nvSpPr>
        <p:spPr>
          <a:xfrm>
            <a:off x="1015999" y="802350"/>
            <a:ext cx="9285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може бути у трьох станах:</a:t>
            </a:r>
          </a:p>
          <a:p>
            <a:pPr algn="l"/>
            <a:b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Очікування (</a:t>
            </a:r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pending)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початковий стан під час створення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промісу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Виконано (</a:t>
            </a:r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fulfilled)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операція виконана успішно з будь-яким результатом.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Відхилено</a:t>
            </a: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(</a:t>
            </a:r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rejected)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операція відхилена з помилко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C712EA-3CD9-40B5-B696-B50BFBCC7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2795448"/>
            <a:ext cx="4620523" cy="242635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C4F2409-9987-4438-B192-9B76DA61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61" y="2956514"/>
            <a:ext cx="5779639" cy="2600712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 момент створення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знаходиться в очікуванні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pending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). Після чого він може завершитися успішно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fulfilled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), повернувши результат (значення).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може також завершитися не успішно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rejected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 і повернути помилку. Коли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переходить у стан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fulfilled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або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rejected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це назавжди.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Коли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виконаний або відхилений, використовується термін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settled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Це не окремий стан, а лише спосіб описати, що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перебуває в будь-якому стані, крім очікування.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4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Google Shape;168;p14">
            <a:extLst>
              <a:ext uri="{FF2B5EF4-FFF2-40B4-BE49-F238E27FC236}">
                <a16:creationId xmlns:a16="http://schemas.microsoft.com/office/drawing/2014/main" id="{8D81181F-1D99-44F6-8C3E-EA7183CD05D5}"/>
              </a:ext>
            </a:extLst>
          </p:cNvPr>
          <p:cNvSpPr txBox="1"/>
          <p:nvPr/>
        </p:nvSpPr>
        <p:spPr>
          <a:xfrm>
            <a:off x="3537352" y="74548"/>
            <a:ext cx="617814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Створення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проміса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CFEA2-8A83-48D1-AD65-B9260540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76" y="659145"/>
            <a:ext cx="9543648" cy="923330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 err="1">
                <a:solidFill>
                  <a:srgbClr val="2F2F37"/>
                </a:solidFill>
                <a:latin typeface="Montserrat" panose="00000500000000000000" pitchFamily="2" charset="-52"/>
              </a:rPr>
              <a:t>Проміс</a:t>
            </a:r>
            <a:r>
              <a:rPr lang="uk-UA" altLang="uk-UA" dirty="0">
                <a:solidFill>
                  <a:srgbClr val="2F2F37"/>
                </a:solidFill>
                <a:latin typeface="Montserrat" panose="00000500000000000000" pitchFamily="2" charset="-52"/>
              </a:rPr>
              <a:t> створюється як екземпляр класу </a:t>
            </a:r>
            <a:r>
              <a:rPr lang="uk-UA" altLang="uk-UA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Promise</a:t>
            </a:r>
            <a:r>
              <a:rPr lang="uk-UA" altLang="uk-UA" dirty="0">
                <a:solidFill>
                  <a:srgbClr val="2F2F37"/>
                </a:solidFill>
                <a:latin typeface="Montserrat" panose="00000500000000000000" pitchFamily="2" charset="-52"/>
              </a:rPr>
              <a:t>, який приймає функцію як аргумент (називається "виконавцем" (</a:t>
            </a:r>
            <a:r>
              <a:rPr lang="uk-UA" altLang="uk-UA" dirty="0" err="1">
                <a:solidFill>
                  <a:srgbClr val="2F2F37"/>
                </a:solidFill>
                <a:latin typeface="Montserrat" panose="00000500000000000000" pitchFamily="2" charset="-52"/>
              </a:rPr>
              <a:t>executor</a:t>
            </a:r>
            <a:r>
              <a:rPr lang="uk-UA" altLang="uk-UA" dirty="0">
                <a:solidFill>
                  <a:srgbClr val="2F2F37"/>
                </a:solidFill>
                <a:latin typeface="Montserrat" panose="00000500000000000000" pitchFamily="2" charset="-52"/>
              </a:rPr>
              <a:t>)) і відразу викликає її, ще до створення і повернення </a:t>
            </a:r>
            <a:r>
              <a:rPr lang="uk-UA" altLang="uk-UA" dirty="0" err="1">
                <a:solidFill>
                  <a:srgbClr val="2F2F37"/>
                </a:solidFill>
                <a:latin typeface="Montserrat" panose="00000500000000000000" pitchFamily="2" charset="-52"/>
              </a:rPr>
              <a:t>промісу</a:t>
            </a:r>
            <a:r>
              <a:rPr lang="uk-UA" altLang="uk-UA" dirty="0">
                <a:solidFill>
                  <a:srgbClr val="2F2F37"/>
                </a:solidFill>
                <a:latin typeface="Montserrat" panose="00000500000000000000" pitchFamily="2" charset="-52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441AC-731C-4F66-810B-7E49B2E744F0}"/>
              </a:ext>
            </a:extLst>
          </p:cNvPr>
          <p:cNvSpPr txBox="1"/>
          <p:nvPr/>
        </p:nvSpPr>
        <p:spPr>
          <a:xfrm>
            <a:off x="2286000" y="148227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0000CC"/>
                </a:solidFill>
              </a:rPr>
              <a:t>const promise = new Promise((resolve, reject) =&gt; {</a:t>
            </a:r>
          </a:p>
          <a:p>
            <a:r>
              <a:rPr lang="en-AU" sz="2000" b="1" dirty="0">
                <a:solidFill>
                  <a:srgbClr val="0000CC"/>
                </a:solidFill>
              </a:rPr>
              <a:t>  // Asynchronous operation</a:t>
            </a:r>
          </a:p>
          <a:p>
            <a:r>
              <a:rPr lang="en-AU" sz="2000" b="1" dirty="0">
                <a:solidFill>
                  <a:srgbClr val="0000CC"/>
                </a:solidFill>
              </a:rPr>
              <a:t>});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B444358-B79D-4820-A4B4-BF455345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29" y="2674729"/>
            <a:ext cx="1129114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uk-UA" sz="1400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resolve</a:t>
            </a:r>
            <a:r>
              <a:rPr lang="uk-UA" altLang="uk-UA" sz="1400" b="1" dirty="0">
                <a:solidFill>
                  <a:srgbClr val="2F2F37"/>
                </a:solidFill>
                <a:latin typeface="Montserrat" panose="00000500000000000000" pitchFamily="2" charset="-52"/>
              </a:rPr>
              <a:t>(</a:t>
            </a:r>
            <a:r>
              <a:rPr lang="uk-UA" altLang="uk-UA" sz="1400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value</a:t>
            </a:r>
            <a:r>
              <a:rPr lang="uk-UA" altLang="uk-UA" sz="1400" b="1" dirty="0">
                <a:solidFill>
                  <a:srgbClr val="2F2F37"/>
                </a:solidFill>
                <a:latin typeface="Montserrat" panose="00000500000000000000" pitchFamily="2" charset="-52"/>
              </a:rPr>
              <a:t>) </a:t>
            </a:r>
            <a:r>
              <a:rPr lang="uk-UA" altLang="uk-UA" sz="1400" dirty="0">
                <a:solidFill>
                  <a:srgbClr val="2F2F37"/>
                </a:solidFill>
                <a:latin typeface="Montserrat" panose="00000500000000000000" pitchFamily="2" charset="-52"/>
              </a:rPr>
              <a:t>— функція для виклику у разі успішної операції. Переданий їй аргумент буде значенням виконаного </a:t>
            </a:r>
            <a:r>
              <a:rPr lang="uk-UA" altLang="uk-UA" sz="1400" dirty="0" err="1">
                <a:solidFill>
                  <a:srgbClr val="2F2F37"/>
                </a:solidFill>
                <a:latin typeface="Montserrat" panose="00000500000000000000" pitchFamily="2" charset="-52"/>
              </a:rPr>
              <a:t>промісу</a:t>
            </a:r>
            <a:r>
              <a:rPr lang="uk-UA" altLang="uk-UA" sz="1400" dirty="0">
                <a:solidFill>
                  <a:srgbClr val="2F2F37"/>
                </a:solidFill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uk-UA" sz="1400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reject</a:t>
            </a:r>
            <a:r>
              <a:rPr lang="uk-UA" altLang="uk-UA" sz="1400" b="1" dirty="0">
                <a:solidFill>
                  <a:srgbClr val="2F2F37"/>
                </a:solidFill>
                <a:latin typeface="Montserrat" panose="00000500000000000000" pitchFamily="2" charset="-52"/>
              </a:rPr>
              <a:t>(</a:t>
            </a:r>
            <a:r>
              <a:rPr lang="uk-UA" altLang="uk-UA" sz="1400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error</a:t>
            </a:r>
            <a:r>
              <a:rPr lang="uk-UA" altLang="uk-UA" sz="1400" b="1" dirty="0">
                <a:solidFill>
                  <a:srgbClr val="2F2F37"/>
                </a:solidFill>
                <a:latin typeface="Montserrat" panose="00000500000000000000" pitchFamily="2" charset="-52"/>
              </a:rPr>
              <a:t>) </a:t>
            </a:r>
            <a:r>
              <a:rPr lang="uk-UA" altLang="uk-UA" sz="1400" dirty="0">
                <a:solidFill>
                  <a:srgbClr val="2F2F37"/>
                </a:solidFill>
                <a:latin typeface="Montserrat" panose="00000500000000000000" pitchFamily="2" charset="-52"/>
              </a:rPr>
              <a:t>— функція для виклику у разі помилки. Переданий їй аргумент буде значенням відхиленого </a:t>
            </a:r>
            <a:r>
              <a:rPr lang="uk-UA" altLang="uk-UA" sz="1400" dirty="0" err="1">
                <a:solidFill>
                  <a:srgbClr val="2F2F37"/>
                </a:solidFill>
                <a:latin typeface="Montserrat" panose="00000500000000000000" pitchFamily="2" charset="-52"/>
              </a:rPr>
              <a:t>промісу</a:t>
            </a:r>
            <a:r>
              <a:rPr lang="uk-UA" altLang="uk-UA" sz="1400" dirty="0">
                <a:solidFill>
                  <a:srgbClr val="2F2F37"/>
                </a:solidFill>
                <a:latin typeface="Montserrat" panose="00000500000000000000" pitchFamily="2" charset="-52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2D10F-5AC6-4F20-811B-6481414B0C62}"/>
              </a:ext>
            </a:extLst>
          </p:cNvPr>
          <p:cNvSpPr txBox="1"/>
          <p:nvPr/>
        </p:nvSpPr>
        <p:spPr>
          <a:xfrm>
            <a:off x="508948" y="3731134"/>
            <a:ext cx="9925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-функція повідомляє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коли і як операція, з якою він пов'язаний, буде завершена. У ній можна виконувати будь-яку асинхронну операцію. Після її завершення потрібно викликати:</a:t>
            </a:r>
            <a:endParaRPr lang="en-AU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50A28AF-7C3D-450C-B136-A880BC61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33" y="4787539"/>
            <a:ext cx="7706667" cy="276999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resolve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для позначення успішного виконання. Результатом буде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fulfilled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BFDF48B-83E0-4763-BBDC-A0DF10ED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33" y="5715876"/>
            <a:ext cx="8216077" cy="276999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reject()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у разі помилки, який встановлює стан промісу як "відхилений" (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rejected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97E3D-5E55-40BB-8566-D8E5FB1725E8}"/>
              </a:ext>
            </a:extLst>
          </p:cNvPr>
          <p:cNvSpPr txBox="1"/>
          <p:nvPr/>
        </p:nvSpPr>
        <p:spPr>
          <a:xfrm>
            <a:off x="901700" y="5188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Або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AA536-4093-419D-A1B9-693371B1D2E1}"/>
              </a:ext>
            </a:extLst>
          </p:cNvPr>
          <p:cNvSpPr txBox="1"/>
          <p:nvPr/>
        </p:nvSpPr>
        <p:spPr>
          <a:xfrm>
            <a:off x="901700" y="6208929"/>
            <a:ext cx="1045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Значення, що повертається цією функцією-виконавцем, ігнорується.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548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Google Shape;168;p14">
            <a:extLst>
              <a:ext uri="{FF2B5EF4-FFF2-40B4-BE49-F238E27FC236}">
                <a16:creationId xmlns:a16="http://schemas.microsoft.com/office/drawing/2014/main" id="{9F256113-B259-45D1-843F-C1692166429D}"/>
              </a:ext>
            </a:extLst>
          </p:cNvPr>
          <p:cNvSpPr txBox="1"/>
          <p:nvPr/>
        </p:nvSpPr>
        <p:spPr>
          <a:xfrm>
            <a:off x="3133926" y="154935"/>
            <a:ext cx="617814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Створення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проміса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DBEB83-D1C3-4BB7-BE61-44C027B4D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926" y="798052"/>
            <a:ext cx="5349522" cy="13530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E63150-CC21-45C9-B5B5-334505908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93" y="2151093"/>
            <a:ext cx="3840813" cy="20880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30CAB3-B51D-4293-B905-BCDC679A8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846" y="2519620"/>
            <a:ext cx="5349521" cy="117641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95C365-3294-4C58-91E5-2318DDC1A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6247" y="3869488"/>
            <a:ext cx="6910459" cy="7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135640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Асинхронні операції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C0614-1BAF-4217-9EE0-A957E694E7EB}"/>
              </a:ext>
            </a:extLst>
          </p:cNvPr>
          <p:cNvSpPr txBox="1"/>
          <p:nvPr/>
        </p:nvSpPr>
        <p:spPr>
          <a:xfrm>
            <a:off x="741145" y="978962"/>
            <a:ext cx="80780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Код, який ми писали досі, був синхронним, тобто займав процесор на весь час свого виконання. Так, швидкість виконання циклу для ітерації по масиву залежить від швидкості процесора.</a:t>
            </a:r>
          </a:p>
          <a:p>
            <a:pPr algn="l"/>
            <a:b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lang="uk-UA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Є операції, які взаємодіють із зовнішнім світом, наприклад: обмін даними із сервером у мережі. Це набагато повільніше, ніж отримання даних із пам'яті. Якщо такі операції обробляються синхронно, то процесор простоює під час мережевого запиту до сервера, замість того, щоб виконувати інший код.</a:t>
            </a:r>
          </a:p>
        </p:txBody>
      </p:sp>
    </p:spTree>
    <p:extLst>
      <p:ext uri="{BB962C8B-B14F-4D97-AF65-F5344CB8AC3E}">
        <p14:creationId xmlns:p14="http://schemas.microsoft.com/office/powerpoint/2010/main" val="2628337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 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then()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620B63-8E21-402B-8549-997DBEA50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13" y="802287"/>
            <a:ext cx="8187987" cy="3515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3CF24-37D5-486A-B227-41DE8449B6C2}"/>
              </a:ext>
            </a:extLst>
          </p:cNvPr>
          <p:cNvSpPr txBox="1"/>
          <p:nvPr/>
        </p:nvSpPr>
        <p:spPr>
          <a:xfrm>
            <a:off x="3048000" y="449460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err="1">
                <a:solidFill>
                  <a:srgbClr val="0000CC"/>
                </a:solidFill>
              </a:rPr>
              <a:t>promise.then</a:t>
            </a:r>
            <a:r>
              <a:rPr lang="en-AU" sz="2000" b="1" dirty="0">
                <a:solidFill>
                  <a:srgbClr val="0000CC"/>
                </a:solidFill>
              </a:rPr>
              <a:t>(</a:t>
            </a:r>
            <a:r>
              <a:rPr lang="en-AU" sz="2000" b="1" dirty="0" err="1">
                <a:solidFill>
                  <a:srgbClr val="0000CC"/>
                </a:solidFill>
              </a:rPr>
              <a:t>onResolve</a:t>
            </a:r>
            <a:r>
              <a:rPr lang="en-AU" sz="2000" b="1" dirty="0">
                <a:solidFill>
                  <a:srgbClr val="0000CC"/>
                </a:solidFill>
              </a:rPr>
              <a:t>, </a:t>
            </a:r>
            <a:r>
              <a:rPr lang="en-AU" sz="2000" b="1" dirty="0" err="1">
                <a:solidFill>
                  <a:srgbClr val="0000CC"/>
                </a:solidFill>
              </a:rPr>
              <a:t>onReject</a:t>
            </a:r>
            <a:r>
              <a:rPr lang="en-AU" sz="2000" b="1" dirty="0">
                <a:solidFill>
                  <a:srgbClr val="0000CC"/>
                </a:solidFill>
              </a:rPr>
              <a:t>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03E1E0-E7AA-49F2-B28E-4D5862845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631" y="5071390"/>
            <a:ext cx="7621550" cy="15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46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 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then()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21C0E1-AE7F-4259-8B81-C9D38ED51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840" y="801225"/>
            <a:ext cx="5806059" cy="3122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48BD14-555D-4A84-9289-9092E1001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577" y="4456436"/>
            <a:ext cx="7486923" cy="19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9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 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then()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E4739B-70BE-4C05-9625-609EE92A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770" y="1906777"/>
            <a:ext cx="4495800" cy="1246495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прикладі 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callback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-функція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onResolve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буде викликана через дві секунди, якщо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успішно виконається, а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onReject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буде викликана через дві секунди у тому разі, якщо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виконається з помилкою.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95D0F5-7984-435D-B278-65A26216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3" y="1098472"/>
            <a:ext cx="5870948" cy="46610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373C49-11FE-4666-9E59-90B3865B6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770" y="3604700"/>
            <a:ext cx="3959269" cy="1360999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19E9CF8-CEE8-4503-8A2A-6AB9B26D8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046" y="5467926"/>
            <a:ext cx="5106524" cy="846386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 функції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onResolve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onReject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містять складну логіку, їх для зручності оголошують як зовнішні функції і передають у метод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за ім'ям.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56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 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catch()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AFBE3E-0858-4133-9590-D6BF3BD1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48" y="1277035"/>
            <a:ext cx="9829800" cy="646331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 практиці в методі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обробляють тільки успішне виконання промісу.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Помилку його виконання обробляють у спеціальному методі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для «відловлювання» помилок.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A1B835-1424-473B-9AF2-53027034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48" y="1961109"/>
            <a:ext cx="2872897" cy="17091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6388A6-D9D0-4B89-9E82-ABF0B14E4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202" y="4499280"/>
            <a:ext cx="4385998" cy="234504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F1821481-990F-4030-BD77-10C8F762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48" y="3761624"/>
            <a:ext cx="11148452" cy="646331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-функція в методі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буде викликана в разі виконання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промісу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з помилкою, і отримає цю помилку як аргумент. Метод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має йти після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8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 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catch()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6A1652-4308-419B-8DFC-8464EA160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91" y="1033312"/>
            <a:ext cx="5407911" cy="38665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B997A9-BB94-4355-A6ED-ECA963EF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066" y="3154601"/>
            <a:ext cx="3467400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2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 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finally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()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AF7A-8129-4CBA-A5D6-941B572C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0" y="860366"/>
            <a:ext cx="9283337" cy="569387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Цей метод може бути корисним, якщо необхідно виконати код після того, як проміс буде виконаний незалежно від результату (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fulfilled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або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rejected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).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0B396B-29E6-4BFA-91D7-AC3DE6DB2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377" y="1569090"/>
            <a:ext cx="3425091" cy="212334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7EB43FA-47DF-4357-9BA0-D63FE67E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44" y="4162697"/>
            <a:ext cx="8516983" cy="365760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finally()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дозволяє уникнути дублювання коду в обробниках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6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 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finally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()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122DEA-312A-4177-9FC6-1B0991F37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437" y="1536386"/>
            <a:ext cx="6675698" cy="307112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C7D10C5F-76B4-4716-B64D-957F7BC1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01" y="914400"/>
            <a:ext cx="8516983" cy="365760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finally()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дозволяє уникнути дублювання коду в обробниках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then()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catch()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A045D-376E-4CC1-843C-EBF66710FB09}"/>
              </a:ext>
            </a:extLst>
          </p:cNvPr>
          <p:cNvSpPr txBox="1"/>
          <p:nvPr/>
        </p:nvSpPr>
        <p:spPr>
          <a:xfrm>
            <a:off x="1201782" y="5055011"/>
            <a:ext cx="10319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-функція не отримає жодних аргументів, оскільки неможливо визначити, чи був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проміс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виконаний або відхилений. Тут буде виконуватися код, який необхідно запустити в будь-якому разі.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7081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 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catch()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3D0594-EE6A-49FF-90EA-1C4EE332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151" y="1893437"/>
            <a:ext cx="667569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135640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Асинхронні операції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9E50-EE68-4E08-8CD0-2578884C8890}"/>
              </a:ext>
            </a:extLst>
          </p:cNvPr>
          <p:cNvSpPr txBox="1"/>
          <p:nvPr/>
        </p:nvSpPr>
        <p:spPr>
          <a:xfrm>
            <a:off x="623236" y="978962"/>
            <a:ext cx="77314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Синхронний код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виконується послідовно, кожна інструкція очікує, доки виконається попередня. Коли ти викликаєш функцію, яка виконує тривалу дію, це зупиняє програму на увесь час її виконання. Тобто в моделі синхронного програмування все відбувається по черзі.</a:t>
            </a:r>
            <a:r>
              <a:rPr lang="en-US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Приклад : черга в касу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9C528-4CAD-4480-A694-3FB64374DFDA}"/>
              </a:ext>
            </a:extLst>
          </p:cNvPr>
          <p:cNvSpPr txBox="1"/>
          <p:nvPr/>
        </p:nvSpPr>
        <p:spPr>
          <a:xfrm>
            <a:off x="1730139" y="2911025"/>
            <a:ext cx="71636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 </a:t>
            </a: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асинхронному коді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одночасно можуть виконуватися декілька операцій. У такій моделі мережевий запит на сервер не зупинить програму, вона продовжить виконувати інші операції.</a:t>
            </a:r>
          </a:p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Коли запит завершиться, програма повідомляє про це й отримує доступ до результату (наприклад, даних із сервера).</a:t>
            </a:r>
          </a:p>
          <a:p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1CBB9-D4F5-4F38-A161-73D1239EABDF}"/>
              </a:ext>
            </a:extLst>
          </p:cNvPr>
          <p:cNvSpPr txBox="1"/>
          <p:nvPr/>
        </p:nvSpPr>
        <p:spPr>
          <a:xfrm>
            <a:off x="4925728" y="4671740"/>
            <a:ext cx="64898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Приклад: обід в ресторані. Замовлення їжі. </a:t>
            </a:r>
            <a:r>
              <a:rPr lang="uk-UA" dirty="0">
                <a:solidFill>
                  <a:srgbClr val="2F2F37"/>
                </a:solidFill>
                <a:latin typeface="Montserrat" panose="00000500000000000000" pitchFamily="2" charset="-52"/>
              </a:rPr>
              <a:t>Н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е потрібно чекати, доки відвідувачам принесуть їжу, перш ніж замовляти. Так само інші відвідувачі не повинні чекати, доки ти отримаєш свою страву і поїси, перш ніж вони зможуть замовити. Кожен отримає свою страву, щойно її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завершать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готувати.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2562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4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16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Тайм-аут</a:t>
            </a:r>
          </a:p>
        </p:txBody>
      </p:sp>
    </p:spTree>
    <p:extLst>
      <p:ext uri="{BB962C8B-B14F-4D97-AF65-F5344CB8AC3E}">
        <p14:creationId xmlns:p14="http://schemas.microsoft.com/office/powerpoint/2010/main" val="1036213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Тайм-аут</a:t>
            </a:r>
          </a:p>
        </p:txBody>
      </p:sp>
    </p:spTree>
    <p:extLst>
      <p:ext uri="{BB962C8B-B14F-4D97-AF65-F5344CB8AC3E}">
        <p14:creationId xmlns:p14="http://schemas.microsoft.com/office/powerpoint/2010/main" val="93670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4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7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24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B932A9-E23E-46CF-8E1E-007C5892B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3" y="1357023"/>
            <a:ext cx="980259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Медіа-запит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C6FAC2-8228-4E9F-9F7E-C56267D37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65" y="978962"/>
            <a:ext cx="5210607" cy="4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135640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Асинхронні операції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73688C-F8B5-4C4F-8F5B-2962478EB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817" y="746528"/>
            <a:ext cx="5654530" cy="2682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CC0B5-6586-40B8-8774-F54D00FAE246}"/>
              </a:ext>
            </a:extLst>
          </p:cNvPr>
          <p:cNvSpPr txBox="1"/>
          <p:nvPr/>
        </p:nvSpPr>
        <p:spPr>
          <a:xfrm>
            <a:off x="1039526" y="3530441"/>
            <a:ext cx="93172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4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 </a:t>
            </a:r>
            <a:r>
              <a:rPr lang="uk-UA" sz="14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асинхронній моделі</a:t>
            </a:r>
            <a:r>
              <a:rPr lang="uk-UA" sz="14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старт мережевого запиту викликає щось на зразок розгалуження, тобто запуск запиту і результат його обробки — це різні дії. Доки виконується запит, програма продовжує працювати й виконувати інший код. Щойно мережевий запит буде виконаний, програма може почати обробляти його результат одразу після звільнення. Це означає, що користувач відправив коментар і відразу зміг відкрити </a:t>
            </a:r>
            <a:r>
              <a:rPr lang="uk-UA" sz="1400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сайдбар</a:t>
            </a:r>
            <a:r>
              <a:rPr lang="uk-UA" sz="14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зі свіжими новинами, не чекаючи, доки прийде відповідь від сервера.</a:t>
            </a:r>
          </a:p>
          <a:p>
            <a:pPr algn="l"/>
            <a:b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lang="uk-UA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За одиницю часу, як і раніше, може виконуватися тільки одна операція, тому що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 —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однопотокова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мова. Асинхронне програмування досягається шляхом відкладених викликів функцій, де ініціалізація асинхронної операції і обробка її результату — це різні дії.</a:t>
            </a:r>
          </a:p>
        </p:txBody>
      </p:sp>
    </p:spTree>
    <p:extLst>
      <p:ext uri="{BB962C8B-B14F-4D97-AF65-F5344CB8AC3E}">
        <p14:creationId xmlns:p14="http://schemas.microsoft.com/office/powerpoint/2010/main" val="2525032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38318" y="0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Медіа-запит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B3DC7D-18B8-4D3F-8448-E73F9D4C6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716629"/>
            <a:ext cx="7382905" cy="60111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EBD3EE-E096-42E4-8E14-DCB7AE4B2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119" y="652194"/>
            <a:ext cx="916443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19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1924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Медіа-типи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8FC8DE-1A6C-43AA-93E1-E12B739FC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87" y="1579353"/>
            <a:ext cx="11572761" cy="38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106781" y="45638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Медіа-функції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634607-5555-4FC4-AFFE-563419D43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87" y="1102675"/>
            <a:ext cx="10816564" cy="1139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1B9B0C-3D29-457B-BEC2-0E39EB894AE7}"/>
              </a:ext>
            </a:extLst>
          </p:cNvPr>
          <p:cNvSpPr txBox="1"/>
          <p:nvPr/>
        </p:nvSpPr>
        <p:spPr>
          <a:xfrm>
            <a:off x="1679869" y="2671560"/>
            <a:ext cx="844815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uk-UA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Застос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</a:t>
            </a:r>
            <a:r>
              <a:rPr lang="uk-UA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ується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коли ширина </a:t>
            </a:r>
            <a:r>
              <a:rPr lang="uk-UA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в'юпорту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більша за 900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px */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900px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A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Застосується, коли ширина </a:t>
            </a:r>
            <a:r>
              <a:rPr lang="uk-UA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в'юпорту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менша за 600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px */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A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267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88078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Медіа-функції</a:t>
            </a:r>
            <a:endParaRPr lang="uk-UA"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86BBA4-984F-469D-86BB-D35557767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34" y="6026696"/>
            <a:ext cx="9915364" cy="6949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39B40-C38E-4AE3-9065-D10EBA6A5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27" y="897925"/>
            <a:ext cx="10385597" cy="7255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26A23-7AA8-4FAD-8135-7EFBF2FCF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000" y="1690049"/>
            <a:ext cx="6849431" cy="16671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43C922-5E40-4143-BF95-E060E25C0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46" y="3661486"/>
            <a:ext cx="11132795" cy="22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4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Логічні оператори</a:t>
            </a:r>
            <a:endParaRPr lang="uk-UA"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3C75FF-4AD5-46B3-B7B3-EB60178D1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7" y="2043114"/>
            <a:ext cx="11030785" cy="30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2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70133" y="94058"/>
            <a:ext cx="6621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and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09B187-4AD0-4333-BCAE-96CE2120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9" y="641397"/>
            <a:ext cx="10439073" cy="30820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7F8D7B-DE07-4CC4-A098-E92063CE1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64" y="3814757"/>
            <a:ext cx="10169184" cy="29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5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70133" y="94058"/>
            <a:ext cx="6621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en-US" altLang="uk-UA" sz="3600" b="1" dirty="0">
                <a:solidFill>
                  <a:srgbClr val="E6AF00"/>
                </a:solidFill>
                <a:latin typeface="Arial"/>
                <a:cs typeface="Arial"/>
              </a:rPr>
              <a:t>” , “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57E221-C22C-4691-8698-CE6FC454F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32" y="740347"/>
            <a:ext cx="9451070" cy="58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51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70133" y="94058"/>
            <a:ext cx="6621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en-US" altLang="uk-UA" sz="3600" b="1" dirty="0">
                <a:solidFill>
                  <a:srgbClr val="E6AF00"/>
                </a:solidFill>
                <a:latin typeface="Arial"/>
                <a:cs typeface="Arial"/>
              </a:rPr>
              <a:t>” , “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1F7D25-7711-4729-83FB-F9C1E2F1E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8" y="978962"/>
            <a:ext cx="10429110" cy="43488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4D8D1A-820B-4B25-8BB1-900B0F7E1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3" y="5879038"/>
            <a:ext cx="8439629" cy="6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28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70133" y="94058"/>
            <a:ext cx="6621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en-US" altLang="uk-UA" sz="3600" b="1" dirty="0">
                <a:solidFill>
                  <a:srgbClr val="E6AF00"/>
                </a:solidFill>
                <a:latin typeface="Arial"/>
                <a:cs typeface="Arial"/>
              </a:rPr>
              <a:t>not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B406BC-31D0-4579-B0D1-B66FF566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9" y="823417"/>
            <a:ext cx="10597265" cy="45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8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EF1F66-A4E2-4E0A-A0BB-EA3198091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280548"/>
            <a:ext cx="6258798" cy="6296904"/>
          </a:xfrm>
          <a:prstGeom prst="rect">
            <a:avLst/>
          </a:prstGeom>
        </p:spPr>
      </p:pic>
      <p:sp>
        <p:nvSpPr>
          <p:cNvPr id="168" name="Google Shape;168;p14"/>
          <p:cNvSpPr txBox="1"/>
          <p:nvPr/>
        </p:nvSpPr>
        <p:spPr>
          <a:xfrm>
            <a:off x="4446083" y="154935"/>
            <a:ext cx="329983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en-US" altLang="uk-UA" sz="3600" b="1" dirty="0">
                <a:solidFill>
                  <a:srgbClr val="E6AF00"/>
                </a:solidFill>
                <a:latin typeface="Arial"/>
                <a:cs typeface="Arial"/>
              </a:rPr>
              <a:t>not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0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10676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Багатопотоковість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D377-ACF8-42C6-9B40-C795FA9803CD}"/>
              </a:ext>
            </a:extLst>
          </p:cNvPr>
          <p:cNvSpPr txBox="1"/>
          <p:nvPr/>
        </p:nvSpPr>
        <p:spPr>
          <a:xfrm>
            <a:off x="914400" y="856357"/>
            <a:ext cx="97696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Не плутай асинхронність і </a:t>
            </a:r>
            <a:r>
              <a:rPr lang="uk-UA" sz="1600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багатопотоковість</a:t>
            </a: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(паралелізм) — це різні моделі програмування. Наведемо просту аналогію, яка все розставить на свої місця. Уяви, що ти шеф у ресторані, і надходить замовлення на каву і тости.</a:t>
            </a:r>
          </a:p>
          <a:p>
            <a:pPr algn="l"/>
            <a:b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lang="uk-UA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Синхронний </a:t>
            </a:r>
            <a:r>
              <a:rPr lang="uk-UA" sz="1600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однопотоковий</a:t>
            </a:r>
            <a:r>
              <a:rPr lang="uk-UA" sz="1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підхід</a:t>
            </a: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ти сам спочатку готуєш каву, потім тости і подаєш їх, після чого прибираєшся на кухні.</a:t>
            </a:r>
            <a:endParaRPr lang="en-US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Асинхронний </a:t>
            </a:r>
            <a:r>
              <a:rPr lang="uk-UA" sz="1600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однопотоковий</a:t>
            </a:r>
            <a:r>
              <a:rPr lang="uk-UA" sz="1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підхід</a:t>
            </a: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—- ти починаєш готувати каву і встановлюєш таймер, потім починаєш готувати тости і так само встановлюєш таймер. Доки кава і тости готуються, ти прибираєш на кухні. Коли таймери спрацьовують, ти знімаєш з вогню каву, дістаєш тости і подаєш їх.</a:t>
            </a:r>
            <a:endParaRPr lang="en-US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600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Багатопотоковий</a:t>
            </a:r>
            <a:r>
              <a:rPr lang="uk-UA" sz="1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підхід (паралелізм)</a:t>
            </a: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ти наймаєш двох помічників. Одного — для приготування кави, а іншого — для тостів. Тепер у тебе є проблема управління помічниками (потоками), щоб вони не конфліктували один з одним на кухні під час спільного використання ресурсів.</a:t>
            </a:r>
          </a:p>
          <a:p>
            <a:pPr algn="l"/>
            <a:b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lang="uk-UA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 асинхронних </a:t>
            </a:r>
            <a:r>
              <a:rPr lang="uk-UA" sz="1600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однопотокових</a:t>
            </a:r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процесах у тебе є графік завдань, в якому деякі завдання залежать від результату роботи інших. З виконанням кожного завдання викликається код для обробки його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446109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110296" y="41541"/>
            <a:ext cx="70694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Перевизначення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стилів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2ED317-EDE5-42F5-BC10-257F97B5D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85" y="2291425"/>
            <a:ext cx="4294535" cy="36055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CA1253-66D5-4C15-9DC5-B3F029AF5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081" y="2375273"/>
            <a:ext cx="3985975" cy="3521674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F66E74A4-3385-4927-828C-0B974ACF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720" y="1882537"/>
            <a:ext cx="961081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В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інструментах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 розробника можна наочно побачити, як застосовуються CSS-правила і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перевизначається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 колір фону елемента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D0A2BF6-50BE-4E3C-A8CF-0596A6832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471" y="5938028"/>
            <a:ext cx="9610818" cy="7651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CDB9D7-C059-4BFE-BCA0-387960BA3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968" y="537395"/>
            <a:ext cx="1037478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10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175611" y="117981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6C7671-62D4-44E2-B010-567531CB4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15" y="298947"/>
            <a:ext cx="7030431" cy="5868219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BC9031-D0B9-4AE2-B258-89A9AF4CA52E}"/>
              </a:ext>
            </a:extLst>
          </p:cNvPr>
          <p:cNvSpPr txBox="1"/>
          <p:nvPr/>
        </p:nvSpPr>
        <p:spPr>
          <a:xfrm>
            <a:off x="3054313" y="63205"/>
            <a:ext cx="779719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Перевизначення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стилів. Приклад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012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Метатег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viewport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6D2BF-6F56-4053-BA59-FC7FB721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54" y="902827"/>
            <a:ext cx="919290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8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Метатег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viewport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A41F85-CE63-47C8-A900-76BF3493C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51" y="886312"/>
            <a:ext cx="9478698" cy="13717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35FF4B-2B01-44B3-A0FE-47E10774E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485" y="2258103"/>
            <a:ext cx="7176555" cy="43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40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14150" y="19321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Метатег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viewport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9BF41D-E2CB-48A8-9EA5-C737AF5E0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5149"/>
            <a:ext cx="9392961" cy="58205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F0DB27-2823-4533-89F3-ECAC7997E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809" y="2551916"/>
            <a:ext cx="2743309" cy="33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43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86159" y="-57364"/>
            <a:ext cx="619232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Інструменти розробника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7A5463-ABBD-478E-92A2-A463A15F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266"/>
            <a:ext cx="6889262" cy="37674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03BA6D-0587-41CB-A843-F9CC8F9B0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789" y="1956090"/>
            <a:ext cx="7613211" cy="1648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BB0C38-A5C0-4C00-A3DE-07C565FB6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057" y="3713008"/>
            <a:ext cx="7730061" cy="31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91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04820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1D06B0-E3BC-4A8B-A4C5-AE4C10221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27" y="978962"/>
            <a:ext cx="9659974" cy="41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3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04820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1B28C8-0EA3-4B43-8D5C-26A8E43ED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3" y="909286"/>
            <a:ext cx="9345329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72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04820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D3C5A-660E-4387-8D22-5FF2E9844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83" y="875870"/>
            <a:ext cx="10437865" cy="28657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31F48-168E-407D-8B72-13A33B2D7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40" y="4057729"/>
            <a:ext cx="10234628" cy="120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21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5694877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61BB49-8049-440C-B294-AED5FE2E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101040"/>
            <a:ext cx="4858428" cy="14003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01C09D-AF70-400F-9346-1C9F0ADAF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30" y="1802990"/>
            <a:ext cx="3467584" cy="4982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4E20A7-8C65-499C-A016-58AD39FF8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135" y="1344583"/>
            <a:ext cx="6037620" cy="15522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319F68-10D7-438A-B0DD-9374FE95E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6135" y="2836197"/>
            <a:ext cx="7465204" cy="38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1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>
                <a:solidFill>
                  <a:srgbClr val="E6AF00"/>
                </a:solidFill>
                <a:latin typeface="Arial"/>
                <a:cs typeface="Arial"/>
              </a:rPr>
              <a:t>Тайм-аут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99D8C-E578-45E6-A70A-A7ED8823C2CD}"/>
              </a:ext>
            </a:extLst>
          </p:cNvPr>
          <p:cNvSpPr txBox="1"/>
          <p:nvPr/>
        </p:nvSpPr>
        <p:spPr>
          <a:xfrm>
            <a:off x="2461659" y="2744052"/>
            <a:ext cx="7163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const </a:t>
            </a:r>
            <a:r>
              <a:rPr lang="en-AU" sz="2000" dirty="0" err="1">
                <a:solidFill>
                  <a:srgbClr val="0000CC"/>
                </a:solidFill>
              </a:rPr>
              <a:t>timerId</a:t>
            </a:r>
            <a:r>
              <a:rPr lang="en-AU" sz="2000" dirty="0">
                <a:solidFill>
                  <a:srgbClr val="0000CC"/>
                </a:solidFill>
              </a:rPr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setTimeout</a:t>
            </a:r>
            <a:r>
              <a:rPr lang="en-AU" sz="2000" dirty="0">
                <a:solidFill>
                  <a:srgbClr val="0000CC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callback</a:t>
            </a:r>
            <a:r>
              <a:rPr lang="en-AU" sz="2000" dirty="0">
                <a:solidFill>
                  <a:srgbClr val="0000CC"/>
                </a:solidFill>
              </a:rPr>
              <a:t>, delay, arg1, arg2, ...);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AF59FD-ECFA-44F5-A753-23B7544E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38" y="949356"/>
            <a:ext cx="9742924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</a:rPr>
              <a:t>Внутрішній таймер-планувальник браузера дозволяє відкладати виклик функції на певний період часу. Для цього є тайм-аути та інтервали, вони контролюють, коли і як часто викликається функція. Таймери реалізовані в браузері, а не вбудовані в мову, і доступні на глобальному об'єкті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window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setTimeout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дозволяє запланувати одноразовий виклик функції через певний час.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618DA4-BAF1-43B5-BD9E-E7733B5D6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772" y="3292253"/>
            <a:ext cx="7548364" cy="553998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callback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функція, виклик якої необхідно запланувати;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час у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мілісекундах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через який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callback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-функція буде викликана один раз.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75FC1E-88F5-4147-81A9-9680B08F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34" y="4354496"/>
            <a:ext cx="10972801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Додаткові аргументи 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arg1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arg2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тощо) не обов’язкові і будуть передані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callback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функції під час виклику. Результатом виклику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setTimout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буде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Montserrat" panose="00000500000000000000" pitchFamily="2" charset="-52"/>
              </a:rPr>
              <a:t>цифровий ідентифікатор 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створеного таймера, який потім може бути використаним для його подальшого скасування.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прикладі коду нижче через дві секунди після натискання на кнопку в консолі розробника з'явиться повідомлення, вказане в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-функції для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setTimeout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При кожному натисканні на кнопку буде запускатися новий таймер, якому буде присвоюватися новий числовий ідентифікатор.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0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435CD1-9E49-4901-B989-3845357B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6" y="165285"/>
            <a:ext cx="7964011" cy="616353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5A2CC41D-1D2F-4E69-8466-A1B61CE18AD7}"/>
              </a:ext>
            </a:extLst>
          </p:cNvPr>
          <p:cNvSpPr txBox="1"/>
          <p:nvPr/>
        </p:nvSpPr>
        <p:spPr>
          <a:xfrm>
            <a:off x="5694877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6A18F-E5C2-4C55-BB10-40FA76B66818}"/>
              </a:ext>
            </a:extLst>
          </p:cNvPr>
          <p:cNvSpPr txBox="1"/>
          <p:nvPr/>
        </p:nvSpPr>
        <p:spPr>
          <a:xfrm>
            <a:off x="3468654" y="4337188"/>
            <a:ext cx="7560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При запуску цього прикладу </a:t>
            </a:r>
            <a:r>
              <a:rPr lang="uk-UA" dirty="0">
                <a:solidFill>
                  <a:srgbClr val="1C1E21"/>
                </a:solidFill>
                <a:latin typeface="system-ui"/>
              </a:rPr>
              <a:t>видно, що при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зміненні  ширини області з результатом,  буде видно різницю між </a:t>
            </a:r>
            <a:r>
              <a:rPr lang="uk-UA" b="0" i="0" dirty="0" err="1">
                <a:solidFill>
                  <a:srgbClr val="1C1E21"/>
                </a:solidFill>
                <a:effectLst/>
                <a:latin typeface="system-ui"/>
              </a:rPr>
              <a:t>респонсивним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 і адаптивним контейнерами. </a:t>
            </a:r>
          </a:p>
          <a:p>
            <a:endParaRPr lang="uk-UA" dirty="0">
              <a:solidFill>
                <a:srgbClr val="1C1E21"/>
              </a:solidFill>
              <a:latin typeface="system-ui"/>
            </a:endParaRPr>
          </a:p>
          <a:p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Колір контейнерів змінюється в кожній з довільно обраних точок перелому 600, 900 і 1140 пікселів.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6970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DC3378-A1A1-4262-A643-A5AD8D8AF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53" y="978962"/>
            <a:ext cx="8859486" cy="4496427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838086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9295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4072239" y="0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E5A93E-BCA1-4808-B214-0409FA1FB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7" y="646290"/>
            <a:ext cx="5363323" cy="5906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326E75-89E3-47A5-8515-A5BCB68E3573}"/>
              </a:ext>
            </a:extLst>
          </p:cNvPr>
          <p:cNvSpPr txBox="1"/>
          <p:nvPr/>
        </p:nvSpPr>
        <p:spPr>
          <a:xfrm>
            <a:off x="4728707" y="1045229"/>
            <a:ext cx="6652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Адаптивному контейнеру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задається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початкове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значення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максимальної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ширини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,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після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чого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,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воно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перевизначається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у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кожній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точці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перелому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6F201-4791-4AAF-92EA-38435B85256C}"/>
              </a:ext>
            </a:extLst>
          </p:cNvPr>
          <p:cNvSpPr txBox="1"/>
          <p:nvPr/>
        </p:nvSpPr>
        <p:spPr>
          <a:xfrm>
            <a:off x="4924231" y="2396451"/>
            <a:ext cx="60975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Який підхід використовувати? Все залежить від дизайну, типу веб-сайту і фінансових можливостей замовника.</a:t>
            </a:r>
          </a:p>
          <a:p>
            <a:endParaRPr lang="uk-UA" sz="16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Для більшості веб-сайтів малого та середнього бізнесу достатньо адаптивної версії. </a:t>
            </a:r>
          </a:p>
          <a:p>
            <a:endParaRPr lang="uk-UA" sz="16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uk-UA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Респонсивна</a:t>
            </a:r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верстка дорожча в дизайні, проектуванні і розробці, оскільки її складніше і довше робити, але вона незамінна в інтерфейсах сучасних веб-застосунків.</a:t>
            </a:r>
          </a:p>
          <a:p>
            <a:endParaRPr lang="uk-UA" sz="16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Іноді бізнес-завдання краще виконає окрема мобільна версія або взагалі </a:t>
            </a:r>
            <a:r>
              <a:rPr lang="uk-UA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нативний</a:t>
            </a:r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застосунок, замість веб-сайту</a:t>
            </a:r>
            <a:r>
              <a:rPr lang="uk-UA" sz="1600" b="0" i="0" dirty="0">
                <a:solidFill>
                  <a:srgbClr val="1C1E21"/>
                </a:solidFill>
                <a:effectLst/>
                <a:latin typeface="system-ui"/>
              </a:rPr>
              <a:t>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514242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63509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Стратегія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 First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C5FBDF-F557-43A0-9326-08EB888C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" y="695125"/>
            <a:ext cx="9478698" cy="33627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8AA032-8B55-48D9-96D7-F422A89C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448" y="4217360"/>
            <a:ext cx="7136453" cy="23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0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63509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Стратегія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 First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BBB3D5-394A-48CD-97F0-C6C1FC9B1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5" y="860894"/>
            <a:ext cx="10376997" cy="35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7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63509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Стратегія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 First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D58F35-B08D-4783-B09B-645CF0E7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4" y="978962"/>
            <a:ext cx="10287688" cy="31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05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6" y="74645"/>
            <a:ext cx="38876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-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f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irst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 CSS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C61042-D65D-41AD-9FB3-B5F3E4D7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5" y="720935"/>
            <a:ext cx="9524671" cy="12916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43009C-EC0F-4D23-953F-596542A11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63" y="2139229"/>
            <a:ext cx="5077534" cy="429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8026DA-007B-4918-869B-B3AC34ECA5C1}"/>
              </a:ext>
            </a:extLst>
          </p:cNvPr>
          <p:cNvSpPr txBox="1"/>
          <p:nvPr/>
        </p:nvSpPr>
        <p:spPr>
          <a:xfrm>
            <a:off x="5745325" y="2241895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Тобто створюється легковагова версія стилів для мобільних пристроїв, а всі стилі для ширших екранів закриваються всередині відповідних медіа-запитів.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ystem-ui"/>
            </a:endParaRPr>
          </a:p>
          <a:p>
            <a:pPr algn="l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ystem-ui"/>
            </a:endParaRPr>
          </a:p>
          <a:p>
            <a:pPr algn="l"/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 Водночас HTML-розмітка не змінюється.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ystem-ui"/>
            </a:endParaRPr>
          </a:p>
          <a:p>
            <a:pPr algn="l"/>
            <a:endParaRPr lang="uk-UA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ystem-ui"/>
            </a:endParaRPr>
          </a:p>
          <a:p>
            <a:pPr algn="l"/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Плюс такого підходу у тому, що для мобільних стилів практично ніколи не потрібно задавати позиціонування, наприклад за допомогою </a:t>
            </a:r>
            <a:r>
              <a:rPr lang="uk-UA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Flexbox</a:t>
            </a:r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, тому що весь контент розміщується в одну колонку один за одним - </a:t>
            </a:r>
            <a:r>
              <a:rPr lang="uk-UA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дефолтна</a:t>
            </a:r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 поведінка блокових елементів у стандартному потоці документа.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ystem-ui"/>
            </a:endParaRPr>
          </a:p>
          <a:p>
            <a:pPr algn="l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ystem-ui"/>
            </a:endParaRPr>
          </a:p>
          <a:p>
            <a:pPr algn="l"/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 Це означає, що в медіа-запитах для ширших екранів не доведеться </a:t>
            </a:r>
            <a:r>
              <a:rPr lang="uk-UA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перевизначати</a:t>
            </a:r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 позиціонування</a:t>
            </a:r>
          </a:p>
        </p:txBody>
      </p:sp>
    </p:spTree>
    <p:extLst>
      <p:ext uri="{BB962C8B-B14F-4D97-AF65-F5344CB8AC3E}">
        <p14:creationId xmlns:p14="http://schemas.microsoft.com/office/powerpoint/2010/main" val="17403286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6" y="74645"/>
            <a:ext cx="38876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-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f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irst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 CSS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E0C4D8-DE80-4377-846A-EAD43CEF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5" y="824720"/>
            <a:ext cx="9044307" cy="385366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92A41E-FAA5-44A7-B0B6-A17FDB258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05" y="4479512"/>
            <a:ext cx="838317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74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77691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Медіа-функція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max-width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F046E-D20C-4B16-ADA8-79B0E284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73" y="1628523"/>
            <a:ext cx="844985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325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77691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Медіа-функція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max-width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180E1-E7CF-4962-B15D-351DD3FC6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0" y="646290"/>
            <a:ext cx="3172268" cy="50299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100311-2288-4556-91CF-A3C15C2BF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577" y="858455"/>
            <a:ext cx="526806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Тайм-аут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99D8C-E578-45E6-A70A-A7ED8823C2CD}"/>
              </a:ext>
            </a:extLst>
          </p:cNvPr>
          <p:cNvSpPr txBox="1"/>
          <p:nvPr/>
        </p:nvSpPr>
        <p:spPr>
          <a:xfrm>
            <a:off x="2461659" y="2744052"/>
            <a:ext cx="7163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const </a:t>
            </a:r>
            <a:r>
              <a:rPr lang="en-AU" sz="2000" dirty="0" err="1">
                <a:solidFill>
                  <a:srgbClr val="0000CC"/>
                </a:solidFill>
              </a:rPr>
              <a:t>timerId</a:t>
            </a:r>
            <a:r>
              <a:rPr lang="en-AU" sz="2000" dirty="0">
                <a:solidFill>
                  <a:srgbClr val="0000CC"/>
                </a:solidFill>
              </a:rPr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setTimeout</a:t>
            </a:r>
            <a:r>
              <a:rPr lang="en-AU" sz="2000" dirty="0">
                <a:solidFill>
                  <a:srgbClr val="0000CC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callback</a:t>
            </a:r>
            <a:r>
              <a:rPr lang="en-AU" sz="2000" dirty="0">
                <a:solidFill>
                  <a:srgbClr val="0000CC"/>
                </a:solidFill>
              </a:rPr>
              <a:t>, delay, arg1, arg2, ...);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AF59FD-ECFA-44F5-A753-23B7544E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38" y="949356"/>
            <a:ext cx="9742924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</a:rPr>
              <a:t>Внутрішній таймер-планувальник браузера дозволяє відкладати виклик функції на певний період часу. Для цього є тайм-аути та інтервали, вони контролюють, коли і як часто викликається функція. Таймери реалізовані в браузері, а не вбудовані в мову, і доступні на глобальному об'єкті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window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setTimeout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дозволяє запланувати одноразовий виклик функції через певний час.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618DA4-BAF1-43B5-BD9E-E7733B5D6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772" y="3292253"/>
            <a:ext cx="7548364" cy="553998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callback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функція, виклик якої необхідно запланувати;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час у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мілісекундах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через який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callback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-функція буде викликана один раз.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75FC1E-88F5-4147-81A9-9680B08F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34" y="4354496"/>
            <a:ext cx="10972801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Додаткові аргументи 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arg1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arg2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тощо) не обов’язкові і будуть передані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callback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функції під час виклику. Результатом виклику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setTimout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буде цифровий ідентифікатор створеного таймера, який потім може бути використаним для його подальшого скасування.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прикладі коду нижче через дві секунди після натискання на кнопку в консолі розробника з'явиться повідомлення, вказане в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-функції для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setTimeout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При кожному натисканні на кнопку буде запускатися новий таймер, якому буде присвоюватися новий числовий ідентифікатор.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10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E2793-B1F6-41D1-8469-AAED4A112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17" y="978962"/>
            <a:ext cx="8832404" cy="5263218"/>
          </a:xfrm>
          <a:prstGeom prst="rect">
            <a:avLst/>
          </a:prstGeom>
        </p:spPr>
      </p:pic>
      <p:sp>
        <p:nvSpPr>
          <p:cNvPr id="7" name="Google Shape;168;p14">
            <a:extLst>
              <a:ext uri="{FF2B5EF4-FFF2-40B4-BE49-F238E27FC236}">
                <a16:creationId xmlns:a16="http://schemas.microsoft.com/office/drawing/2014/main" id="{8944DE47-3505-4A03-8AA5-CA6537B5661A}"/>
              </a:ext>
            </a:extLst>
          </p:cNvPr>
          <p:cNvSpPr txBox="1"/>
          <p:nvPr/>
        </p:nvSpPr>
        <p:spPr>
          <a:xfrm>
            <a:off x="3119628" y="154935"/>
            <a:ext cx="77691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Медіа-функція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max-width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9081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838086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080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77691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Медіа-функція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max-width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F046E-D20C-4B16-ADA8-79B0E284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73" y="1628523"/>
            <a:ext cx="844985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3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034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49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16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952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940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E47301-6DD3-4B43-973A-1ACB51F3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51" y="925982"/>
            <a:ext cx="4210433" cy="25030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01CB8F-921A-4D96-B8E8-DAE63C0B7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19" y="3781995"/>
            <a:ext cx="2493276" cy="1122514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71BF117C-2283-4CE6-B2DE-A2429F5B0569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Тайм-аут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BC1D23-60F0-4FF0-9B76-CE69739D5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506" y="978962"/>
            <a:ext cx="4917029" cy="2775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94673E-98B3-4426-A4CC-F5756DBC0C69}"/>
              </a:ext>
            </a:extLst>
          </p:cNvPr>
          <p:cNvSpPr txBox="1"/>
          <p:nvPr/>
        </p:nvSpPr>
        <p:spPr>
          <a:xfrm>
            <a:off x="3742008" y="4014100"/>
            <a:ext cx="82491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прикладі коду через дві секунди після натискання на кнопку в консолі розробника з'явиться повідомлення, вказане в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-функції для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setTimeout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При кожному натисканні на кнопку буде запускатися новий таймер, якому буде присвоюватися новий числовий ідентифікатор.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0EE0574-01EA-4445-8DEE-1E945CA8B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391" y="5228515"/>
            <a:ext cx="1605190" cy="11075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C1EED7-4FA7-4640-ADBF-CA8D4253F8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9669" y="5150972"/>
            <a:ext cx="2476715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343837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Скасування тайм-ауту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33D7C7-422E-4963-AC8A-134825DD3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69" y="801225"/>
            <a:ext cx="9529011" cy="1369606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 з якихось причин нам потрібно скасувати відкладений виклик функції, зареєстрованої тайм-аутом, використовується метод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clearTimeout(id)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clearTimeout(id)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приймає ідентифікатор таймера та “очищає його”, тобто видаляє реєстрацію відкладеного виклику функції з черги.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00D640-5AB2-40AE-81E7-B4066EE8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377" y="2427416"/>
            <a:ext cx="6407752" cy="231016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789E2A35-0140-45A9-B618-09EB888D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43" y="5022873"/>
            <a:ext cx="10678886" cy="923330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прикладі вище ми викликали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clearTimeout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який виконається раніше, ніж буде викликана функція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greet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Отже, таймер з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timerId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буде видалений і реєстрація відкладеного виклику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greet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скасується. Тому в консоль нічого не виведеться.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15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2548</Words>
  <Application>Microsoft Office PowerPoint</Application>
  <PresentationFormat>Широкий екран</PresentationFormat>
  <Paragraphs>222</Paragraphs>
  <Slides>78</Slides>
  <Notes>78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78</vt:i4>
      </vt:variant>
    </vt:vector>
  </HeadingPairs>
  <TitlesOfParts>
    <vt:vector size="87" baseType="lpstr">
      <vt:lpstr>Arial</vt:lpstr>
      <vt:lpstr>Calibri</vt:lpstr>
      <vt:lpstr>Calibri Light</vt:lpstr>
      <vt:lpstr>Consolas</vt:lpstr>
      <vt:lpstr>Fira Code</vt:lpstr>
      <vt:lpstr>Montserrat</vt:lpstr>
      <vt:lpstr>system-ui</vt:lpstr>
      <vt:lpstr>var(--ifm-font-family-monospace)</vt:lpstr>
      <vt:lpstr>Тема Office</vt:lpstr>
      <vt:lpstr>    Лекція №9 Асинхронність. Проміси. Методи класу Promise       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№3 Позиціювання елементів. Види верстки.</dc:title>
  <dc:creator>Светлана Проскура</dc:creator>
  <cp:lastModifiedBy>Светлана Проскура</cp:lastModifiedBy>
  <cp:revision>85</cp:revision>
  <dcterms:created xsi:type="dcterms:W3CDTF">2022-09-27T22:39:53Z</dcterms:created>
  <dcterms:modified xsi:type="dcterms:W3CDTF">2024-12-04T12:29:06Z</dcterms:modified>
</cp:coreProperties>
</file>