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29" r:id="rId3"/>
    <p:sldId id="358" r:id="rId4"/>
    <p:sldId id="350" r:id="rId5"/>
    <p:sldId id="351" r:id="rId6"/>
    <p:sldId id="313" r:id="rId7"/>
    <p:sldId id="362" r:id="rId8"/>
    <p:sldId id="319" r:id="rId9"/>
    <p:sldId id="360" r:id="rId10"/>
    <p:sldId id="368" r:id="rId11"/>
    <p:sldId id="365" r:id="rId12"/>
    <p:sldId id="369" r:id="rId13"/>
    <p:sldId id="377" r:id="rId14"/>
    <p:sldId id="258" r:id="rId15"/>
    <p:sldId id="380" r:id="rId16"/>
    <p:sldId id="376" r:id="rId17"/>
    <p:sldId id="364" r:id="rId18"/>
    <p:sldId id="385" r:id="rId19"/>
    <p:sldId id="338" r:id="rId20"/>
    <p:sldId id="372" r:id="rId21"/>
    <p:sldId id="386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Quattrocento Sans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CCFF"/>
    <a:srgbClr val="0000CC"/>
    <a:srgbClr val="FF6600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51" autoAdjust="0"/>
  </p:normalViewPr>
  <p:slideViewPr>
    <p:cSldViewPr snapToGrid="0">
      <p:cViewPr varScale="1">
        <p:scale>
          <a:sx n="86" d="100"/>
          <a:sy n="86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8113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DDB9E0-FBC4-4DF4-BCF6-4C2FB4A45AB0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48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44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A8AE67-A4D1-425E-80BA-E259B41FC673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47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5E4553-6BCB-40B0-A4BE-E82479133817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56175" cy="37163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737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38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48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16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48A352-1946-44EB-9953-CD0AC02845F9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165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58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03226B-04B7-4414-A908-3FDD38EBDEE7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607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03226B-04B7-4414-A908-3FDD38EBDEE7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46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37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58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E1597C-893F-4512-A73B-A9B94ED66A56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05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E1597C-893F-4512-A73B-A9B94ED66A56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75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5C95FC-2FDF-4912-A260-60B126EABFA0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7288" cy="37242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1638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24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7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98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4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C27963-7AC3-4C0A-865C-920B8CFD2B83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1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C27963-7AC3-4C0A-865C-920B8CFD2B83}" type="slidenum">
              <a:rPr lang="ru-R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68875" cy="3725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8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 rot="5400000">
            <a:off x="2366169" y="-189706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" name="Google Shape;17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wue59ldqM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86%D0%BD%D1%84%D0%BE%D1%80%D0%BC%D0%B0%D1%82%D0%B8%D0%BA%D0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kidata.org/wiki/Q4384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1/cov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410136" y="3075709"/>
            <a:ext cx="7772400" cy="200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100" dirty="0"/>
            </a:br>
            <a:br>
              <a:rPr lang="uk-UA" sz="39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520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6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4415089" y="1003065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391243" y="5079196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  <a:r>
              <a:rPr lang="uk-U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05990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ПРОЄКТУВАННЯ  WEB -ЗАСТОСУВАНЬ</a:t>
            </a:r>
            <a:endParaRPr sz="20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AC8CB-FC4D-6D02-CAAD-EB541B9883A9}"/>
              </a:ext>
            </a:extLst>
          </p:cNvPr>
          <p:cNvSpPr txBox="1"/>
          <p:nvPr/>
        </p:nvSpPr>
        <p:spPr>
          <a:xfrm>
            <a:off x="867337" y="3261845"/>
            <a:ext cx="7315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 2.1 </a:t>
            </a:r>
          </a:p>
          <a:p>
            <a:pPr algn="ctr"/>
            <a:br>
              <a:rPr lang="uk-UA" sz="2000" dirty="0">
                <a:solidFill>
                  <a:srgbClr val="0000CC"/>
                </a:solidFill>
              </a:rPr>
            </a:br>
            <a:r>
              <a:rPr lang="uk-UA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Стильове оформлення елементів</a:t>
            </a:r>
            <a:r>
              <a:rPr lang="ru-RU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HTML-</a:t>
            </a:r>
            <a:r>
              <a:rPr lang="ru-RU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документу. </a:t>
            </a:r>
            <a:r>
              <a:rPr lang="uk-UA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Введення</a:t>
            </a:r>
            <a:r>
              <a:rPr lang="ru-RU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CSS .</a:t>
            </a:r>
            <a:r>
              <a:rPr lang="ru-RU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Типи </a:t>
            </a:r>
            <a:r>
              <a:rPr lang="uk-UA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стилів</a:t>
            </a:r>
            <a:r>
              <a:rPr lang="ru-RU" sz="2000" b="1" i="0" u="none" dirty="0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uk-UA" altLang="ru-RU" sz="2000" b="1" dirty="0">
                <a:solidFill>
                  <a:srgbClr val="2D2DB9"/>
                </a:solidFill>
              </a:rPr>
              <a:t>Способи підключення стилів. Пріоритетність стилів.</a:t>
            </a:r>
          </a:p>
          <a:p>
            <a:pPr algn="ctr"/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476250"/>
            <a:ext cx="822960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uk-UA" altLang="en-US" b="1" dirty="0"/>
              <a:t>&lt;</a:t>
            </a:r>
            <a:r>
              <a:rPr lang="uk-UA" altLang="en-US" dirty="0" err="1">
                <a:solidFill>
                  <a:srgbClr val="FF0000"/>
                </a:solidFill>
              </a:rPr>
              <a:t>link</a:t>
            </a:r>
            <a:r>
              <a:rPr lang="uk-UA" altLang="en-US" dirty="0"/>
              <a:t> </a:t>
            </a:r>
            <a:r>
              <a:rPr lang="uk-UA" altLang="en-US" dirty="0" err="1">
                <a:solidFill>
                  <a:srgbClr val="0000FF"/>
                </a:solidFill>
              </a:rPr>
              <a:t>rel</a:t>
            </a:r>
            <a:r>
              <a:rPr lang="uk-UA" altLang="en-US" dirty="0">
                <a:solidFill>
                  <a:srgbClr val="0000FF"/>
                </a:solidFill>
              </a:rPr>
              <a:t>=</a:t>
            </a:r>
            <a:r>
              <a:rPr lang="uk-UA" altLang="en-US" dirty="0"/>
              <a:t>"</a:t>
            </a:r>
            <a:r>
              <a:rPr lang="uk-UA" altLang="en-US" dirty="0" err="1"/>
              <a:t>stylesheet</a:t>
            </a:r>
            <a:r>
              <a:rPr lang="uk-UA" altLang="en-US" dirty="0"/>
              <a:t>" </a:t>
            </a:r>
            <a:r>
              <a:rPr lang="uk-UA" altLang="en-US" dirty="0" err="1">
                <a:solidFill>
                  <a:srgbClr val="0000FF"/>
                </a:solidFill>
              </a:rPr>
              <a:t>href</a:t>
            </a:r>
            <a:r>
              <a:rPr lang="uk-UA" altLang="en-US" dirty="0">
                <a:solidFill>
                  <a:srgbClr val="0000FF"/>
                </a:solidFill>
              </a:rPr>
              <a:t>=</a:t>
            </a:r>
            <a:r>
              <a:rPr lang="uk-UA" altLang="en-US" dirty="0"/>
              <a:t>“</a:t>
            </a:r>
            <a:r>
              <a:rPr lang="en-US" altLang="en-US" dirty="0"/>
              <a:t>./</a:t>
            </a:r>
            <a:r>
              <a:rPr lang="uk-UA" altLang="en-US" dirty="0"/>
              <a:t>position.css" </a:t>
            </a:r>
            <a:r>
              <a:rPr lang="uk-UA" altLang="en-US" dirty="0" err="1">
                <a:solidFill>
                  <a:srgbClr val="0000FF"/>
                </a:solidFill>
              </a:rPr>
              <a:t>type</a:t>
            </a:r>
            <a:r>
              <a:rPr lang="uk-UA" altLang="en-US" dirty="0">
                <a:solidFill>
                  <a:srgbClr val="0000FF"/>
                </a:solidFill>
              </a:rPr>
              <a:t>=</a:t>
            </a:r>
            <a:r>
              <a:rPr lang="uk-UA" altLang="en-US" dirty="0"/>
              <a:t>"</a:t>
            </a:r>
            <a:r>
              <a:rPr lang="uk-UA" altLang="en-US" dirty="0" err="1"/>
              <a:t>text</a:t>
            </a:r>
            <a:r>
              <a:rPr lang="uk-UA" altLang="en-US" dirty="0"/>
              <a:t>/</a:t>
            </a:r>
            <a:r>
              <a:rPr lang="uk-UA" altLang="en-US" dirty="0" err="1"/>
              <a:t>css</a:t>
            </a:r>
            <a:r>
              <a:rPr lang="uk-UA" altLang="en-US" dirty="0"/>
              <a:t>" /&gt;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L</a:t>
            </a:r>
            <a:r>
              <a:rPr lang="uk-UA" altLang="en-US" dirty="0" err="1">
                <a:solidFill>
                  <a:srgbClr val="FF0000"/>
                </a:solidFill>
              </a:rPr>
              <a:t>ink</a:t>
            </a:r>
            <a:r>
              <a:rPr lang="uk-UA" altLang="en-US" dirty="0">
                <a:solidFill>
                  <a:srgbClr val="FF0000"/>
                </a:solidFill>
              </a:rPr>
              <a:t> -</a:t>
            </a:r>
            <a:r>
              <a:rPr lang="uk-UA" altLang="en-US" sz="2400" dirty="0">
                <a:solidFill>
                  <a:srgbClr val="FF0000"/>
                </a:solidFill>
              </a:rPr>
              <a:t> 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Використовується для підключення зовнішнього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  <a:cs typeface="Arial"/>
              </a:rPr>
              <a:t>CSS-</a:t>
            </a:r>
            <a:r>
              <a:rPr lang="ru-RU" altLang="en-US" sz="2400" dirty="0">
                <a:solidFill>
                  <a:srgbClr val="202124"/>
                </a:solidFill>
                <a:latin typeface="inherit"/>
                <a:cs typeface="Arial"/>
              </a:rPr>
              <a:t>файлу до 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HTML-документу 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uk-UA" altLang="en-US" dirty="0" err="1">
                <a:solidFill>
                  <a:srgbClr val="0000FF"/>
                </a:solidFill>
              </a:rPr>
              <a:t>rel</a:t>
            </a:r>
            <a:r>
              <a:rPr lang="uk-UA" altLang="en-US" dirty="0"/>
              <a:t> - 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тип з'єднання, який для таблиць стилів задається як </a:t>
            </a:r>
            <a:r>
              <a:rPr lang="uk-UA" altLang="en-US" sz="2400" dirty="0" err="1">
                <a:solidFill>
                  <a:srgbClr val="202124"/>
                </a:solidFill>
                <a:latin typeface="inherit"/>
                <a:cs typeface="Arial"/>
              </a:rPr>
              <a:t>stylesheet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;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uk-UA" altLang="en-US" dirty="0" err="1">
                <a:solidFill>
                  <a:srgbClr val="0000FF"/>
                </a:solidFill>
              </a:rPr>
              <a:t>href</a:t>
            </a:r>
            <a:r>
              <a:rPr lang="uk-UA" altLang="en-US" dirty="0"/>
              <a:t> - 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місцезнаходження таблиці стилів, тобто адреса і ім'я файлу. 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r>
              <a:rPr lang="uk-UA" altLang="en-US" dirty="0" err="1">
                <a:solidFill>
                  <a:srgbClr val="0000FF"/>
                </a:solidFill>
              </a:rPr>
              <a:t>type</a:t>
            </a:r>
            <a:r>
              <a:rPr lang="uk-UA" altLang="en-US" dirty="0"/>
              <a:t> - 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тип </a:t>
            </a:r>
            <a:r>
              <a:rPr lang="uk-UA" altLang="en-US" sz="2400" dirty="0" err="1">
                <a:solidFill>
                  <a:srgbClr val="202124"/>
                </a:solidFill>
                <a:latin typeface="inherit"/>
                <a:cs typeface="Arial"/>
              </a:rPr>
              <a:t>приєднуємого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 файлу. Оскільки елемент LINK може використовуватися для приєднання і інших файлів в HTML-документ, то бажано вказати тип приєднувального файлу. Для таблиць стилю це значення </a:t>
            </a:r>
            <a:r>
              <a:rPr lang="uk-UA" altLang="en-US" sz="2400" dirty="0" err="1">
                <a:solidFill>
                  <a:srgbClr val="202124"/>
                </a:solidFill>
                <a:latin typeface="inherit"/>
                <a:cs typeface="Arial"/>
              </a:rPr>
              <a:t>text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/</a:t>
            </a:r>
            <a:r>
              <a:rPr lang="uk-UA" altLang="en-US" sz="2400" dirty="0" err="1">
                <a:solidFill>
                  <a:srgbClr val="202124"/>
                </a:solidFill>
                <a:latin typeface="inherit"/>
                <a:cs typeface="Arial"/>
              </a:rPr>
              <a:t>css</a:t>
            </a:r>
            <a:r>
              <a:rPr lang="uk-UA" altLang="en-US" sz="2400" dirty="0">
                <a:solidFill>
                  <a:srgbClr val="202124"/>
                </a:solidFill>
                <a:latin typeface="inherit"/>
                <a:cs typeface="Arial"/>
              </a:rPr>
              <a:t>.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endParaRPr lang="uk-UA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endParaRPr lang="uk-UA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94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8787" y="445467"/>
            <a:ext cx="8226425" cy="64599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600" b="0" dirty="0">
                <a:solidFill>
                  <a:srgbClr val="FF6600"/>
                </a:solidFill>
              </a:rPr>
              <a:t>Метод зв'язування (</a:t>
            </a:r>
            <a:r>
              <a:rPr lang="uk-UA" altLang="en-US" sz="3600" b="0" dirty="0" err="1">
                <a:solidFill>
                  <a:srgbClr val="FF6600"/>
                </a:solidFill>
              </a:rPr>
              <a:t>linking</a:t>
            </a:r>
            <a:r>
              <a:rPr lang="uk-UA" altLang="en-US" sz="3600" b="0" dirty="0">
                <a:solidFill>
                  <a:srgbClr val="FF6600"/>
                </a:solidFill>
              </a:rPr>
              <a:t>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4" y="1566746"/>
            <a:ext cx="665797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087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835834" y="274637"/>
            <a:ext cx="8216900" cy="8683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600" b="0" dirty="0">
                <a:solidFill>
                  <a:srgbClr val="FF6600"/>
                </a:solidFill>
              </a:rPr>
              <a:t>Імпорт CSS (IE)</a:t>
            </a:r>
          </a:p>
        </p:txBody>
      </p:sp>
      <p:sp>
        <p:nvSpPr>
          <p:cNvPr id="24580" name="Rectangle 1"/>
          <p:cNvSpPr txBox="1">
            <a:spLocks noChangeArrowheads="1"/>
          </p:cNvSpPr>
          <p:nvPr/>
        </p:nvSpPr>
        <p:spPr bwMode="auto">
          <a:xfrm>
            <a:off x="457200" y="1413668"/>
            <a:ext cx="82169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uk-UA" altLang="en-US" sz="2400" dirty="0">
                <a:solidFill>
                  <a:srgbClr val="0000FF"/>
                </a:solidFill>
              </a:rPr>
              <a:t>Цей метод використовується у випадку коли один </a:t>
            </a:r>
            <a:r>
              <a:rPr lang="en-US" altLang="en-US" sz="2400" dirty="0">
                <a:solidFill>
                  <a:srgbClr val="0000FF"/>
                </a:solidFill>
              </a:rPr>
              <a:t>CSS-</a:t>
            </a:r>
            <a:r>
              <a:rPr lang="ru-RU" altLang="en-US" sz="2400" dirty="0">
                <a:solidFill>
                  <a:srgbClr val="0000FF"/>
                </a:solidFill>
              </a:rPr>
              <a:t>файл з</a:t>
            </a:r>
            <a:r>
              <a:rPr lang="en-US" altLang="en-US" sz="2400" dirty="0">
                <a:solidFill>
                  <a:srgbClr val="0000FF"/>
                </a:solidFill>
              </a:rPr>
              <a:t>’</a:t>
            </a:r>
            <a:r>
              <a:rPr lang="uk-UA" altLang="en-US" sz="2400" dirty="0" err="1">
                <a:solidFill>
                  <a:srgbClr val="0000FF"/>
                </a:solidFill>
              </a:rPr>
              <a:t>єднуються</a:t>
            </a:r>
            <a:r>
              <a:rPr lang="uk-UA" altLang="en-US" sz="2400" dirty="0">
                <a:solidFill>
                  <a:srgbClr val="0000FF"/>
                </a:solidFill>
              </a:rPr>
              <a:t> з іншим </a:t>
            </a:r>
            <a:r>
              <a:rPr lang="en-US" altLang="en-US" sz="2400" dirty="0">
                <a:solidFill>
                  <a:srgbClr val="0000FF"/>
                </a:solidFill>
              </a:rPr>
              <a:t>CSS-</a:t>
            </a:r>
            <a:r>
              <a:rPr lang="ru-RU" altLang="en-US" sz="2400" dirty="0">
                <a:solidFill>
                  <a:srgbClr val="0000FF"/>
                </a:solidFill>
              </a:rPr>
              <a:t>файл </a:t>
            </a:r>
            <a:endParaRPr lang="uk-UA" altLang="en-US" sz="2400" dirty="0">
              <a:solidFill>
                <a:srgbClr val="0000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D1183-C10E-FB9B-BAC9-9D33056F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552700"/>
            <a:ext cx="8210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276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2403088" y="425024"/>
            <a:ext cx="4337823" cy="85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altLang="en-US" sz="3200" dirty="0">
                <a:solidFill>
                  <a:srgbClr val="FF9933"/>
                </a:solidFill>
              </a:rPr>
              <a:t>Семантика </a:t>
            </a:r>
            <a:r>
              <a:rPr lang="en-US" altLang="en-US" sz="3200" dirty="0">
                <a:solidFill>
                  <a:srgbClr val="FF9933"/>
                </a:solidFill>
              </a:rPr>
              <a:t>CSS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BB75A-5CCD-023F-B5BC-D54C0682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584751"/>
            <a:ext cx="8782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312807-4B0B-F8BA-93FC-0C2A05C0883A}"/>
              </a:ext>
            </a:extLst>
          </p:cNvPr>
          <p:cNvSpPr txBox="1"/>
          <p:nvPr/>
        </p:nvSpPr>
        <p:spPr>
          <a:xfrm>
            <a:off x="1837860" y="4532339"/>
            <a:ext cx="4856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p 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”background: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green;”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selector{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2270108" y="157928"/>
            <a:ext cx="35349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solidFill>
                  <a:srgbClr val="FF6600"/>
                </a:solidFill>
                <a:sym typeface="Quattrocento Sans"/>
              </a:rPr>
              <a:t>Синтаксис </a:t>
            </a:r>
            <a:r>
              <a:rPr lang="en-US" sz="3200" dirty="0">
                <a:solidFill>
                  <a:srgbClr val="FF6600"/>
                </a:solidFill>
                <a:sym typeface="Quattrocento Sans"/>
              </a:rPr>
              <a:t>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930721-1A00-2B17-0CF1-B1207F97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4" y="1094337"/>
            <a:ext cx="7832272" cy="304251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Структура запису стилю вказується наступним способом: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000" dirty="0">
              <a:solidFill>
                <a:srgbClr val="202124"/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Властивість (ключ, тобто який аспект елемента буде </a:t>
            </a:r>
            <a:r>
              <a:rPr kumimoji="0" lang="uk-UA" altLang="ru-RU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стилізуватися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uk-UA" altLang="ru-RU" sz="2000" dirty="0">
              <a:solidFill>
                <a:srgbClr val="202124"/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Двокрапка (перехід, показує, що властивість вже вказано</a:t>
            </a:r>
          </a:p>
          <a:p>
            <a:pPr marL="4460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і надалі буде значення для нього)</a:t>
            </a:r>
            <a:b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3. Значення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uk-UA" altLang="ru-RU" sz="2000" dirty="0">
              <a:solidFill>
                <a:srgbClr val="202124"/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4. Крапка з комою (правило стилю завершено) )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4DD33C-A305-C13F-4694-BFB47ACB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59" y="4446656"/>
            <a:ext cx="4399436" cy="22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663248" y="130964"/>
            <a:ext cx="2834304" cy="715963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200" b="0" dirty="0">
                <a:solidFill>
                  <a:srgbClr val="FF6600"/>
                </a:solidFill>
              </a:rPr>
              <a:t>Спосіб </a:t>
            </a:r>
            <a:r>
              <a:rPr lang="en-US" altLang="en-US" sz="3200" b="0" dirty="0">
                <a:solidFill>
                  <a:srgbClr val="FF6600"/>
                </a:solidFill>
              </a:rPr>
              <a:t>inline</a:t>
            </a:r>
            <a:r>
              <a:rPr lang="uk-UA" altLang="en-US" sz="3200" b="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0DDDBDA-B9B3-CC0B-81D3-7339F42FD626}"/>
              </a:ext>
            </a:extLst>
          </p:cNvPr>
          <p:cNvSpPr txBox="1">
            <a:spLocks noChangeArrowheads="1"/>
          </p:cNvSpPr>
          <p:nvPr/>
        </p:nvSpPr>
        <p:spPr>
          <a:xfrm>
            <a:off x="2860253" y="5149299"/>
            <a:ext cx="1265698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en-US" sz="1400" b="0" dirty="0">
                <a:solidFill>
                  <a:srgbClr val="FF6600"/>
                </a:solidFill>
              </a:rPr>
              <a:t>В </a:t>
            </a:r>
            <a:r>
              <a:rPr lang="uk-UA" altLang="en-US" sz="1400" b="0" dirty="0">
                <a:solidFill>
                  <a:srgbClr val="FF6600"/>
                </a:solidFill>
              </a:rPr>
              <a:t>браузері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r>
              <a:rPr lang="uk-UA" altLang="en-US" sz="1400" b="0" dirty="0">
                <a:solidFill>
                  <a:srgbClr val="FF6600"/>
                </a:solidFill>
              </a:rPr>
              <a:t>: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endParaRPr lang="uk-UA" altLang="en-US" sz="1400" b="0" dirty="0">
              <a:solidFill>
                <a:srgbClr val="FF66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475289-9640-C2AB-7E8A-C5412111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248" y="5625258"/>
            <a:ext cx="5550128" cy="63303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612DC0-D499-E41D-2A5D-AC4FDE0F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45" y="854801"/>
            <a:ext cx="8656227" cy="38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891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3284034" y="213151"/>
            <a:ext cx="4337823" cy="85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ru-RU" sz="3200" dirty="0">
                <a:solidFill>
                  <a:srgbClr val="FF9933"/>
                </a:solidFill>
              </a:rPr>
              <a:t>Тег &lt;</a:t>
            </a:r>
            <a:r>
              <a:rPr lang="en-US" sz="3200" dirty="0">
                <a:solidFill>
                  <a:srgbClr val="FF9933"/>
                </a:solidFill>
              </a:rPr>
              <a:t>span&gt;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3200" dirty="0">
              <a:solidFill>
                <a:srgbClr val="FF993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6FF31-9D9D-74B8-0A86-DFDA4715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57" y="1271383"/>
            <a:ext cx="8244180" cy="4315233"/>
          </a:xfrm>
          <a:prstGeom prst="rect">
            <a:avLst/>
          </a:prstGeom>
          <a:solidFill>
            <a:srgbClr val="F8F7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1549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Тег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uk-UA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призначений визначення малих елементів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документа. 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kumimoji="0" lang="uk-UA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відміну від блокових елементів, таких як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тега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можна виділити частину інформації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всередині інших тегів і встановити свій стиль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всередині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абзацу (тега &lt;p&gt; )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можна змінити колір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endParaRPr lang="en-US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розмір першої літери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додати початковий і кінцевий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ег 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і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визначити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стиль тексту. 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Примітка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описувати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щоразу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стиль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усередині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тега,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виділити</a:t>
            </a:r>
            <a:endParaRPr lang="en-US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стиль у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зовнішню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таблицю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стилів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а для тега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додати</a:t>
            </a:r>
            <a:endParaRPr lang="en-US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атрибут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610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610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ім'ям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селектора.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1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452240" y="244098"/>
            <a:ext cx="6501040" cy="524106"/>
          </a:xfrm>
        </p:spPr>
        <p:txBody>
          <a:bodyPr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ru-RU" sz="2800" b="0" dirty="0">
                <a:solidFill>
                  <a:srgbClr val="FF6600"/>
                </a:solidFill>
              </a:rPr>
              <a:t>Внутрішні стилі</a:t>
            </a:r>
            <a:r>
              <a:rPr lang="en-US" altLang="ru-RU" sz="2800" b="0" dirty="0">
                <a:solidFill>
                  <a:srgbClr val="FF6600"/>
                </a:solidFill>
              </a:rPr>
              <a:t> (</a:t>
            </a:r>
            <a:r>
              <a:rPr lang="uk-UA" altLang="en-US" sz="2800" b="0" dirty="0" err="1">
                <a:solidFill>
                  <a:srgbClr val="FF6600"/>
                </a:solidFill>
              </a:rPr>
              <a:t>embeding</a:t>
            </a:r>
            <a:r>
              <a:rPr lang="uk-UA" altLang="en-US" sz="2800" b="0" dirty="0">
                <a:solidFill>
                  <a:srgbClr val="FF6600"/>
                </a:solidFill>
              </a:rPr>
              <a:t>)</a:t>
            </a:r>
            <a:endParaRPr lang="uk-UA" altLang="en-US" sz="3600" b="0" dirty="0">
              <a:solidFill>
                <a:srgbClr val="FF66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4B6F12-3087-D032-2159-5643D747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7" y="883541"/>
            <a:ext cx="6501040" cy="508549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30011F-68F6-8A15-F266-41AFCFADFBF9}"/>
              </a:ext>
            </a:extLst>
          </p:cNvPr>
          <p:cNvSpPr txBox="1">
            <a:spLocks noChangeArrowheads="1"/>
          </p:cNvSpPr>
          <p:nvPr/>
        </p:nvSpPr>
        <p:spPr>
          <a:xfrm>
            <a:off x="1912654" y="5849065"/>
            <a:ext cx="1265698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en-US" sz="1400" b="0" dirty="0">
                <a:solidFill>
                  <a:srgbClr val="FF6600"/>
                </a:solidFill>
              </a:rPr>
              <a:t>В </a:t>
            </a:r>
            <a:r>
              <a:rPr lang="uk-UA" altLang="en-US" sz="1400" b="0" dirty="0">
                <a:solidFill>
                  <a:srgbClr val="FF6600"/>
                </a:solidFill>
              </a:rPr>
              <a:t>браузері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r>
              <a:rPr lang="uk-UA" altLang="en-US" sz="1400" b="0" dirty="0">
                <a:solidFill>
                  <a:srgbClr val="FF6600"/>
                </a:solidFill>
              </a:rPr>
              <a:t>: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endParaRPr lang="uk-UA" altLang="en-US" sz="1400" b="0" dirty="0">
              <a:solidFill>
                <a:srgbClr val="FF66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968B3-29FD-0AE0-246A-6E7302DB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352" y="5989268"/>
            <a:ext cx="5573422" cy="5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9630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C014B2-D179-C996-6402-FA33D00C821E}"/>
              </a:ext>
            </a:extLst>
          </p:cNvPr>
          <p:cNvSpPr txBox="1">
            <a:spLocks noChangeArrowheads="1"/>
          </p:cNvSpPr>
          <p:nvPr/>
        </p:nvSpPr>
        <p:spPr>
          <a:xfrm>
            <a:off x="458787" y="76700"/>
            <a:ext cx="8226425" cy="64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600" b="0" dirty="0">
                <a:solidFill>
                  <a:srgbClr val="FF6600"/>
                </a:solidFill>
              </a:rPr>
              <a:t>Метод зв'язування (</a:t>
            </a:r>
            <a:r>
              <a:rPr lang="uk-UA" altLang="en-US" sz="3600" b="0" dirty="0" err="1">
                <a:solidFill>
                  <a:srgbClr val="FF6600"/>
                </a:solidFill>
              </a:rPr>
              <a:t>linking</a:t>
            </a:r>
            <a:r>
              <a:rPr lang="uk-UA" altLang="en-US" sz="3600" b="0" dirty="0">
                <a:solidFill>
                  <a:srgbClr val="FF6600"/>
                </a:solidFill>
              </a:rPr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D60937-1A08-756E-D269-CE59393F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7" y="977662"/>
            <a:ext cx="5809524" cy="474285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A186E4-0DA8-6CED-4D62-B83F29366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35" y="680338"/>
            <a:ext cx="3428571" cy="9142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D1E6EA-45BB-2816-64C4-8DF3F7B5E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441" y="5171776"/>
            <a:ext cx="4704762" cy="16095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DC3EF33-0CFB-202E-9F48-1167B5689677}"/>
              </a:ext>
            </a:extLst>
          </p:cNvPr>
          <p:cNvSpPr txBox="1">
            <a:spLocks noChangeArrowheads="1"/>
          </p:cNvSpPr>
          <p:nvPr/>
        </p:nvSpPr>
        <p:spPr>
          <a:xfrm>
            <a:off x="6067973" y="4799034"/>
            <a:ext cx="1265698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en-US" sz="1400" b="0" dirty="0">
                <a:solidFill>
                  <a:srgbClr val="FF6600"/>
                </a:solidFill>
              </a:rPr>
              <a:t>В </a:t>
            </a:r>
            <a:r>
              <a:rPr lang="uk-UA" altLang="en-US" sz="1400" b="0" dirty="0">
                <a:solidFill>
                  <a:srgbClr val="FF6600"/>
                </a:solidFill>
              </a:rPr>
              <a:t>браузері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r>
              <a:rPr lang="uk-UA" altLang="en-US" sz="1400" b="0" dirty="0">
                <a:solidFill>
                  <a:srgbClr val="FF6600"/>
                </a:solidFill>
              </a:rPr>
              <a:t>: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endParaRPr lang="uk-UA" altLang="en-US" sz="1400" b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875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2658141" y="0"/>
            <a:ext cx="6251682" cy="85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altLang="en-US" sz="2800" dirty="0">
                <a:solidFill>
                  <a:srgbClr val="FF9933"/>
                </a:solidFill>
              </a:rPr>
              <a:t>Пріоритетність стилів</a:t>
            </a:r>
            <a:endParaRPr lang="en-US" altLang="en-US" sz="2800" dirty="0">
              <a:solidFill>
                <a:srgbClr val="FF99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CE2B3C-E119-3ED9-9F1B-C4C2A0DC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6" y="852510"/>
            <a:ext cx="4955805" cy="45507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F13335-1742-10A5-EDDA-3EBD0253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637" y="5504505"/>
            <a:ext cx="5329671" cy="62316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62CCB83-FAEC-6028-09AD-9DA81C3F2FC2}"/>
              </a:ext>
            </a:extLst>
          </p:cNvPr>
          <p:cNvSpPr txBox="1">
            <a:spLocks noChangeArrowheads="1"/>
          </p:cNvSpPr>
          <p:nvPr/>
        </p:nvSpPr>
        <p:spPr>
          <a:xfrm>
            <a:off x="3146644" y="5131763"/>
            <a:ext cx="1265698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en-US" sz="1400" b="0" dirty="0">
                <a:solidFill>
                  <a:srgbClr val="FF6600"/>
                </a:solidFill>
              </a:rPr>
              <a:t>В </a:t>
            </a:r>
            <a:r>
              <a:rPr lang="uk-UA" altLang="en-US" sz="1400" b="0" dirty="0">
                <a:solidFill>
                  <a:srgbClr val="FF6600"/>
                </a:solidFill>
              </a:rPr>
              <a:t>браузері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r>
              <a:rPr lang="uk-UA" altLang="en-US" sz="1400" b="0" dirty="0">
                <a:solidFill>
                  <a:srgbClr val="FF6600"/>
                </a:solidFill>
              </a:rPr>
              <a:t>:</a:t>
            </a:r>
            <a:r>
              <a:rPr lang="en-US" altLang="en-US" sz="1400" b="0" dirty="0">
                <a:solidFill>
                  <a:srgbClr val="FF6600"/>
                </a:solidFill>
              </a:rPr>
              <a:t> </a:t>
            </a:r>
            <a:endParaRPr lang="uk-UA" altLang="en-US" sz="1400" b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8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/>
        </p:nvSpPr>
        <p:spPr>
          <a:xfrm>
            <a:off x="2877438" y="467820"/>
            <a:ext cx="2310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solidFill>
                  <a:srgbClr val="FF6600"/>
                </a:solidFill>
              </a:rPr>
              <a:t>План</a:t>
            </a:r>
            <a:r>
              <a:rPr lang="uk-UA" sz="36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C0C9B-4DD8-F599-748D-B97A8378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3" y="1507634"/>
            <a:ext cx="7032374" cy="38427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Призначення </a:t>
            </a:r>
            <a:r>
              <a:rPr lang="en-US" altLang="ru-RU" sz="2100" dirty="0">
                <a:solidFill>
                  <a:srgbClr val="0000CC"/>
                </a:solidFill>
                <a:latin typeface="inherit"/>
              </a:rPr>
              <a:t>CSS</a:t>
            </a:r>
            <a:endParaRPr lang="uk-UA" altLang="ru-RU" sz="2100" dirty="0">
              <a:solidFill>
                <a:srgbClr val="0000CC"/>
              </a:solidFill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ru-RU" sz="2100" dirty="0">
                <a:solidFill>
                  <a:srgbClr val="0000CC"/>
                </a:solidFill>
                <a:latin typeface="inherit"/>
              </a:rPr>
              <a:t>W3C. </a:t>
            </a:r>
            <a:r>
              <a:rPr lang="uk-UA" sz="2100" dirty="0">
                <a:solidFill>
                  <a:srgbClr val="0000CC"/>
                </a:solidFill>
                <a:latin typeface="inherit"/>
              </a:rPr>
              <a:t>Версії </a:t>
            </a:r>
            <a:r>
              <a:rPr lang="en-US" sz="2100" dirty="0">
                <a:solidFill>
                  <a:srgbClr val="0000CC"/>
                </a:solidFill>
                <a:latin typeface="inherit"/>
              </a:rPr>
              <a:t>CSS</a:t>
            </a: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.</a:t>
            </a:r>
            <a:endParaRPr lang="en-US" altLang="ru-RU" sz="2100" dirty="0">
              <a:solidFill>
                <a:srgbClr val="0000CC"/>
              </a:solidFill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ru-RU" sz="2100" dirty="0">
                <a:solidFill>
                  <a:srgbClr val="0000CC"/>
                </a:solidFill>
                <a:latin typeface="inherit"/>
              </a:rPr>
              <a:t>Пер</a:t>
            </a:r>
            <a:r>
              <a:rPr lang="uk-UA" sz="2100" dirty="0" err="1">
                <a:solidFill>
                  <a:srgbClr val="0000CC"/>
                </a:solidFill>
                <a:latin typeface="inherit"/>
              </a:rPr>
              <a:t>еваги</a:t>
            </a:r>
            <a:r>
              <a:rPr lang="uk-UA" sz="2100" dirty="0">
                <a:solidFill>
                  <a:srgbClr val="0000CC"/>
                </a:solidFill>
                <a:latin typeface="inherit"/>
              </a:rPr>
              <a:t> використання стилів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ru-RU" sz="2100" dirty="0">
                <a:solidFill>
                  <a:srgbClr val="0000CC"/>
                </a:solidFill>
                <a:latin typeface="inherit"/>
              </a:rPr>
              <a:t>Типи </a:t>
            </a:r>
            <a:r>
              <a:rPr lang="uk-UA" sz="2100" dirty="0">
                <a:solidFill>
                  <a:srgbClr val="0000CC"/>
                </a:solidFill>
                <a:latin typeface="inherit"/>
              </a:rPr>
              <a:t>стилів</a:t>
            </a:r>
            <a:r>
              <a:rPr lang="ru-RU" sz="2100" dirty="0">
                <a:solidFill>
                  <a:srgbClr val="0000CC"/>
                </a:solidFill>
                <a:latin typeface="inherit"/>
              </a:rPr>
              <a:t>.</a:t>
            </a:r>
            <a:endParaRPr lang="en-US" sz="2100" dirty="0">
              <a:solidFill>
                <a:srgbClr val="0000CC"/>
              </a:solidFill>
              <a:latin typeface="inherit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2100" dirty="0">
                <a:solidFill>
                  <a:srgbClr val="0000CC"/>
                </a:solidFill>
                <a:latin typeface="inherit"/>
              </a:rPr>
              <a:t> </a:t>
            </a:r>
            <a:r>
              <a:rPr lang="ru-RU" sz="2100" dirty="0">
                <a:solidFill>
                  <a:srgbClr val="0000CC"/>
                </a:solidFill>
                <a:latin typeface="inherit"/>
              </a:rPr>
              <a:t>Семантика CSS.</a:t>
            </a:r>
            <a:endParaRPr lang="en-US" sz="2100" dirty="0">
              <a:solidFill>
                <a:srgbClr val="0000CC"/>
              </a:solidFill>
              <a:latin typeface="inheri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Способи підключення стилів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Пріоритетність застосування стилів до елементу сторінки</a:t>
            </a: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610750" y="190500"/>
            <a:ext cx="8226425" cy="809552"/>
          </a:xfrm>
        </p:spPr>
        <p:txBody>
          <a:bodyPr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600" b="0" dirty="0" err="1">
                <a:solidFill>
                  <a:srgbClr val="FF6600"/>
                </a:solidFill>
              </a:rPr>
              <a:t>Каскадування</a:t>
            </a:r>
            <a:endParaRPr lang="uk-UA" altLang="en-US" sz="3600" b="0" dirty="0">
              <a:solidFill>
                <a:srgbClr val="FF66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3469D3-87AC-53A1-A711-5F6AC587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28725"/>
            <a:ext cx="7924800" cy="543877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1610750" y="190500"/>
            <a:ext cx="6172801" cy="809552"/>
          </a:xfrm>
        </p:spPr>
        <p:txBody>
          <a:bodyPr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600" b="0" dirty="0">
                <a:solidFill>
                  <a:srgbClr val="FF6600"/>
                </a:solidFill>
              </a:rPr>
              <a:t>Розширення </a:t>
            </a:r>
            <a:r>
              <a:rPr lang="en-US" altLang="en-US" sz="3600" b="0" dirty="0">
                <a:solidFill>
                  <a:srgbClr val="FF6600"/>
                </a:solidFill>
              </a:rPr>
              <a:t>Live Server</a:t>
            </a:r>
            <a:endParaRPr lang="uk-UA" altLang="en-US" sz="3600" b="0" dirty="0">
              <a:solidFill>
                <a:srgbClr val="FF66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FB8C2-2202-ED02-996E-FC634C92B38D}"/>
              </a:ext>
            </a:extLst>
          </p:cNvPr>
          <p:cNvSpPr txBox="1">
            <a:spLocks noChangeArrowheads="1"/>
          </p:cNvSpPr>
          <p:nvPr/>
        </p:nvSpPr>
        <p:spPr>
          <a:xfrm>
            <a:off x="1360449" y="2780530"/>
            <a:ext cx="6423102" cy="165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en-US" sz="2000" b="0" dirty="0" err="1">
                <a:solidFill>
                  <a:srgbClr val="FF6600"/>
                </a:solidFill>
              </a:rPr>
              <a:t>Встановлення</a:t>
            </a:r>
            <a:r>
              <a:rPr lang="ru-RU" altLang="en-US" sz="2000" b="0" dirty="0">
                <a:solidFill>
                  <a:srgbClr val="FF6600"/>
                </a:solidFill>
              </a:rPr>
              <a:t> </a:t>
            </a:r>
            <a:r>
              <a:rPr lang="uk-UA" altLang="en-US" sz="2000" b="0" dirty="0">
                <a:solidFill>
                  <a:srgbClr val="FF6600"/>
                </a:solidFill>
              </a:rPr>
              <a:t>розширення </a:t>
            </a:r>
            <a:r>
              <a:rPr lang="en-US" altLang="en-US" sz="2000" b="0" dirty="0">
                <a:solidFill>
                  <a:srgbClr val="FF6600"/>
                </a:solidFill>
              </a:rPr>
              <a:t>Live Server</a:t>
            </a:r>
            <a:r>
              <a:rPr lang="ru-RU" altLang="en-US" sz="2000" b="0" dirty="0">
                <a:solidFill>
                  <a:srgbClr val="FF6600"/>
                </a:solidFill>
              </a:rPr>
              <a:t> </a:t>
            </a:r>
            <a:r>
              <a:rPr lang="ru-RU" altLang="en-US" sz="2000" b="0" dirty="0" err="1">
                <a:solidFill>
                  <a:srgbClr val="FF6600"/>
                </a:solidFill>
              </a:rPr>
              <a:t>можна</a:t>
            </a:r>
            <a:r>
              <a:rPr lang="ru-RU" altLang="en-US" sz="2000" b="0" dirty="0">
                <a:solidFill>
                  <a:srgbClr val="FF6600"/>
                </a:solidFill>
              </a:rPr>
              <a:t> </a:t>
            </a:r>
            <a:r>
              <a:rPr lang="ru-RU" altLang="en-US" sz="2000" b="0" dirty="0" err="1">
                <a:solidFill>
                  <a:srgbClr val="FF6600"/>
                </a:solidFill>
              </a:rPr>
              <a:t>подивитись</a:t>
            </a:r>
            <a:r>
              <a:rPr lang="ru-RU" altLang="en-US" sz="2000" b="0" dirty="0">
                <a:solidFill>
                  <a:srgbClr val="FF6600"/>
                </a:solidFill>
              </a:rPr>
              <a:t> за </a:t>
            </a:r>
            <a:r>
              <a:rPr lang="ru-RU" altLang="en-US" sz="2000" b="0" dirty="0" err="1">
                <a:solidFill>
                  <a:srgbClr val="FF6600"/>
                </a:solidFill>
              </a:rPr>
              <a:t>посиланням</a:t>
            </a:r>
            <a:r>
              <a:rPr lang="ru-RU" altLang="en-US" sz="2000" b="0" dirty="0">
                <a:solidFill>
                  <a:srgbClr val="FF6600"/>
                </a:solidFill>
              </a:rPr>
              <a:t>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z="2000" b="0" dirty="0">
              <a:solidFill>
                <a:srgbClr val="FF6600"/>
              </a:solidFill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https://www.youtube.com/watch?v=_wue59ldqMg</a:t>
            </a:r>
            <a:endParaRPr lang="ru-R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1" kern="1800" dirty="0">
                <a:solidFill>
                  <a:srgbClr val="03030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Up a Local Live Server in Visual Studio Code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z="2000" b="0" dirty="0">
              <a:solidFill>
                <a:srgbClr val="FF6600"/>
              </a:solidFill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uk-UA" altLang="en-US" sz="2000" b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753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9581" y="225486"/>
            <a:ext cx="8224838" cy="799558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uk-UA" altLang="en-US" sz="3200" b="0" dirty="0">
                <a:solidFill>
                  <a:srgbClr val="FF6600"/>
                </a:solidFill>
              </a:rPr>
              <a:t>CSS – каскадні таблиці стилів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35100"/>
            <a:ext cx="7848600" cy="1699986"/>
          </a:xfrm>
        </p:spPr>
        <p:txBody>
          <a:bodyPr/>
          <a:lstStyle/>
          <a:p>
            <a:pPr marL="0" indent="0" algn="just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uk-UA" altLang="en-US" sz="2400" i="1" dirty="0">
                <a:solidFill>
                  <a:srgbClr val="0000FF"/>
                </a:solidFill>
              </a:rPr>
              <a:t>CSS (</a:t>
            </a:r>
            <a:r>
              <a:rPr lang="uk-UA" altLang="en-US" sz="2400" i="1" dirty="0" err="1">
                <a:solidFill>
                  <a:srgbClr val="0000FF"/>
                </a:solidFill>
              </a:rPr>
              <a:t>англ</a:t>
            </a:r>
            <a:r>
              <a:rPr lang="uk-UA" altLang="en-US" sz="2400" i="1" dirty="0">
                <a:solidFill>
                  <a:srgbClr val="0000FF"/>
                </a:solidFill>
              </a:rPr>
              <a:t>. </a:t>
            </a:r>
            <a:r>
              <a:rPr lang="uk-UA" altLang="en-US" sz="2400" i="1" dirty="0" err="1">
                <a:solidFill>
                  <a:srgbClr val="0000FF"/>
                </a:solidFill>
              </a:rPr>
              <a:t>Cascading</a:t>
            </a:r>
            <a:r>
              <a:rPr lang="uk-UA" altLang="en-US" sz="2400" i="1" dirty="0">
                <a:solidFill>
                  <a:srgbClr val="0000FF"/>
                </a:solidFill>
              </a:rPr>
              <a:t> </a:t>
            </a:r>
            <a:r>
              <a:rPr lang="uk-UA" altLang="en-US" sz="2400" i="1" dirty="0" err="1">
                <a:solidFill>
                  <a:srgbClr val="0000FF"/>
                </a:solidFill>
              </a:rPr>
              <a:t>Style</a:t>
            </a:r>
            <a:r>
              <a:rPr lang="uk-UA" altLang="en-US" sz="2400" i="1" dirty="0">
                <a:solidFill>
                  <a:srgbClr val="0000FF"/>
                </a:solidFill>
              </a:rPr>
              <a:t> </a:t>
            </a:r>
            <a:r>
              <a:rPr lang="uk-UA" altLang="en-US" sz="2400" i="1" dirty="0" err="1">
                <a:solidFill>
                  <a:srgbClr val="0000FF"/>
                </a:solidFill>
              </a:rPr>
              <a:t>Sheets</a:t>
            </a:r>
            <a:r>
              <a:rPr lang="uk-UA" altLang="en-US" sz="2400" i="1" dirty="0">
                <a:solidFill>
                  <a:srgbClr val="0000FF"/>
                </a:solidFill>
              </a:rPr>
              <a:t> </a:t>
            </a:r>
            <a:r>
              <a:rPr lang="uk-UA" altLang="en-US" sz="2400" dirty="0"/>
              <a:t>- </a:t>
            </a:r>
            <a:r>
              <a:rPr lang="uk-UA" altLang="en-US" sz="2400" dirty="0">
                <a:solidFill>
                  <a:srgbClr val="333399"/>
                </a:solidFill>
              </a:rPr>
              <a:t>каскадні таблиці стилів) – формальна мова опису зовнішнього вигляду документа, який написаний з використанням мови розмітки.</a:t>
            </a:r>
            <a:endParaRPr lang="en-US" altLang="en-US" sz="2400" dirty="0">
              <a:solidFill>
                <a:srgbClr val="333399"/>
              </a:solidFill>
            </a:endParaRPr>
          </a:p>
          <a:p>
            <a:pPr marL="0" indent="0" algn="just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uk-UA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58A0E-EB8B-6488-4270-4CCB2E98E613}"/>
              </a:ext>
            </a:extLst>
          </p:cNvPr>
          <p:cNvSpPr txBox="1"/>
          <p:nvPr/>
        </p:nvSpPr>
        <p:spPr>
          <a:xfrm>
            <a:off x="599703" y="3309488"/>
            <a:ext cx="80847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i="1" dirty="0">
                <a:solidFill>
                  <a:srgbClr val="333399"/>
                </a:solidFill>
              </a:rPr>
              <a:t>Каскадні таблиці стилів </a:t>
            </a:r>
            <a:r>
              <a:rPr lang="uk-UA" sz="2400" dirty="0">
                <a:solidFill>
                  <a:srgbClr val="333399"/>
                </a:solidFill>
              </a:rPr>
              <a:t>описують правила стилізації елементів за допомогою властивостей та допустимих для них значень. </a:t>
            </a:r>
            <a:endParaRPr lang="en-US" sz="2400" dirty="0">
              <a:solidFill>
                <a:srgbClr val="333399"/>
              </a:solidFill>
            </a:endParaRPr>
          </a:p>
          <a:p>
            <a:endParaRPr lang="en-US" sz="2400" dirty="0">
              <a:solidFill>
                <a:srgbClr val="333399"/>
              </a:solidFill>
            </a:endParaRPr>
          </a:p>
          <a:p>
            <a:r>
              <a:rPr lang="uk-UA" sz="2400" dirty="0">
                <a:solidFill>
                  <a:srgbClr val="333399"/>
                </a:solidFill>
              </a:rPr>
              <a:t>Для кожного елемента можна використовувати обмежений набір властивостей, решта не буде мати впливу на цей елемент.</a:t>
            </a:r>
            <a:endParaRPr lang="ru-RU" sz="24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0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/>
        </p:nvSpPr>
        <p:spPr>
          <a:xfrm>
            <a:off x="2280063" y="424352"/>
            <a:ext cx="40019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FF9933"/>
                </a:solidFill>
              </a:rPr>
              <a:t>W3C. </a:t>
            </a:r>
            <a:r>
              <a:rPr lang="ru-RU" sz="3200" dirty="0" err="1">
                <a:solidFill>
                  <a:srgbClr val="FF9933"/>
                </a:solidFill>
              </a:rPr>
              <a:t>Версії</a:t>
            </a:r>
            <a:r>
              <a:rPr lang="ru-RU" sz="3200" dirty="0">
                <a:solidFill>
                  <a:srgbClr val="FF9933"/>
                </a:solidFill>
              </a:rPr>
              <a:t> CSS </a:t>
            </a:r>
            <a:r>
              <a:rPr lang="uk-UA" sz="3200" dirty="0">
                <a:solidFill>
                  <a:srgbClr val="FF9933"/>
                </a:solidFill>
              </a:rPr>
              <a:t>   </a:t>
            </a:r>
            <a:endParaRPr sz="3200" dirty="0">
              <a:solidFill>
                <a:srgbClr val="FF993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DD8A4-5A33-66E7-0F1C-C973B418283B}"/>
              </a:ext>
            </a:extLst>
          </p:cNvPr>
          <p:cNvSpPr txBox="1"/>
          <p:nvPr/>
        </p:nvSpPr>
        <p:spPr>
          <a:xfrm>
            <a:off x="492677" y="1323003"/>
            <a:ext cx="692925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333399"/>
                </a:solidFill>
              </a:rPr>
              <a:t>Концепцію каскадних таблиць стилів </a:t>
            </a:r>
            <a:r>
              <a:rPr lang="ru-RU" sz="2400" dirty="0">
                <a:solidFill>
                  <a:srgbClr val="333399"/>
                </a:solidFill>
              </a:rPr>
              <a:t> в 1994 </a:t>
            </a:r>
            <a:r>
              <a:rPr lang="uk-UA" sz="2400" dirty="0">
                <a:solidFill>
                  <a:srgbClr val="333399"/>
                </a:solidFill>
              </a:rPr>
              <a:t>році</a:t>
            </a:r>
            <a:r>
              <a:rPr lang="ru-RU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запропонував</a:t>
            </a:r>
            <a:r>
              <a:rPr lang="en-US" sz="2400" dirty="0">
                <a:solidFill>
                  <a:srgbClr val="333399"/>
                </a:solidFill>
              </a:rPr>
              <a:t> </a:t>
            </a:r>
            <a:r>
              <a:rPr lang="ru-RU" sz="2400" dirty="0">
                <a:solidFill>
                  <a:srgbClr val="333399"/>
                </a:solidFill>
              </a:rPr>
              <a:t>Хокон</a:t>
            </a:r>
            <a:r>
              <a:rPr lang="en-US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Віум</a:t>
            </a:r>
            <a:r>
              <a:rPr lang="ru-RU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Лі</a:t>
            </a:r>
            <a:r>
              <a:rPr lang="uk-UA" sz="2400" dirty="0">
                <a:solidFill>
                  <a:srgbClr val="333399"/>
                </a:solidFill>
              </a:rPr>
              <a:t>,норвезький </a:t>
            </a:r>
            <a:r>
              <a:rPr lang="ru-RU" sz="2400" dirty="0" err="1">
                <a:solidFill>
                  <a:srgbClr val="333399"/>
                </a:solidFill>
              </a:rPr>
              <a:t>учений,програміст</a:t>
            </a:r>
            <a:r>
              <a:rPr lang="ru-RU" sz="2400" dirty="0">
                <a:solidFill>
                  <a:srgbClr val="333399"/>
                </a:solidFill>
              </a:rPr>
              <a:t>, </a:t>
            </a:r>
            <a:r>
              <a:rPr lang="ru-RU" sz="2400" dirty="0" err="1">
                <a:solidFill>
                  <a:srgbClr val="333399"/>
                </a:solidFill>
              </a:rPr>
              <a:t>фахівець</a:t>
            </a:r>
            <a:r>
              <a:rPr lang="ru-RU" sz="2400" dirty="0">
                <a:solidFill>
                  <a:srgbClr val="333399"/>
                </a:solidFill>
              </a:rPr>
              <a:t> в </a:t>
            </a:r>
            <a:r>
              <a:rPr lang="ru-RU" sz="2400" dirty="0" err="1">
                <a:solidFill>
                  <a:srgbClr val="333399"/>
                </a:solidFill>
              </a:rPr>
              <a:t>області</a:t>
            </a:r>
            <a:r>
              <a:rPr lang="ru-RU" sz="2400" dirty="0">
                <a:solidFill>
                  <a:srgbClr val="333399"/>
                </a:solidFill>
              </a:rPr>
              <a:t> </a:t>
            </a:r>
            <a:r>
              <a:rPr lang="ru-RU" sz="2400" dirty="0" err="1">
                <a:solidFill>
                  <a:srgbClr val="333399"/>
                </a:solidFill>
                <a:hlinkClick r:id="rId3" tooltip="І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інформатики</a:t>
            </a:r>
            <a:r>
              <a:rPr lang="ru-RU" sz="2400" dirty="0">
                <a:solidFill>
                  <a:srgbClr val="333399"/>
                </a:solidFill>
              </a:rPr>
              <a:t>,</a:t>
            </a:r>
            <a:r>
              <a:rPr lang="ru-RU" sz="2400" dirty="0">
                <a:solidFill>
                  <a:srgbClr val="333399"/>
                </a:solidFill>
                <a:hlinkClick r:id="rId4" tooltip="d:Q438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2400" dirty="0" err="1">
                <a:solidFill>
                  <a:srgbClr val="333399"/>
                </a:solidFill>
                <a:hlinkClick r:id="rId4" tooltip="d:Q438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бізнесмен</a:t>
            </a:r>
            <a:endParaRPr lang="en-US" sz="2400" dirty="0">
              <a:solidFill>
                <a:srgbClr val="333399"/>
              </a:solidFill>
            </a:endParaRPr>
          </a:p>
          <a:p>
            <a:endParaRPr lang="en-US" sz="2400" dirty="0">
              <a:solidFill>
                <a:srgbClr val="333399"/>
              </a:solidFill>
            </a:endParaRPr>
          </a:p>
          <a:p>
            <a:r>
              <a:rPr lang="ru-RU" sz="2400" dirty="0" err="1">
                <a:solidFill>
                  <a:srgbClr val="333399"/>
                </a:solidFill>
              </a:rPr>
              <a:t>Розробкою</a:t>
            </a:r>
            <a:r>
              <a:rPr lang="ru-RU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стандартів</a:t>
            </a:r>
            <a:r>
              <a:rPr lang="ru-RU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займається</a:t>
            </a:r>
            <a:r>
              <a:rPr lang="ru-RU" sz="2400" dirty="0">
                <a:solidFill>
                  <a:srgbClr val="333399"/>
                </a:solidFill>
              </a:rPr>
              <a:t> </a:t>
            </a:r>
            <a:r>
              <a:rPr lang="ru-RU" sz="2400" dirty="0" err="1">
                <a:solidFill>
                  <a:srgbClr val="333399"/>
                </a:solidFill>
              </a:rPr>
              <a:t>організація</a:t>
            </a:r>
            <a:r>
              <a:rPr lang="ru-RU" sz="2400" dirty="0">
                <a:solidFill>
                  <a:srgbClr val="333399"/>
                </a:solidFill>
              </a:rPr>
              <a:t> W3C.</a:t>
            </a:r>
          </a:p>
          <a:p>
            <a:endParaRPr lang="ru-RU" sz="2400" dirty="0">
              <a:solidFill>
                <a:srgbClr val="333399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17 </a:t>
            </a:r>
            <a:r>
              <a:rPr lang="ru-RU" sz="2000" dirty="0" err="1">
                <a:solidFill>
                  <a:schemeClr val="tx1"/>
                </a:solidFill>
              </a:rPr>
              <a:t>грудня</a:t>
            </a:r>
            <a:r>
              <a:rPr lang="ru-RU" sz="2000" dirty="0">
                <a:solidFill>
                  <a:schemeClr val="tx1"/>
                </a:solidFill>
              </a:rPr>
              <a:t> 1996 р - </a:t>
            </a:r>
            <a:r>
              <a:rPr lang="ru-RU" sz="2000" dirty="0" err="1">
                <a:solidFill>
                  <a:schemeClr val="tx1"/>
                </a:solidFill>
              </a:rPr>
              <a:t>вийшла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версія</a:t>
            </a:r>
            <a:r>
              <a:rPr lang="ru-RU" sz="2000" dirty="0">
                <a:solidFill>
                  <a:schemeClr val="tx1"/>
                </a:solidFill>
              </a:rPr>
              <a:t> CSS1 </a:t>
            </a:r>
          </a:p>
          <a:p>
            <a:r>
              <a:rPr lang="ru-RU" sz="2000" dirty="0">
                <a:solidFill>
                  <a:schemeClr val="tx1"/>
                </a:solidFill>
              </a:rPr>
              <a:t>12 </a:t>
            </a:r>
            <a:r>
              <a:rPr lang="ru-RU" sz="2000" dirty="0" err="1">
                <a:solidFill>
                  <a:schemeClr val="tx1"/>
                </a:solidFill>
              </a:rPr>
              <a:t>травня</a:t>
            </a:r>
            <a:r>
              <a:rPr lang="ru-RU" sz="2000" dirty="0">
                <a:solidFill>
                  <a:schemeClr val="tx1"/>
                </a:solidFill>
              </a:rPr>
              <a:t> 1998 р - </a:t>
            </a:r>
            <a:r>
              <a:rPr lang="ru-RU" sz="2000" dirty="0" err="1">
                <a:solidFill>
                  <a:schemeClr val="tx1"/>
                </a:solidFill>
              </a:rPr>
              <a:t>вийшла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версія</a:t>
            </a:r>
            <a:r>
              <a:rPr lang="ru-RU" sz="2000" dirty="0">
                <a:solidFill>
                  <a:schemeClr val="tx1"/>
                </a:solidFill>
              </a:rPr>
              <a:t> CSS2 </a:t>
            </a:r>
          </a:p>
          <a:p>
            <a:r>
              <a:rPr lang="ru-RU" sz="2000" dirty="0">
                <a:solidFill>
                  <a:schemeClr val="tx1"/>
                </a:solidFill>
              </a:rPr>
              <a:t> 7 червня 2011 р  - </a:t>
            </a:r>
            <a:r>
              <a:rPr lang="ru-RU" sz="2000" dirty="0" err="1">
                <a:solidFill>
                  <a:schemeClr val="tx1"/>
                </a:solidFill>
              </a:rPr>
              <a:t>вийшла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версія</a:t>
            </a:r>
            <a:r>
              <a:rPr lang="ru-RU" sz="2000" dirty="0">
                <a:solidFill>
                  <a:schemeClr val="tx1"/>
                </a:solidFill>
              </a:rPr>
              <a:t> CSS2.1</a:t>
            </a:r>
          </a:p>
          <a:p>
            <a:r>
              <a:rPr lang="ru-RU" sz="2000" dirty="0">
                <a:solidFill>
                  <a:schemeClr val="tx1"/>
                </a:solidFill>
              </a:rPr>
              <a:t> 2006 – …..           - </a:t>
            </a:r>
            <a:r>
              <a:rPr lang="ru-RU" sz="2000" dirty="0" err="1">
                <a:solidFill>
                  <a:schemeClr val="tx1"/>
                </a:solidFill>
              </a:rPr>
              <a:t>версія</a:t>
            </a:r>
            <a:r>
              <a:rPr lang="ru-RU" sz="2000" dirty="0">
                <a:solidFill>
                  <a:schemeClr val="tx1"/>
                </a:solidFill>
              </a:rPr>
              <a:t> CSS3 </a:t>
            </a:r>
          </a:p>
          <a:p>
            <a:r>
              <a:rPr lang="ru-RU" sz="2000" dirty="0">
                <a:solidFill>
                  <a:schemeClr val="tx1"/>
                </a:solidFill>
              </a:rPr>
              <a:t>29 вересня 2011 р - почала </a:t>
            </a:r>
            <a:r>
              <a:rPr lang="ru-RU" sz="2000" dirty="0" err="1">
                <a:solidFill>
                  <a:schemeClr val="tx1"/>
                </a:solidFill>
              </a:rPr>
              <a:t>розроблятися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версія</a:t>
            </a:r>
            <a:r>
              <a:rPr lang="ru-RU" sz="2000" dirty="0">
                <a:solidFill>
                  <a:schemeClr val="tx1"/>
                </a:solidFill>
              </a:rPr>
              <a:t> CSS4</a:t>
            </a:r>
          </a:p>
        </p:txBody>
      </p:sp>
    </p:spTree>
    <p:extLst>
      <p:ext uri="{BB962C8B-B14F-4D97-AF65-F5344CB8AC3E}">
        <p14:creationId xmlns:p14="http://schemas.microsoft.com/office/powerpoint/2010/main" val="7729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/>
        </p:nvSpPr>
        <p:spPr>
          <a:xfrm>
            <a:off x="1555668" y="265939"/>
            <a:ext cx="59376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solidFill>
                  <a:srgbClr val="FF9933"/>
                </a:solidFill>
              </a:rPr>
              <a:t>Переваги застосування стилів </a:t>
            </a:r>
            <a:r>
              <a:rPr lang="uk-UA" sz="36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012C2-7343-1B2C-EB53-DB92B8329208}"/>
              </a:ext>
            </a:extLst>
          </p:cNvPr>
          <p:cNvSpPr txBox="1"/>
          <p:nvPr/>
        </p:nvSpPr>
        <p:spPr>
          <a:xfrm>
            <a:off x="1116279" y="1321221"/>
            <a:ext cx="7505205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1. Розмежування коду та оформлення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2. Різне оформлення для різних пристроїв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3. Розширені способи форматування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4. Прискорення завантаження сайту</a:t>
            </a:r>
          </a:p>
          <a:p>
            <a:pPr marL="355600" indent="-355600"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5. Єдине стильове оформлення документів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solidFill>
                  <a:srgbClr val="333399"/>
                </a:solidFill>
              </a:rPr>
              <a:t>6. Централізоване зберігання</a:t>
            </a:r>
          </a:p>
        </p:txBody>
      </p:sp>
    </p:spTree>
    <p:extLst>
      <p:ext uri="{BB962C8B-B14F-4D97-AF65-F5344CB8AC3E}">
        <p14:creationId xmlns:p14="http://schemas.microsoft.com/office/powerpoint/2010/main" val="33942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/>
          <p:nvPr/>
        </p:nvSpPr>
        <p:spPr>
          <a:xfrm>
            <a:off x="2913064" y="75934"/>
            <a:ext cx="36550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solidFill>
                  <a:srgbClr val="FF6600"/>
                </a:solidFill>
              </a:rPr>
              <a:t>Типи стилів</a:t>
            </a:r>
            <a:endParaRPr sz="3200" dirty="0">
              <a:solidFill>
                <a:srgbClr val="FF66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11D9B-BCA9-01E8-5D8E-EF3402F1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58" y="799867"/>
            <a:ext cx="7643118" cy="48122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CSS (каскадні таблиці стилів) - мова, що змінює зовнішній вигляд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або поведінку </a:t>
            </a: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html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-елемента.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CSS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відразу присутні на сторінці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Типи стилів: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 Браузерний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– оформлення за замовчуванням, яке застосовується до елементів веб-сторінки самим браузером (білий колір фону,  чорний колір та розмір  тексту, заголовки і </a:t>
            </a:r>
            <a:r>
              <a:rPr kumimoji="0" lang="uk-UA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т.д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.)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Авторський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– це стиль, який додає до веб-документа сам  розробник. 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1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100" dirty="0">
                <a:solidFill>
                  <a:srgbClr val="0000CC"/>
                </a:solidFill>
                <a:latin typeface="inherit"/>
              </a:rPr>
              <a:t>Користувацький </a:t>
            </a: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Визначення зовнішнього вигляду сайту </a:t>
            </a:r>
            <a:endParaRPr kumimoji="0" lang="en-US" altLang="ru-RU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користувачем через налаштування браузера або веб-сторінки.</a:t>
            </a:r>
            <a:r>
              <a:rPr kumimoji="0" lang="uk-UA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2B684C-E180-A5C8-F5DF-ED372665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76" y="2621140"/>
            <a:ext cx="1190115" cy="16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3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490655" y="184553"/>
            <a:ext cx="7420290" cy="127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altLang="en-US" sz="3200" dirty="0">
                <a:solidFill>
                  <a:srgbClr val="FF6600"/>
                </a:solidFill>
              </a:rPr>
              <a:t>Способи визначення таблиць стилів</a:t>
            </a:r>
            <a:endParaRPr lang="en-US" altLang="en-US" sz="3200" dirty="0">
              <a:solidFill>
                <a:srgbClr val="FF6600"/>
              </a:solidFill>
              <a:latin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>
                <a:solidFill>
                  <a:srgbClr val="FF6600"/>
                </a:solidFill>
                <a:sym typeface="Quattrocento Sans"/>
              </a:rPr>
              <a:t>Добавленння</a:t>
            </a:r>
            <a:r>
              <a:rPr lang="uk-UA" sz="3200" dirty="0">
                <a:solidFill>
                  <a:srgbClr val="FF6600"/>
                </a:solidFill>
                <a:sym typeface="Quattrocento Sans"/>
              </a:rPr>
              <a:t> стилів на сторінку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A5E57C-5CE0-780E-5335-B8FE33D3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5" y="2098870"/>
            <a:ext cx="7971734" cy="448906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Inline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 (вбудовані) 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– підключення стилів за допомогою атрибуту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style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100" dirty="0">
              <a:solidFill>
                <a:schemeClr val="tx1"/>
              </a:solidFill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Внутрішніі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 стилі</a:t>
            </a:r>
            <a:r>
              <a:rPr kumimoji="0" lang="en-US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 (</a:t>
            </a:r>
            <a:r>
              <a:rPr lang="uk-UA" altLang="en-US" sz="2100" dirty="0" err="1">
                <a:solidFill>
                  <a:srgbClr val="0000CC"/>
                </a:solidFill>
                <a:latin typeface="inherit"/>
              </a:rPr>
              <a:t>embeding</a:t>
            </a:r>
            <a:r>
              <a:rPr lang="uk-UA" altLang="en-US" sz="2100" dirty="0">
                <a:solidFill>
                  <a:srgbClr val="0000CC"/>
                </a:solidFill>
                <a:latin typeface="inherit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 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- написання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внутрішних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стилів у тезі &lt;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style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&gt;.</a:t>
            </a:r>
            <a:r>
              <a:rPr kumimoji="0" lang="uk-UA" altLang="ru-RU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Зовнішні стилі </a:t>
            </a:r>
            <a:r>
              <a:rPr kumimoji="0" lang="en-US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( </a:t>
            </a:r>
            <a:r>
              <a:rPr lang="uk-UA" altLang="en-US" sz="2100" dirty="0">
                <a:solidFill>
                  <a:srgbClr val="0000CC"/>
                </a:solidFill>
                <a:latin typeface="inherit"/>
              </a:rPr>
              <a:t>Зв'язування (</a:t>
            </a:r>
            <a:r>
              <a:rPr lang="uk-UA" altLang="en-US" sz="2100" dirty="0" err="1">
                <a:solidFill>
                  <a:srgbClr val="0000CC"/>
                </a:solidFill>
                <a:latin typeface="inherit"/>
              </a:rPr>
              <a:t>linking</a:t>
            </a:r>
            <a:r>
              <a:rPr lang="uk-UA" altLang="en-US" sz="2100" dirty="0">
                <a:solidFill>
                  <a:srgbClr val="0000CC"/>
                </a:solidFill>
                <a:latin typeface="inherit"/>
              </a:rPr>
              <a:t>)</a:t>
            </a:r>
            <a:r>
              <a:rPr lang="en-US" altLang="en-US" sz="2100" dirty="0">
                <a:solidFill>
                  <a:srgbClr val="0000CC"/>
                </a:solidFill>
                <a:latin typeface="inherit"/>
              </a:rPr>
              <a:t>)</a:t>
            </a:r>
            <a:endParaRPr lang="uk-UA" altLang="en-US" sz="2100" dirty="0">
              <a:solidFill>
                <a:srgbClr val="0000CC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 - 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написання </a:t>
            </a:r>
            <a:r>
              <a:rPr lang="uk-UA" altLang="ru-RU" sz="2100" dirty="0" err="1">
                <a:solidFill>
                  <a:schemeClr val="tx1"/>
                </a:solidFill>
                <a:latin typeface="inherit"/>
              </a:rPr>
              <a:t>зовнішних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стилів в окремому файлі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з розширенням .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css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підключається до сторінки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html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через тег &lt;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link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</a:t>
            </a:r>
            <a:endParaRPr kumimoji="0" lang="en-US" altLang="ru-RU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1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100" dirty="0">
                <a:solidFill>
                  <a:srgbClr val="0000CC"/>
                </a:solidFill>
                <a:latin typeface="inherit"/>
              </a:rPr>
              <a:t>Імпорт (</a:t>
            </a:r>
            <a:r>
              <a:rPr lang="uk-UA" altLang="en-US" sz="2100" dirty="0" err="1">
                <a:solidFill>
                  <a:srgbClr val="0000CC"/>
                </a:solidFill>
                <a:latin typeface="inherit"/>
              </a:rPr>
              <a:t>import</a:t>
            </a:r>
            <a:r>
              <a:rPr lang="uk-UA" altLang="en-US" sz="2100" dirty="0">
                <a:solidFill>
                  <a:srgbClr val="0000CC"/>
                </a:solidFill>
                <a:latin typeface="inherit"/>
              </a:rPr>
              <a:t>) (IE)</a:t>
            </a:r>
            <a:endParaRPr lang="uk-UA" altLang="ru-RU" sz="2100" dirty="0">
              <a:solidFill>
                <a:srgbClr val="0000CC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Підключення та написання стилів має бути у тезі &lt;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head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&gt;, крім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inline</a:t>
            </a:r>
            <a:endParaRPr kumimoji="0" lang="en-US" altLang="ru-RU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Примітка</a:t>
            </a:r>
            <a:r>
              <a:rPr kumimoji="0" lang="ru-RU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: </a:t>
            </a:r>
            <a:r>
              <a:rPr kumimoji="0" lang="uk-UA" altLang="ru-RU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Inline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краще </a:t>
            </a:r>
            <a:r>
              <a:rPr lang="ru-RU" altLang="ru-RU" sz="2100" dirty="0">
                <a:solidFill>
                  <a:schemeClr val="tx1"/>
                </a:solidFill>
                <a:latin typeface="inherit"/>
              </a:rPr>
              <a:t>не </a:t>
            </a:r>
            <a:r>
              <a:rPr kumimoji="0" lang="uk-UA" altLang="ru-R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використовувати!</a:t>
            </a:r>
            <a:r>
              <a:rPr kumimoji="0" lang="uk-UA" altLang="ru-RU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F7B9D-8D70-944D-22AA-1EB56E94AD00}"/>
              </a:ext>
            </a:extLst>
          </p:cNvPr>
          <p:cNvSpPr txBox="1"/>
          <p:nvPr/>
        </p:nvSpPr>
        <p:spPr>
          <a:xfrm>
            <a:off x="942108" y="1454727"/>
            <a:ext cx="721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uk-UA" altLang="en-US" sz="2400" dirty="0">
                <a:latin typeface="DejaVu Sans" charset="0"/>
                <a:hlinkClick r:id="rId3"/>
              </a:rPr>
              <a:t>http://www.w3.org/TR/CSS21/cover.html</a:t>
            </a:r>
            <a:endParaRPr lang="uk-UA" altLang="en-US" sz="2400" dirty="0">
              <a:latin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0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8AD537-CB31-ED6F-22D6-09DD31B664E3}"/>
              </a:ext>
            </a:extLst>
          </p:cNvPr>
          <p:cNvSpPr txBox="1"/>
          <p:nvPr/>
        </p:nvSpPr>
        <p:spPr>
          <a:xfrm>
            <a:off x="367990" y="1242592"/>
            <a:ext cx="841974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uk-UA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або </a:t>
            </a:r>
            <a:r>
              <a:rPr lang="uk-UA" sz="2000" dirty="0">
                <a:solidFill>
                  <a:schemeClr val="tx1"/>
                </a:solidFill>
              </a:rPr>
              <a:t>вбудовані стилі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підключаються за допомогою атрибуту </a:t>
            </a:r>
            <a:r>
              <a:rPr lang="uk-UA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bg2"/>
                </a:solidFill>
              </a:rPr>
              <a:t> </a:t>
            </a:r>
            <a:endParaRPr lang="uk-UA" sz="2000" dirty="0">
              <a:solidFill>
                <a:schemeClr val="bg2"/>
              </a:solidFill>
            </a:endParaRPr>
          </a:p>
          <a:p>
            <a:endParaRPr lang="uk-UA" sz="2000" dirty="0">
              <a:solidFill>
                <a:schemeClr val="bg2"/>
              </a:solidFill>
            </a:endParaRPr>
          </a:p>
          <a:p>
            <a:r>
              <a:rPr lang="uk-UA" sz="2000" dirty="0">
                <a:solidFill>
                  <a:schemeClr val="bg2"/>
                </a:solidFill>
              </a:rPr>
              <a:t>2. </a:t>
            </a:r>
            <a:r>
              <a:rPr lang="uk-UA" sz="2000" dirty="0">
                <a:solidFill>
                  <a:schemeClr val="tx1"/>
                </a:solidFill>
              </a:rPr>
              <a:t>Внутрішні стилі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встановлюються тегом &lt;</a:t>
            </a:r>
            <a:r>
              <a:rPr lang="uk-UA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&gt;, який має бути розміщений у тезі &lt;</a:t>
            </a:r>
            <a:r>
              <a:rPr lang="uk-UA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endParaRPr lang="uk-UA" sz="2000" dirty="0">
              <a:solidFill>
                <a:schemeClr val="tx2"/>
              </a:solidFill>
            </a:endParaRPr>
          </a:p>
          <a:p>
            <a:endParaRPr lang="uk-UA" sz="2000" dirty="0">
              <a:solidFill>
                <a:schemeClr val="tx2"/>
              </a:solidFill>
            </a:endParaRPr>
          </a:p>
          <a:p>
            <a:endParaRPr lang="uk-UA" sz="2000" dirty="0">
              <a:solidFill>
                <a:schemeClr val="tx2"/>
              </a:solidFill>
            </a:endParaRPr>
          </a:p>
          <a:p>
            <a:endParaRPr lang="uk-UA" sz="2000" dirty="0">
              <a:solidFill>
                <a:schemeClr val="tx2"/>
              </a:solidFill>
            </a:endParaRPr>
          </a:p>
          <a:p>
            <a:endParaRPr lang="uk-UA" sz="2000" dirty="0">
              <a:solidFill>
                <a:schemeClr val="tx2"/>
              </a:solidFill>
            </a:endParaRPr>
          </a:p>
          <a:p>
            <a:r>
              <a:rPr lang="uk-UA" sz="2000" dirty="0">
                <a:solidFill>
                  <a:schemeClr val="tx2"/>
                </a:solidFill>
              </a:rPr>
              <a:t>3. </a:t>
            </a:r>
            <a:r>
              <a:rPr lang="uk-UA" sz="2000" dirty="0">
                <a:solidFill>
                  <a:schemeClr val="tx1"/>
                </a:solidFill>
              </a:rPr>
              <a:t>Зовнішні стилі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встановлюються тегом </a:t>
            </a:r>
            <a:r>
              <a:rPr lang="uk-UA" sz="2000" i="1" dirty="0">
                <a:solidFill>
                  <a:srgbClr val="00B0F0"/>
                </a:solidFill>
              </a:rPr>
              <a:t>&lt;</a:t>
            </a:r>
            <a:r>
              <a:rPr lang="uk-UA" sz="2000" i="1" dirty="0" err="1">
                <a:solidFill>
                  <a:srgbClr val="00B0F0"/>
                </a:solidFill>
              </a:rPr>
              <a:t>link</a:t>
            </a:r>
            <a:r>
              <a:rPr lang="uk-UA" sz="2000" i="1" dirty="0">
                <a:solidFill>
                  <a:srgbClr val="00B0F0"/>
                </a:solidFill>
              </a:rPr>
              <a:t>&gt;</a:t>
            </a:r>
            <a:r>
              <a:rPr lang="uk-UA" sz="2000" dirty="0">
                <a:solidFill>
                  <a:srgbClr val="00B0F0"/>
                </a:solidFill>
              </a:rPr>
              <a:t>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атрибуті </a:t>
            </a:r>
            <a:r>
              <a:rPr lang="uk-UA" sz="2000" dirty="0" err="1">
                <a:solidFill>
                  <a:schemeClr val="tx1"/>
                </a:solidFill>
              </a:rPr>
              <a:t>href</a:t>
            </a:r>
            <a:r>
              <a:rPr lang="uk-UA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якого задається шлях до файлу зі стилями. Файл повинен мати розширення .</a:t>
            </a:r>
            <a:r>
              <a:rPr lang="uk-UA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Тег</a:t>
            </a:r>
            <a:r>
              <a:rPr lang="uk-UA" sz="2000" dirty="0">
                <a:solidFill>
                  <a:schemeClr val="tx2"/>
                </a:solidFill>
              </a:rPr>
              <a:t> &lt;</a:t>
            </a:r>
            <a:r>
              <a:rPr lang="uk-UA" sz="2000" dirty="0" err="1">
                <a:solidFill>
                  <a:schemeClr val="tx2"/>
                </a:solidFill>
              </a:rPr>
              <a:t>link</a:t>
            </a:r>
            <a:r>
              <a:rPr lang="uk-UA" sz="2000" dirty="0">
                <a:solidFill>
                  <a:schemeClr val="tx2"/>
                </a:solidFill>
              </a:rPr>
              <a:t>&gt;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має бути розміщений у тезі</a:t>
            </a:r>
            <a:r>
              <a:rPr lang="uk-UA" sz="2000" dirty="0">
                <a:solidFill>
                  <a:schemeClr val="tx2"/>
                </a:solidFill>
              </a:rPr>
              <a:t>&lt;</a:t>
            </a:r>
            <a:r>
              <a:rPr lang="uk-UA" sz="2000" dirty="0" err="1">
                <a:solidFill>
                  <a:schemeClr val="tx2"/>
                </a:solidFill>
              </a:rPr>
              <a:t>head</a:t>
            </a:r>
            <a:r>
              <a:rPr lang="uk-UA" sz="2000" dirty="0">
                <a:solidFill>
                  <a:schemeClr val="tx2"/>
                </a:solidFill>
              </a:rPr>
              <a:t>&gt;.</a:t>
            </a:r>
          </a:p>
          <a:p>
            <a:endParaRPr lang="uk-UA" sz="2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C1FB0-0144-0495-6729-741DB23A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1" y="315486"/>
            <a:ext cx="6886575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F83C59-A7EA-6AAF-60A9-B23E378B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873" y="1746121"/>
            <a:ext cx="2922199" cy="4216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6B3CC4-92B1-4D16-79BC-BAD4F9BB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56" y="3075691"/>
            <a:ext cx="1581150" cy="1581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2E7AD5-CFD6-3390-9527-15B313260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87" y="6054563"/>
            <a:ext cx="3400425" cy="4095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C7BA1A-D149-2E56-FD40-EA3F1E7D1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620" y="2150502"/>
            <a:ext cx="5122343" cy="2916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A9AC12-B0D3-075C-7955-56FE5870F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329" y="3324404"/>
            <a:ext cx="2414616" cy="11551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D34585-5A03-7FEB-6815-5E709C01F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98" y="3070696"/>
            <a:ext cx="1581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040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541588"/>
            <a:ext cx="719931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52357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936</Words>
  <Application>Microsoft Office PowerPoint</Application>
  <PresentationFormat>Екран (4:3)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32" baseType="lpstr">
      <vt:lpstr>Arial</vt:lpstr>
      <vt:lpstr>inherit</vt:lpstr>
      <vt:lpstr>Roboto</vt:lpstr>
      <vt:lpstr>Consolas</vt:lpstr>
      <vt:lpstr>Times New Roman</vt:lpstr>
      <vt:lpstr>DejaVu Sans</vt:lpstr>
      <vt:lpstr>Courier New</vt:lpstr>
      <vt:lpstr>Calibri</vt:lpstr>
      <vt:lpstr>Quattrocento Sans</vt:lpstr>
      <vt:lpstr>Noto Sans Symbols</vt:lpstr>
      <vt:lpstr>Сеть</vt:lpstr>
      <vt:lpstr>         </vt:lpstr>
      <vt:lpstr>Презентація PowerPoint</vt:lpstr>
      <vt:lpstr>CSS – каскадні таблиці стилів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зв'язування (linking)</vt:lpstr>
      <vt:lpstr>Імпорт CSS (IE)</vt:lpstr>
      <vt:lpstr>Презентація PowerPoint</vt:lpstr>
      <vt:lpstr>Презентація PowerPoint</vt:lpstr>
      <vt:lpstr>Спосіб inline </vt:lpstr>
      <vt:lpstr>Презентація PowerPoint</vt:lpstr>
      <vt:lpstr>Внутрішні стилі (embeding)</vt:lpstr>
      <vt:lpstr>Презентація PowerPoint</vt:lpstr>
      <vt:lpstr>Презентація PowerPoint</vt:lpstr>
      <vt:lpstr>Каскадування</vt:lpstr>
      <vt:lpstr>Розширення Live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№4 JavaScript.</dc:title>
  <dc:creator>Svetlana</dc:creator>
  <cp:lastModifiedBy>Светлана Проскура</cp:lastModifiedBy>
  <cp:revision>25</cp:revision>
  <dcterms:modified xsi:type="dcterms:W3CDTF">2023-09-20T21:02:16Z</dcterms:modified>
</cp:coreProperties>
</file>