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319" r:id="rId3"/>
    <p:sldId id="320" r:id="rId4"/>
    <p:sldId id="335" r:id="rId5"/>
    <p:sldId id="321" r:id="rId6"/>
    <p:sldId id="322" r:id="rId7"/>
    <p:sldId id="323" r:id="rId8"/>
    <p:sldId id="336" r:id="rId9"/>
    <p:sldId id="324" r:id="rId10"/>
    <p:sldId id="337" r:id="rId11"/>
    <p:sldId id="325" r:id="rId12"/>
    <p:sldId id="326" r:id="rId13"/>
    <p:sldId id="327" r:id="rId14"/>
    <p:sldId id="341" r:id="rId15"/>
    <p:sldId id="338" r:id="rId16"/>
    <p:sldId id="339" r:id="rId17"/>
    <p:sldId id="340" r:id="rId18"/>
    <p:sldId id="328" r:id="rId19"/>
    <p:sldId id="329" r:id="rId20"/>
    <p:sldId id="330" r:id="rId21"/>
    <p:sldId id="343" r:id="rId22"/>
    <p:sldId id="342" r:id="rId23"/>
    <p:sldId id="331" r:id="rId24"/>
    <p:sldId id="349" r:id="rId25"/>
    <p:sldId id="352" r:id="rId26"/>
    <p:sldId id="350" r:id="rId27"/>
    <p:sldId id="351" r:id="rId28"/>
    <p:sldId id="332" r:id="rId29"/>
    <p:sldId id="344" r:id="rId30"/>
    <p:sldId id="353" r:id="rId31"/>
    <p:sldId id="355" r:id="rId32"/>
    <p:sldId id="356" r:id="rId33"/>
    <p:sldId id="357" r:id="rId34"/>
    <p:sldId id="358" r:id="rId35"/>
    <p:sldId id="361" r:id="rId36"/>
    <p:sldId id="359" r:id="rId37"/>
    <p:sldId id="363" r:id="rId38"/>
    <p:sldId id="360" r:id="rId39"/>
    <p:sldId id="354" r:id="rId40"/>
    <p:sldId id="362" r:id="rId41"/>
    <p:sldId id="345" r:id="rId42"/>
    <p:sldId id="346" r:id="rId43"/>
    <p:sldId id="347" r:id="rId44"/>
    <p:sldId id="348" r:id="rId45"/>
    <p:sldId id="333" r:id="rId46"/>
    <p:sldId id="334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40404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6F49D-5FDD-48A9-8279-CA765510D6B4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8442-6349-4338-B951-A70D1D9246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5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9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83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612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967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690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93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68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813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34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174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52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12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73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842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101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17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415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736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394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489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738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71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77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104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759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163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358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903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113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010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9168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495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09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4100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442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545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194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510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4202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733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090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98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25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2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39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520E8-337F-587B-BD0F-664D1C99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05008-CA85-649A-EBD4-B2876BF6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F871-ED17-FE3F-B0A4-0090BB8B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7498F-D36F-55F5-C8E6-C54BDF44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26CE5-FF61-97E0-A53D-B3E8780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3CCF1-0E3A-7C75-69B8-63CCB016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564346-2F5B-E5AC-1BAA-01ED3333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00BF7-E4B9-950B-4BDE-A18D20EB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73715-91B4-FEFE-C9CE-A4E90EDC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C7E78-70B7-2B11-DC36-02627914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2FE4AB-6E8D-4A7C-EF0E-5E3162DC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DA7F09-1F6A-3F29-2C6E-EFEA3671E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44B78-0688-B48A-7EB0-5BA4538A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73AFB-DAA9-D33E-F244-15964B12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7A6AA-4A59-D0C2-707D-B53A39A5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9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A1C7-D266-26C2-4AEE-D6E24109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1C4E-E86A-55C6-86D8-ED0C96E5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251B4-BE43-75E2-6717-704871F7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A2AC8-1371-3538-D2B5-2BF29481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86DA4-8960-E22D-C4C3-C6C4BE1A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936C3-A3F6-210C-0899-510CCB9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52D93-E4B0-8BBF-D98F-ED70B0D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9E27B-E30C-880B-5544-47A5F689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68A7C-FEFF-4F91-0598-D4A1D349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13BE2-7BDD-2A63-B7EB-A62D26D7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EADE-B4B7-72C5-14BF-6EF8CEC3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0EAFE-3FB2-F244-E2D8-EBE11DC06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E6FA73-C967-FF73-3162-B62F4825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7C761-6168-8ACE-3F43-2AEA63F8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098D2-6E57-B10B-86A0-598ACE9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7880C-B331-C2E9-14A6-CD2ACC4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4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C082-3B8B-16DE-9B1A-51E4445A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7DBD1-1D83-0903-5E3A-54B15ADF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D2E797-6694-8CDC-F6FB-CDAB127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A5E988-763B-F532-7612-21507146C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8F7C80-6D23-962B-8B0E-E8038F9D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2734E4-2FE2-CBEB-98D9-634DB84C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9789E3-B597-EA94-D0F2-C01B17E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8217E2-7C02-33B0-ADD8-62F1AA6D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2C2CF-69AE-663F-56FC-467D5A1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3A36A9-CA1F-48A2-DCFD-1FB3CD05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9FB62B-9911-E9DF-C760-6C56590B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9E8FD-2548-DED6-5579-2114DCA5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1D7E74-5312-AAFE-5EF1-3E4D41F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A7BFE-956F-A336-060A-3277D3D0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20F76-04F3-5B76-DDE5-AA09043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F1542-3779-30AA-A83E-04A4BDCC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6C495-7F00-5B3E-C695-A71C9FCB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11369E-DEB3-3C9D-2540-C51C3A71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5368C-B3FA-57DC-7B49-E095543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BA06E-C021-8F60-CF92-BC51C7B3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842DE-0DFF-F286-A716-87E81AA9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FDE4-8DCA-0520-33F3-E3A91E24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4C646C-ABF6-95E4-36F9-89B478EF7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E71FB9-F812-F902-3B09-278FD618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8126E-B391-9837-6C90-FDA4EA9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F9E8F9-9741-14C1-B716-B9F98EBA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F9FC2-3FEA-96EE-9135-59C392A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F2C7A-1C22-A8C2-3BEB-3CDF9BCB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06030-2689-3804-73BD-9F668010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9819C-08F8-5073-1E98-98D772DA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FDDA-C62F-47B4-B7DD-52184EB7138A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4E71E-F5F9-3DB3-88C8-4325140A8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FC0A1-81CC-D45D-024C-CA48DC66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8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slproskura@gmail.co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2052889" y="5069802"/>
            <a:ext cx="7772400" cy="2880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32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№6</a:t>
            </a:r>
            <a:br>
              <a:rPr lang="uk-UA" sz="3200" dirty="0">
                <a:solidFill>
                  <a:srgbClr val="0000CC"/>
                </a:solidFill>
              </a:rPr>
            </a:br>
            <a:r>
              <a:rPr lang="uk-UA" sz="3200" b="1" dirty="0">
                <a:solidFill>
                  <a:srgbClr val="0000CC"/>
                </a:solidFill>
              </a:rPr>
              <a:t>Адаптивна верстка. Медіа-запити. </a:t>
            </a:r>
            <a:r>
              <a:rPr lang="uk-UA" sz="3200" b="1" dirty="0" err="1">
                <a:solidFill>
                  <a:srgbClr val="0000CC"/>
                </a:solidFill>
              </a:rPr>
              <a:t>Метатег</a:t>
            </a:r>
            <a:r>
              <a:rPr lang="uk-UA" sz="3200" b="1" dirty="0">
                <a:solidFill>
                  <a:srgbClr val="0000CC"/>
                </a:solidFill>
              </a:rPr>
              <a:t> </a:t>
            </a:r>
            <a:r>
              <a:rPr lang="uk-UA" sz="3200" b="1" dirty="0" err="1">
                <a:solidFill>
                  <a:srgbClr val="0000CC"/>
                </a:solidFill>
              </a:rPr>
              <a:t>viewport</a:t>
            </a:r>
            <a:r>
              <a:rPr lang="uk-UA" sz="3200" b="1" dirty="0">
                <a:solidFill>
                  <a:srgbClr val="0000CC"/>
                </a:solidFill>
              </a:rPr>
              <a:t>. Інструменти розробника. Типи верстки. Стратегія </a:t>
            </a:r>
            <a:r>
              <a:rPr lang="uk-UA" sz="3200" b="1" dirty="0" err="1">
                <a:solidFill>
                  <a:srgbClr val="0000CC"/>
                </a:solidFill>
              </a:rPr>
              <a:t>Mobile</a:t>
            </a:r>
            <a:r>
              <a:rPr lang="uk-UA" sz="3200" b="1" dirty="0">
                <a:solidFill>
                  <a:srgbClr val="0000CC"/>
                </a:solidFill>
              </a:rPr>
              <a:t> </a:t>
            </a:r>
            <a:r>
              <a:rPr lang="uk-UA" sz="3200" b="1" dirty="0" err="1">
                <a:solidFill>
                  <a:srgbClr val="0000CC"/>
                </a:solidFill>
              </a:rPr>
              <a:t>First</a:t>
            </a:r>
            <a:r>
              <a:rPr lang="uk-UA" sz="3200" b="1" dirty="0">
                <a:solidFill>
                  <a:srgbClr val="0000CC"/>
                </a:solidFill>
              </a:rPr>
              <a:t>. </a:t>
            </a: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9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uk-UA"/>
              <a:pPr/>
              <a:t>1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2044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0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5939089" y="1003066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915243" y="5079197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</a:p>
          <a:p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</a:t>
            </a:r>
            <a:r>
              <a:rPr lang="uk-UA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СвІтлана</a:t>
            </a:r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Леонідівна</a:t>
            </a:r>
            <a:endParaRPr dirty="0"/>
          </a:p>
          <a:p>
            <a:r>
              <a:rPr lang="uk-UA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slproskura@gmail</a:t>
            </a:r>
            <a:r>
              <a:rPr lang="uk-UA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.com</a:t>
            </a:r>
            <a:endParaRPr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2029991" y="2478406"/>
            <a:ext cx="8537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uk-UA" sz="2000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ПРОЕКТУВАННЯ  WEB -ЗАСТОСУВАНЬ</a:t>
            </a:r>
            <a:endParaRPr sz="2000" b="1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EED21A-C0C1-4AE7-83E9-82A9B8565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762" y="45664"/>
            <a:ext cx="1219370" cy="1648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106781" y="45638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Медіа-функції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634607-5555-4FC4-AFFE-563419D43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87" y="1102675"/>
            <a:ext cx="10816564" cy="1139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1B9B0C-3D29-457B-BEC2-0E39EB894AE7}"/>
              </a:ext>
            </a:extLst>
          </p:cNvPr>
          <p:cNvSpPr txBox="1"/>
          <p:nvPr/>
        </p:nvSpPr>
        <p:spPr>
          <a:xfrm>
            <a:off x="1679869" y="2671560"/>
            <a:ext cx="844815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uk-UA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Застос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</a:t>
            </a:r>
            <a:r>
              <a:rPr lang="uk-UA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ується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коли ширина </a:t>
            </a:r>
            <a:r>
              <a:rPr lang="uk-UA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в'юпорту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більша за 900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px */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900px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A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Застосується, коли ширина </a:t>
            </a:r>
            <a:r>
              <a:rPr lang="uk-UA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в'юпорту</a:t>
            </a:r>
            <a:r>
              <a:rPr lang="uk-UA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менша за 600</a:t>
            </a:r>
            <a:r>
              <a:rPr lang="en-A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px */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A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A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A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26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88078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Медіа-функції</a:t>
            </a:r>
            <a:endParaRPr lang="uk-UA"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86BBA4-984F-469D-86BB-D35557767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34" y="6026696"/>
            <a:ext cx="9915364" cy="6949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39B40-C38E-4AE3-9065-D10EBA6A5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27" y="897925"/>
            <a:ext cx="10385597" cy="7255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26A23-7AA8-4FAD-8135-7EFBF2FCF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000" y="1690049"/>
            <a:ext cx="6849431" cy="16671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43C922-5E40-4143-BF95-E060E25C0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46" y="3661486"/>
            <a:ext cx="11132795" cy="22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4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Логічні оператори</a:t>
            </a:r>
            <a:endParaRPr lang="uk-UA"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3C75FF-4AD5-46B3-B7B3-EB60178D1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7" y="2043114"/>
            <a:ext cx="11030785" cy="30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70133" y="94058"/>
            <a:ext cx="6621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and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09B187-4AD0-4333-BCAE-96CE2120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9" y="641397"/>
            <a:ext cx="10439073" cy="30820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7F8D7B-DE07-4CC4-A098-E92063CE1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64" y="3814757"/>
            <a:ext cx="10169184" cy="29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70133" y="94058"/>
            <a:ext cx="6621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en-US" altLang="uk-UA" sz="3600" b="1" dirty="0">
                <a:solidFill>
                  <a:srgbClr val="E6AF00"/>
                </a:solidFill>
                <a:latin typeface="Arial"/>
                <a:cs typeface="Arial"/>
              </a:rPr>
              <a:t>” , “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57E221-C22C-4691-8698-CE6FC454F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32" y="740347"/>
            <a:ext cx="9451070" cy="58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5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70133" y="94058"/>
            <a:ext cx="6621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en-US" altLang="uk-UA" sz="3600" b="1" dirty="0">
                <a:solidFill>
                  <a:srgbClr val="E6AF00"/>
                </a:solidFill>
                <a:latin typeface="Arial"/>
                <a:cs typeface="Arial"/>
              </a:rPr>
              <a:t>” , “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1F7D25-7711-4729-83FB-F9C1E2F1E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8" y="978962"/>
            <a:ext cx="10429110" cy="43488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4D8D1A-820B-4B25-8BB1-900B0F7E1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3" y="5879038"/>
            <a:ext cx="8439629" cy="6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2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70133" y="94058"/>
            <a:ext cx="6621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en-US" altLang="uk-UA" sz="3600" b="1" dirty="0">
                <a:solidFill>
                  <a:srgbClr val="E6AF00"/>
                </a:solidFill>
                <a:latin typeface="Arial"/>
                <a:cs typeface="Arial"/>
              </a:rPr>
              <a:t>not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B406BC-31D0-4579-B0D1-B66FF566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9" y="823417"/>
            <a:ext cx="10597265" cy="45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EF1F66-A4E2-4E0A-A0BB-EA3198091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280548"/>
            <a:ext cx="6258798" cy="6296904"/>
          </a:xfrm>
          <a:prstGeom prst="rect">
            <a:avLst/>
          </a:prstGeom>
        </p:spPr>
      </p:pic>
      <p:sp>
        <p:nvSpPr>
          <p:cNvPr id="168" name="Google Shape;168;p14"/>
          <p:cNvSpPr txBox="1"/>
          <p:nvPr/>
        </p:nvSpPr>
        <p:spPr>
          <a:xfrm>
            <a:off x="4446083" y="154935"/>
            <a:ext cx="329983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Оператор </a:t>
            </a:r>
            <a:r>
              <a:rPr lang="en-US" altLang="uk-UA" sz="3600" b="1" dirty="0">
                <a:solidFill>
                  <a:srgbClr val="E6AF00"/>
                </a:solidFill>
                <a:latin typeface="Arial"/>
                <a:cs typeface="Arial"/>
              </a:rPr>
              <a:t>not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00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110296" y="41541"/>
            <a:ext cx="70694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Перевизначення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стилів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2ED317-EDE5-42F5-BC10-257F97B5D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85" y="2291425"/>
            <a:ext cx="4294535" cy="36055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CA1253-66D5-4C15-9DC5-B3F029AF5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081" y="2375273"/>
            <a:ext cx="3985975" cy="3521674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F66E74A4-3385-4927-828C-0B974ACF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720" y="1882537"/>
            <a:ext cx="961081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В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інструментах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 розробника можна наочно побачити, як застосовуються CSS-правила і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перевизначається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 колір фону елемента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body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D0A2BF6-50BE-4E3C-A8CF-0596A6832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471" y="5938028"/>
            <a:ext cx="9610818" cy="7651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CDB9D7-C059-4BFE-BCA0-387960BA3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968" y="537395"/>
            <a:ext cx="1037478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1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175611" y="117981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6C7671-62D4-44E2-B010-567531CB4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15" y="298947"/>
            <a:ext cx="7030431" cy="5868219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BC9031-D0B9-4AE2-B258-89A9AF4CA52E}"/>
              </a:ext>
            </a:extLst>
          </p:cNvPr>
          <p:cNvSpPr txBox="1"/>
          <p:nvPr/>
        </p:nvSpPr>
        <p:spPr>
          <a:xfrm>
            <a:off x="3054313" y="63205"/>
            <a:ext cx="779719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Перевизначення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стилів. Приклад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01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57E995-0731-4B12-BB96-5861837436CE}"/>
              </a:ext>
            </a:extLst>
          </p:cNvPr>
          <p:cNvSpPr txBox="1"/>
          <p:nvPr/>
        </p:nvSpPr>
        <p:spPr>
          <a:xfrm>
            <a:off x="2507603" y="1399793"/>
            <a:ext cx="60975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Медіа-запити.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Медіа-типи.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Медіа-функції.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Метатег</a:t>
            </a: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Інструменти розробника.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Типи верстки.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Стратегія </a:t>
            </a:r>
            <a:r>
              <a:rPr lang="uk-UA" sz="240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i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uk-UA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5757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Метатег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viewport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6D2BF-6F56-4053-BA59-FC7FB721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54" y="902827"/>
            <a:ext cx="9192908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Метатег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viewport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A41F85-CE63-47C8-A900-76BF3493C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51" y="886312"/>
            <a:ext cx="9478698" cy="13717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35FF4B-2B01-44B3-A0FE-47E10774E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485" y="2258103"/>
            <a:ext cx="7176555" cy="43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4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14150" y="19321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Метатег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viewport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9BF41D-E2CB-48A8-9EA5-C737AF5E0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5149"/>
            <a:ext cx="9392961" cy="58205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F0DB27-2823-4533-89F3-ECAC7997E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809" y="2551916"/>
            <a:ext cx="2743309" cy="33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43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86159" y="-57364"/>
            <a:ext cx="619232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Інструменти розробника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7A5463-ABBD-478E-92A2-A463A15F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1266"/>
            <a:ext cx="6889262" cy="37674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03BA6D-0587-41CB-A843-F9CC8F9B0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789" y="1956090"/>
            <a:ext cx="7613211" cy="1648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BB0C38-A5C0-4C00-A3DE-07C565FB6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057" y="3713008"/>
            <a:ext cx="7730061" cy="31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9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04820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1D06B0-E3BC-4A8B-A4C5-AE4C10221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27" y="978962"/>
            <a:ext cx="9659974" cy="41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3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04820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1B28C8-0EA3-4B43-8D5C-26A8E43ED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3" y="909286"/>
            <a:ext cx="9345329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72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04820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D3C5A-660E-4387-8D22-5FF2E9844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83" y="875870"/>
            <a:ext cx="10437865" cy="28657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31F48-168E-407D-8B72-13A33B2D7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40" y="4057729"/>
            <a:ext cx="10234628" cy="120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21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5694877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61BB49-8049-440C-B294-AED5FE2E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101040"/>
            <a:ext cx="4858428" cy="14003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01C09D-AF70-400F-9346-1C9F0ADAF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30" y="1802990"/>
            <a:ext cx="3467584" cy="4982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4E20A7-8C65-499C-A016-58AD39FF8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135" y="1344583"/>
            <a:ext cx="6037620" cy="15522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319F68-10D7-438A-B0DD-9374FE95E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6135" y="2836197"/>
            <a:ext cx="7465204" cy="38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15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435CD1-9E49-4901-B989-3845357B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6" y="165285"/>
            <a:ext cx="7964011" cy="616353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5A2CC41D-1D2F-4E69-8466-A1B61CE18AD7}"/>
              </a:ext>
            </a:extLst>
          </p:cNvPr>
          <p:cNvSpPr txBox="1"/>
          <p:nvPr/>
        </p:nvSpPr>
        <p:spPr>
          <a:xfrm>
            <a:off x="5694877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6A18F-E5C2-4C55-BB10-40FA76B66818}"/>
              </a:ext>
            </a:extLst>
          </p:cNvPr>
          <p:cNvSpPr txBox="1"/>
          <p:nvPr/>
        </p:nvSpPr>
        <p:spPr>
          <a:xfrm>
            <a:off x="3468654" y="4337188"/>
            <a:ext cx="7560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При запуску цього прикладу </a:t>
            </a:r>
            <a:r>
              <a:rPr lang="uk-UA" dirty="0">
                <a:solidFill>
                  <a:srgbClr val="1C1E21"/>
                </a:solidFill>
                <a:latin typeface="system-ui"/>
              </a:rPr>
              <a:t>видно, що при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зміненні  ширини області з результатом,  буде видно різницю між </a:t>
            </a:r>
            <a:r>
              <a:rPr lang="uk-UA" b="0" i="0" dirty="0" err="1">
                <a:solidFill>
                  <a:srgbClr val="1C1E21"/>
                </a:solidFill>
                <a:effectLst/>
                <a:latin typeface="system-ui"/>
              </a:rPr>
              <a:t>респонсивним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 і адаптивним контейнерами. </a:t>
            </a:r>
          </a:p>
          <a:p>
            <a:endParaRPr lang="uk-UA" dirty="0">
              <a:solidFill>
                <a:srgbClr val="1C1E21"/>
              </a:solidFill>
              <a:latin typeface="system-ui"/>
            </a:endParaRPr>
          </a:p>
          <a:p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Колір контейнерів змінюється в кожній з довільно обраних точок перелому 600, 900 і 1140 пікселів.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6970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DC3378-A1A1-4262-A643-A5AD8D8AF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53" y="978962"/>
            <a:ext cx="8859486" cy="4496427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838086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92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858899" y="225273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Медіа-запити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2BF93E-B3D0-4D60-8539-E3A50DA83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14" y="1247470"/>
            <a:ext cx="1005027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8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4072239" y="0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E5A93E-BCA1-4808-B214-0409FA1FB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7" y="646290"/>
            <a:ext cx="5363323" cy="5906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326E75-89E3-47A5-8515-A5BCB68E3573}"/>
              </a:ext>
            </a:extLst>
          </p:cNvPr>
          <p:cNvSpPr txBox="1"/>
          <p:nvPr/>
        </p:nvSpPr>
        <p:spPr>
          <a:xfrm>
            <a:off x="4728707" y="1045229"/>
            <a:ext cx="6652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Адаптивному контейнеру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задається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початкове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значення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максимальної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ширини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,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після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чого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,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воно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перевизначається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у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кожній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точці</a:t>
            </a:r>
            <a:r>
              <a:rPr lang="ru-RU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перелому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6F201-4791-4AAF-92EA-38435B85256C}"/>
              </a:ext>
            </a:extLst>
          </p:cNvPr>
          <p:cNvSpPr txBox="1"/>
          <p:nvPr/>
        </p:nvSpPr>
        <p:spPr>
          <a:xfrm>
            <a:off x="4924231" y="2396451"/>
            <a:ext cx="60975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Який підхід використовувати? Все залежить від дизайну, типу веб-сайту і фінансових можливостей замовника.</a:t>
            </a:r>
          </a:p>
          <a:p>
            <a:endParaRPr lang="uk-UA" sz="16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Для більшості веб-сайтів малого та середнього бізнесу достатньо адаптивної версії. </a:t>
            </a:r>
          </a:p>
          <a:p>
            <a:endParaRPr lang="uk-UA" sz="16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uk-UA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Респонсивна</a:t>
            </a:r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верстка дорожча в дизайні, проектуванні і розробці, оскільки її складніше і довше робити, але вона незамінна в інтерфейсах сучасних веб-застосунків.</a:t>
            </a:r>
          </a:p>
          <a:p>
            <a:endParaRPr lang="uk-UA" sz="16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Іноді бізнес-завдання краще виконає окрема мобільна версія або взагалі </a:t>
            </a:r>
            <a:r>
              <a:rPr lang="uk-UA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нативний</a:t>
            </a:r>
            <a:r>
              <a:rPr lang="uk-UA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застосунок, замість веб-сайту</a:t>
            </a:r>
            <a:r>
              <a:rPr lang="uk-UA" sz="1600" b="0" i="0" dirty="0">
                <a:solidFill>
                  <a:srgbClr val="1C1E21"/>
                </a:solidFill>
                <a:effectLst/>
                <a:latin typeface="system-ui"/>
              </a:rPr>
              <a:t>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51424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63509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Стратегія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 First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C5FBDF-F557-43A0-9326-08EB888C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0" y="695125"/>
            <a:ext cx="9478698" cy="33627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8AA032-8B55-48D9-96D7-F422A89C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448" y="4217360"/>
            <a:ext cx="7136453" cy="23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0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63509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Стратегія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 First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BBB3D5-394A-48CD-97F0-C6C1FC9B1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5" y="860894"/>
            <a:ext cx="10376997" cy="35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7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63509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Стратегія 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 First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D58F35-B08D-4783-B09B-645CF0E7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4" y="978962"/>
            <a:ext cx="10287688" cy="31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0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6" y="74645"/>
            <a:ext cx="38876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-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f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irst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 CSS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C61042-D65D-41AD-9FB3-B5F3E4D7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5" y="720935"/>
            <a:ext cx="9524671" cy="12916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43009C-EC0F-4D23-953F-596542A11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63" y="2139229"/>
            <a:ext cx="5077534" cy="429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8026DA-007B-4918-869B-B3AC34ECA5C1}"/>
              </a:ext>
            </a:extLst>
          </p:cNvPr>
          <p:cNvSpPr txBox="1"/>
          <p:nvPr/>
        </p:nvSpPr>
        <p:spPr>
          <a:xfrm>
            <a:off x="5745325" y="2241895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Тобто створюється легковагова версія стилів для мобільних пристроїв, а всі стилі для ширших екранів закриваються всередині відповідних медіа-запитів.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ystem-ui"/>
            </a:endParaRPr>
          </a:p>
          <a:p>
            <a:pPr algn="l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ystem-ui"/>
            </a:endParaRPr>
          </a:p>
          <a:p>
            <a:pPr algn="l"/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 Водночас HTML-розмітка не змінюється.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ystem-ui"/>
            </a:endParaRPr>
          </a:p>
          <a:p>
            <a:pPr algn="l"/>
            <a:endParaRPr lang="uk-UA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ystem-ui"/>
            </a:endParaRPr>
          </a:p>
          <a:p>
            <a:pPr algn="l"/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Плюс такого підходу у тому, що для мобільних стилів практично ніколи не потрібно задавати позиціонування, наприклад за допомогою </a:t>
            </a:r>
            <a:r>
              <a:rPr lang="uk-UA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Flexbox</a:t>
            </a:r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, тому що весь контент розміщується в одну колонку один за одним - </a:t>
            </a:r>
            <a:r>
              <a:rPr lang="uk-UA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дефолтна</a:t>
            </a:r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 поведінка блокових елементів у стандартному потоці документа.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ystem-ui"/>
            </a:endParaRPr>
          </a:p>
          <a:p>
            <a:pPr algn="l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ystem-ui"/>
            </a:endParaRPr>
          </a:p>
          <a:p>
            <a:pPr algn="l"/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 Це означає, що в медіа-запитах для ширших екранів не доведеться </a:t>
            </a:r>
            <a:r>
              <a:rPr lang="uk-UA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перевизначати</a:t>
            </a:r>
            <a:r>
              <a:rPr lang="uk-U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ystem-ui"/>
              </a:rPr>
              <a:t> позиціонування</a:t>
            </a:r>
          </a:p>
        </p:txBody>
      </p:sp>
    </p:spTree>
    <p:extLst>
      <p:ext uri="{BB962C8B-B14F-4D97-AF65-F5344CB8AC3E}">
        <p14:creationId xmlns:p14="http://schemas.microsoft.com/office/powerpoint/2010/main" val="1740328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6" y="74645"/>
            <a:ext cx="38876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Mobile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-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f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irst</a:t>
            </a:r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 CSS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E0C4D8-DE80-4377-846A-EAD43CEF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5" y="824720"/>
            <a:ext cx="9044307" cy="385366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92A41E-FAA5-44A7-B0B6-A17FDB258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05" y="4479512"/>
            <a:ext cx="838317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74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77691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Медіа-функція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max-width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F046E-D20C-4B16-ADA8-79B0E284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73" y="1628523"/>
            <a:ext cx="844985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3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77691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Медіа-функція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max-width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180E1-E7CF-4962-B15D-351DD3FC6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0" y="646290"/>
            <a:ext cx="3172268" cy="50299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100311-2288-4556-91CF-A3C15C2BF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577" y="858455"/>
            <a:ext cx="526806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7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E2793-B1F6-41D1-8469-AAED4A112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17" y="978962"/>
            <a:ext cx="8832404" cy="5263218"/>
          </a:xfrm>
          <a:prstGeom prst="rect">
            <a:avLst/>
          </a:prstGeom>
        </p:spPr>
      </p:pic>
      <p:sp>
        <p:nvSpPr>
          <p:cNvPr id="7" name="Google Shape;168;p14">
            <a:extLst>
              <a:ext uri="{FF2B5EF4-FFF2-40B4-BE49-F238E27FC236}">
                <a16:creationId xmlns:a16="http://schemas.microsoft.com/office/drawing/2014/main" id="{8944DE47-3505-4A03-8AA5-CA6537B5661A}"/>
              </a:ext>
            </a:extLst>
          </p:cNvPr>
          <p:cNvSpPr txBox="1"/>
          <p:nvPr/>
        </p:nvSpPr>
        <p:spPr>
          <a:xfrm>
            <a:off x="3119628" y="154935"/>
            <a:ext cx="77691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Медіа-функція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max-width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908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838086" y="154935"/>
            <a:ext cx="4130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Типи верстки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08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858899" y="225273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Медіа-запити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5B647-D413-413D-89C2-84E18437C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71" y="1121732"/>
            <a:ext cx="980259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8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6" name="Google Shape;168;p14">
            <a:extLst>
              <a:ext uri="{FF2B5EF4-FFF2-40B4-BE49-F238E27FC236}">
                <a16:creationId xmlns:a16="http://schemas.microsoft.com/office/drawing/2014/main" id="{39A874EA-2428-45BC-9A55-2BE1F2A8CB9D}"/>
              </a:ext>
            </a:extLst>
          </p:cNvPr>
          <p:cNvSpPr txBox="1"/>
          <p:nvPr/>
        </p:nvSpPr>
        <p:spPr>
          <a:xfrm>
            <a:off x="3679465" y="0"/>
            <a:ext cx="77691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alt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Медіа-функція </a:t>
            </a:r>
            <a:r>
              <a:rPr lang="uk-UA" alt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max-width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F046E-D20C-4B16-ADA8-79B0E284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73" y="1628523"/>
            <a:ext cx="844985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3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0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49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16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95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94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Фон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37352" y="496579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224080-4D2F-4075-88B1-A202A0B6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99" y="1671392"/>
            <a:ext cx="11050145" cy="39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1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B932A9-E23E-46CF-8E1E-007C5892B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3" y="1357023"/>
            <a:ext cx="980259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56749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Медіа-запит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C6FAC2-8228-4E9F-9F7E-C56267D37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65" y="978962"/>
            <a:ext cx="5210607" cy="4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738318" y="0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Медіа-запит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B3DC7D-18B8-4D3F-8448-E73F9D4C6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716629"/>
            <a:ext cx="7382905" cy="60111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EBD3EE-E096-42E4-8E14-DCB7AE4B2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119" y="652194"/>
            <a:ext cx="916443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1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3619247" y="154935"/>
            <a:ext cx="5315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Медіа-типи</a:t>
            </a:r>
            <a:endParaRPr sz="36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8FC8DE-1A6C-43AA-93E1-E12B739FC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87" y="1579353"/>
            <a:ext cx="11572761" cy="38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4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494</Words>
  <Application>Microsoft Office PowerPoint</Application>
  <PresentationFormat>Широкий екран</PresentationFormat>
  <Paragraphs>93</Paragraphs>
  <Slides>46</Slides>
  <Notes>46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system-ui</vt:lpstr>
      <vt:lpstr>var(--ifm-font-family-monospace)</vt:lpstr>
      <vt:lpstr>Тема Office</vt:lpstr>
      <vt:lpstr>    Лекція №6 Адаптивна верстка. Медіа-запити. Метатег viewport. Інструменти розробника. Типи верстки. Стратегія Mobile First.       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№3 Позиціювання елементів. Види верстки.</dc:title>
  <dc:creator>Светлана Проскура</dc:creator>
  <cp:lastModifiedBy>Светлана Проскура</cp:lastModifiedBy>
  <cp:revision>51</cp:revision>
  <dcterms:created xsi:type="dcterms:W3CDTF">2022-09-27T22:39:53Z</dcterms:created>
  <dcterms:modified xsi:type="dcterms:W3CDTF">2023-11-01T10:25:49Z</dcterms:modified>
</cp:coreProperties>
</file>