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notesMasterIdLst>
    <p:notesMasterId r:id="rId21"/>
  </p:notesMasterIdLst>
  <p:handoutMasterIdLst>
    <p:handoutMasterId r:id="rId22"/>
  </p:handoutMasterIdLst>
  <p:sldIdLst>
    <p:sldId id="568" r:id="rId2"/>
    <p:sldId id="449" r:id="rId3"/>
    <p:sldId id="522" r:id="rId4"/>
    <p:sldId id="523" r:id="rId5"/>
    <p:sldId id="552" r:id="rId6"/>
    <p:sldId id="553" r:id="rId7"/>
    <p:sldId id="554" r:id="rId8"/>
    <p:sldId id="555" r:id="rId9"/>
    <p:sldId id="569" r:id="rId10"/>
    <p:sldId id="556" r:id="rId11"/>
    <p:sldId id="558" r:id="rId12"/>
    <p:sldId id="559" r:id="rId13"/>
    <p:sldId id="557" r:id="rId14"/>
    <p:sldId id="560" r:id="rId15"/>
    <p:sldId id="561" r:id="rId16"/>
    <p:sldId id="562" r:id="rId17"/>
    <p:sldId id="563" r:id="rId18"/>
    <p:sldId id="564" r:id="rId19"/>
    <p:sldId id="565" r:id="rId2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CC"/>
    <a:srgbClr val="009900"/>
    <a:srgbClr val="5E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5064" autoAdjust="0"/>
  </p:normalViewPr>
  <p:slideViewPr>
    <p:cSldViewPr>
      <p:cViewPr varScale="1">
        <p:scale>
          <a:sx n="82" d="100"/>
          <a:sy n="82" d="100"/>
        </p:scale>
        <p:origin x="1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D51A1B-C3E1-4FDD-8113-7E1212EEE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E1EC9C-BD8B-48FD-820D-823762207C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6912A01-F4CF-423A-91D9-ED4D5F23F3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3B66D7-7D61-43D7-B93F-779F5A7784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1E53E0-AFC6-4C19-A259-5DA59F26B380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642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AF55B4-4946-40FA-BECF-2D58109C39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E59F7E-E95F-4764-B415-F7E1D0F42F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520B80-D3E6-4A8A-8783-50175458D7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BC5119C-74E1-4309-9B22-A3078FF847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noProof="0"/>
              <a:t>Образец текста</a:t>
            </a:r>
          </a:p>
          <a:p>
            <a:pPr lvl="1"/>
            <a:r>
              <a:rPr lang="ru-RU" altLang="uk-UA" noProof="0"/>
              <a:t>Второй уровень</a:t>
            </a:r>
          </a:p>
          <a:p>
            <a:pPr lvl="2"/>
            <a:r>
              <a:rPr lang="ru-RU" altLang="uk-UA" noProof="0"/>
              <a:t>Третий уровень</a:t>
            </a:r>
          </a:p>
          <a:p>
            <a:pPr lvl="3"/>
            <a:r>
              <a:rPr lang="ru-RU" altLang="uk-UA" noProof="0"/>
              <a:t>Четвертый уровень</a:t>
            </a:r>
          </a:p>
          <a:p>
            <a:pPr lvl="4"/>
            <a:r>
              <a:rPr lang="ru-RU" altLang="uk-UA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022B01-D279-4999-AC1D-F2A1D88616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1BD1365-B7BC-4F89-8C85-59E9B2DAF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B000B7-7D28-4C0C-A07A-F0D144AC3AC2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11498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181567E-CE81-44E7-A274-E8BDAF939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5B41009-A138-4094-886F-C1A61BEB10D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F8F3368-C0D2-4A4A-91CA-12AE4BED9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42A5657-3125-4BB6-8623-323DDC3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D54A2B7-389F-4B8A-9CCD-BA2C9BE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3310AC3-DB5B-4D1A-B556-987BFD7C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29742240-395E-45E6-9C35-262208CEC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03FD8C69-BC35-4DA4-9BE1-6EF5F3D5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19A7FA6E-560D-4068-9732-01081CC5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FF46930-670A-4274-A566-0DD0A59C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0195E3E-C9EC-4D4A-BDF6-F41D6E5D2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4A6A975-07D7-4EF7-B4D7-880000B5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6F54505-9C15-434E-9C9C-F56FD27E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6B133EE-33D8-4431-B021-53638E5F5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AB9DAD0-B2AD-49C2-A54A-E156E37C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767042C-F260-4FD0-ABE8-A0B02CF0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3336CB5-DF16-4A0F-851A-8D7A6D8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FA587AE-9F05-41E7-8C1A-B36FCAE1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A72A72D-8ECA-44EF-A011-44BC4BC3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B833228-D423-4244-B55C-7583FA56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EFA9D1-7406-428F-B9C0-68F865229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14CCA99-2BF7-4A51-A6A3-EE04D0B4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E46C69DA-9C3B-4CBD-AB03-68ABD5C2E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CEEC784-FCCF-4A33-A2BF-182FAD0D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2617071-4A30-458F-ABC5-818312F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7F9D2CB-CD6B-408D-AB5D-1FA494E70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414B20E-5A1E-4CC7-8608-443584F7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134CA5B-1A22-4F53-B120-02382DE3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FFC2DD94-08D0-4F6F-B234-239C38F7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3C832A2-0043-4051-9488-959899DC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C0A6C2B-88D8-4FA0-B097-3023ECCC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867A4C6-04BE-4614-8153-ED054804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8DC6AB24-5170-4A5C-9E64-22909099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5B970FE-12BF-4AC2-AE3E-C3A1900D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61F4D802-FE6E-495F-8413-F5145BA27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A83E2-F176-4517-A837-98F0D75F04D0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A934771-E69E-4511-8A62-0E3D94AC2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17BC047C-8153-47C9-BDB8-606040F9A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FC8147-1A3A-4022-A929-68270AF30DA8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FBA017-D994-42EF-942D-2CC19D815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83CA5-83BB-4421-97C7-7C49567FDD39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0F0095-BFC8-4B26-BB0A-C54BB6AAE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450ACD-AE65-439B-9A1F-20230C22B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6BEBE-DE9F-4127-AA11-2985F05E8386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194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3D4089-727C-4E76-848F-C40F5D217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5450-60CE-4A76-AB53-531389CB5947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A949C-AED8-49C9-9118-6B757CFD3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284C98-8F1A-41C1-99D9-3F099A873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8159D-74F5-4F58-9544-AF864E9F406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01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DD00EB-5ABC-4941-A9C1-38607E025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6AD6-51A8-4B73-B8BC-84049F4C646B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7F17F8-A333-4920-A64B-CE76F4149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90DFB4-5BC3-4AF6-85A2-05A20F111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AC45-1D38-42FE-99F1-497AFE028285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85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C1BA7C-79B9-476E-81CE-74C4EDA51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E9FA-79FD-4246-B654-47DB4931FFA0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B6773A-D0F4-4A19-A39E-038636B10C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9D885D-4F1B-4BB4-9B28-2FF7EDFF7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AE8B-0E24-4707-83AC-D5508FEB8B9E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9157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CAD14-0D1A-4950-8E93-35216AC1B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C76E-D3A6-4336-9CD7-D887B8C08B28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0B7982-BFC9-4970-8573-10F8A8405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C45153-8597-457D-A93D-D6E45CEE1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1676-5E18-4BA8-80ED-ABD9B014D35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08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785F3F-38E2-4D9D-973C-DF8EEB44C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EE94-6069-44EF-B641-1867683FA129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90EE5B-9BDD-4C5C-80F2-3D88D0E88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091E532-77F2-4398-B27A-F08896663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7B081-40C6-42A1-AE57-0395F3F6CC43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692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239017-9445-4634-879E-68458F6A6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4D591-5F01-4725-9CA2-9FAC7C7032B7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8ED14D-1944-4D1D-8B57-9D213B43D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F92F34-0A02-48B4-AB95-66AA2453E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3B902-D91D-4BAB-AD0A-EF6066BD3F0A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18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8A5245-3A12-4CF5-99E8-A84E654A1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4F73-1219-4D6B-8395-C7C67084B690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27FB3D-E930-413D-BB84-E090D62867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610E385-CC2A-4474-BDA0-D97C2B640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8F715-B465-482C-9C15-B595EC595656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74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C45351-E5C4-4799-A1FE-73DBAE0D5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C22E-A243-4C32-8F9C-A0B573AE8D16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8F7249-954C-46D3-BCCD-FD2DA47CF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D49197-6EC2-4CCB-B274-4C22B61CB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EB3C-3624-4E54-B9FB-A27DC1916B10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95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4A0789-11F9-4CF0-87A1-DA0D33E63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A90A-6D3C-4A9B-97EB-02AB156114C6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AC47BF-A5DC-49CA-AC09-15B54C84D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43BA9B-8C26-4E01-92E7-99D65BE50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6869-E1F8-46B6-91EB-CF68F33485B4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64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AB5B7F9D-D101-4D3E-AB5F-DAF4D6C50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4F500F-08F0-4985-8D73-A7BCA542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D931678-BBCC-47EB-BC87-0C220BFA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ADC1072B-D705-4671-8AA6-170C30A150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28A53AA4-96B5-4027-BB47-5DE17B06BC5F}" type="datetime1">
              <a:rPr lang="ru-RU" altLang="uk-UA" smtClean="0"/>
              <a:t>23.10.2024</a:t>
            </a:fld>
            <a:endParaRPr lang="ru-RU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C52F954B-63BA-47D2-B78C-B9CD674D9B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D5E6B267-9890-4EF2-857F-0D25DDBEDD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3A8D667-2824-4B6E-ABFB-F922DED5C989}" type="slidenum">
              <a:rPr lang="ru-RU" altLang="en-US"/>
              <a:pPr>
                <a:defRPr/>
              </a:pPr>
              <a:t>‹№›</a:t>
            </a:fld>
            <a:endParaRPr lang="ru-RU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D20ADD2-2F41-4243-BA0D-6E1786B1FDC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5E76D55-F934-4904-83E5-6937E339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F3099225-A5E9-42FF-924D-A25D39D4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2FA314F-EDC5-4FC3-BCA8-9EB27D6F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C8549554-717F-448A-B031-47C99843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27FB3CD6-D228-4BDA-9F1A-64CC92FD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4A1618B-5CCE-441A-9BCF-C28DF62E3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2CFF7797-B17D-4A1F-BDBE-4E51B67B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49A1831B-8163-4D9D-B4E7-8B362DEB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30FDDF57-CFB0-4F02-BE73-7246F5E2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02B5D426-FA3B-4184-B5DE-224DBAE0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499D1993-27EC-4BCA-B5EA-79C7FAEB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50D51A15-BE09-4F64-820C-9E27AEE4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3AD1D9-C103-4FE6-9287-0E8EE67D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D8428C2F-AA4F-40F8-8D81-1C262250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BDE56B4-015F-4D76-B560-5B2B11E9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6361592C-825E-4B5B-A705-7D6DB38D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296A67F-46B0-43BF-9FFB-1C3A4C08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0C62690-27BF-4196-A0E1-9B4D7D84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76D8DF5D-1840-4DA1-8054-E77FC835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DD908F0-FD0B-4545-AF43-BD83E296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5ACD0E0-029E-41EE-B257-6121FF9B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542B4AF-D24E-46AC-AC71-D344BF76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BCB6A8B-B02D-451A-A5FC-B90EF5CD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82AF8664-5E3F-49D8-8EBA-DEAC9FC6B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6EFA038A-8743-48F7-8D80-6AAC6EAEF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F589AC7-D8A6-466B-8A42-27E52B34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B88C938B-2EF1-491D-8081-6759EB8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CFBD20CA-527F-47C5-A93F-2F4CCF518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20E7EA7B-3FB5-45A4-BB4A-461D87C9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9804C4C7-280E-4184-A05C-B0CD9F8A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2036CEE4-E9C2-4C1C-AE8E-B929FD0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528889" y="3537679"/>
            <a:ext cx="7772400" cy="18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100" dirty="0"/>
            </a:br>
            <a:br>
              <a:rPr lang="uk-UA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24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 </a:t>
            </a:r>
            <a:r>
              <a:rPr lang="en-US" sz="24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br>
              <a:rPr lang="uk-UA" sz="2800" dirty="0">
                <a:solidFill>
                  <a:srgbClr val="0000CC"/>
                </a:solidFill>
              </a:rPr>
            </a:br>
            <a:r>
              <a:rPr lang="uk-UA" sz="2400" b="0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Масиви в </a:t>
            </a:r>
            <a:r>
              <a:rPr lang="en-US" sz="2400" b="0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ru-RU" sz="2800" b="0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uk-UA" sz="2800" b="0" i="0" u="none" noProof="1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Методи</a:t>
            </a:r>
            <a:r>
              <a:rPr lang="ru-RU" sz="2800" b="0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2800" b="0" i="0" u="none" noProof="1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обробки масивів</a:t>
            </a:r>
            <a:br>
              <a:rPr lang="uk-UA" sz="2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20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439695" y="5876835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  <a:endParaRPr lang="en-US"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05990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ПРОЄКТУВАННЯ  WEB -ЗАСТОСУВАНЬ</a:t>
            </a:r>
            <a:endParaRPr sz="20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83BD15-11C6-4121-1BEB-2AEC6182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90905"/>
            <a:ext cx="5885714" cy="487619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8B2C0F6-B6B6-EDFA-0E6E-6677021F3B0C}"/>
              </a:ext>
            </a:extLst>
          </p:cNvPr>
          <p:cNvSpPr/>
          <p:nvPr/>
        </p:nvSpPr>
        <p:spPr>
          <a:xfrm>
            <a:off x="251520" y="116632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2800" b="1" dirty="0">
                <a:solidFill>
                  <a:srgbClr val="FF9933"/>
                </a:solidFill>
                <a:latin typeface="Segoe UI" panose="020B0502040204020203" pitchFamily="34" charset="0"/>
              </a:rPr>
              <a:t>Пошук</a:t>
            </a:r>
            <a:r>
              <a:rPr lang="ru-RU" sz="2800" b="1" dirty="0">
                <a:solidFill>
                  <a:srgbClr val="FF9933"/>
                </a:solidFill>
                <a:latin typeface="Segoe UI" panose="020B0502040204020203" pitchFamily="34" charset="0"/>
              </a:rPr>
              <a:t> максимального </a:t>
            </a:r>
            <a:r>
              <a:rPr lang="uk-UA" sz="2800" b="1" dirty="0">
                <a:solidFill>
                  <a:srgbClr val="FF9933"/>
                </a:solidFill>
                <a:latin typeface="Segoe UI" panose="020B0502040204020203" pitchFamily="34" charset="0"/>
              </a:rPr>
              <a:t>значення</a:t>
            </a:r>
            <a:r>
              <a:rPr lang="ru-RU" sz="2800" b="1" dirty="0">
                <a:solidFill>
                  <a:srgbClr val="FF9933"/>
                </a:solidFill>
                <a:latin typeface="Segoe UI" panose="020B0502040204020203" pitchFamily="34" charset="0"/>
              </a:rPr>
              <a:t> массива</a:t>
            </a:r>
          </a:p>
          <a:p>
            <a:endParaRPr lang="uk-UA" sz="3200" b="1" noProof="1">
              <a:solidFill>
                <a:srgbClr val="FF9933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66E298-8D10-5418-17A9-DF342860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4" y="4221088"/>
            <a:ext cx="233399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ABDD6E-DEAB-5F41-A24F-F7E14D0B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38" y="1988840"/>
            <a:ext cx="1590476" cy="2714286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7E97046-740C-C58B-FC79-96AA09E4B45C}"/>
              </a:ext>
            </a:extLst>
          </p:cNvPr>
          <p:cNvSpPr/>
          <p:nvPr/>
        </p:nvSpPr>
        <p:spPr>
          <a:xfrm>
            <a:off x="899592" y="-12327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Методи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pop() – push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(&lt;value&gt;)</a:t>
            </a:r>
            <a:endParaRPr lang="uk-UA" sz="3200" b="1" noProof="1">
              <a:solidFill>
                <a:srgbClr val="FF9933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1219BC-7EE6-2221-B6A7-B3B174E7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07888"/>
            <a:ext cx="6408712" cy="55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93F964-7EBC-D368-A47F-4233DD78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12879"/>
            <a:ext cx="7052987" cy="50322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9C1774-CAC9-31F4-78C6-3D182C57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2276872"/>
            <a:ext cx="1447619" cy="24857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E04FF31-4672-A5A9-CF3E-A5B5AD2277E5}"/>
              </a:ext>
            </a:extLst>
          </p:cNvPr>
          <p:cNvSpPr/>
          <p:nvPr/>
        </p:nvSpPr>
        <p:spPr>
          <a:xfrm>
            <a:off x="899592" y="-12327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Методи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shift() -  unshift(&lt;value&gt;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7C89D-6422-E593-F1E4-BFBCB73E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6" y="1076303"/>
            <a:ext cx="6708035" cy="49348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4C1722-B174-2208-5749-46521322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681634"/>
            <a:ext cx="1933333" cy="32095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A0E7758-0841-4E90-7743-E5CA27272C1B}"/>
              </a:ext>
            </a:extLst>
          </p:cNvPr>
          <p:cNvSpPr/>
          <p:nvPr/>
        </p:nvSpPr>
        <p:spPr>
          <a:xfrm>
            <a:off x="2339752" y="237985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Метод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splice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()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1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E91A61-29BF-67B9-B21B-CD25D960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433104" cy="38164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C96AB4-5F3C-E87B-4BB2-2A24487A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916832"/>
            <a:ext cx="2066667" cy="2133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700C7B0C-FD17-DC7F-1094-DFF55B9B5AD2}"/>
              </a:ext>
            </a:extLst>
          </p:cNvPr>
          <p:cNvSpPr/>
          <p:nvPr/>
        </p:nvSpPr>
        <p:spPr>
          <a:xfrm>
            <a:off x="2339752" y="237985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Метод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slice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()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0735D5-E8D2-3096-B9D6-C4606801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7134225" cy="41044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EC4E23-2E86-FBED-D051-67CBEFDF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97" y="1700428"/>
            <a:ext cx="1980952" cy="42761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E9D98CC-8365-B848-237F-267C88D84945}"/>
              </a:ext>
            </a:extLst>
          </p:cNvPr>
          <p:cNvSpPr/>
          <p:nvPr/>
        </p:nvSpPr>
        <p:spPr>
          <a:xfrm>
            <a:off x="2339752" y="237985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Метод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с</a:t>
            </a:r>
            <a:r>
              <a:rPr lang="en-US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oncat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()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000B3A-EBFB-FBF3-EE42-3D05AA1D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5" y="773176"/>
            <a:ext cx="6190078" cy="51761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18D63C-83E2-A1DB-2FA1-362612FC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17" y="3645024"/>
            <a:ext cx="1666667" cy="1809524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10BC3F1F-A990-EE53-BBDD-80556B38A869}"/>
              </a:ext>
            </a:extLst>
          </p:cNvPr>
          <p:cNvSpPr/>
          <p:nvPr/>
        </p:nvSpPr>
        <p:spPr>
          <a:xfrm>
            <a:off x="2339752" y="237985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Метод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indexof</a:t>
            </a:r>
            <a:r>
              <a:rPr lang="uk-UA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()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81BDF7-55D7-3143-B442-6B1D18D7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8" y="548680"/>
            <a:ext cx="5790476" cy="534285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E2FF93C-DB9B-5AB2-C8D8-3406878F33CE}"/>
              </a:ext>
            </a:extLst>
          </p:cNvPr>
          <p:cNvSpPr/>
          <p:nvPr/>
        </p:nvSpPr>
        <p:spPr>
          <a:xfrm>
            <a:off x="3383868" y="188640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Приклад 1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4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D07552-C501-6514-B4A2-402B4E6F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9" y="330983"/>
            <a:ext cx="5948804" cy="53746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ABE86D-4AF0-06FD-DD8F-25E8F36C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23" y="1301233"/>
            <a:ext cx="3426970" cy="13356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DCA6CF-46E8-E6A6-1DC8-27040294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25" y="2683200"/>
            <a:ext cx="3237565" cy="9239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2D8F0F-7DEF-ED65-1EE6-8D8C0CB00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453216"/>
            <a:ext cx="1885714" cy="22857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8DFA58CA-6A4E-3A58-5187-BB62E01AE084}"/>
              </a:ext>
            </a:extLst>
          </p:cNvPr>
          <p:cNvSpPr/>
          <p:nvPr/>
        </p:nvSpPr>
        <p:spPr>
          <a:xfrm>
            <a:off x="3383868" y="188640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Приклад 2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2132856"/>
            <a:ext cx="345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FF9933"/>
              </a:solidFill>
              <a:latin typeface="Segoe UI" panose="020B0502040204020203" pitchFamily="34" charset="0"/>
            </a:endParaRPr>
          </a:p>
          <a:p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Дякую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за </a:t>
            </a:r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увагу</a:t>
            </a:r>
            <a:endParaRPr lang="en-US" sz="32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6813" y="86286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rgbClr val="0000CC"/>
                </a:solidFill>
              </a:rPr>
              <a:t>План</a:t>
            </a:r>
            <a:r>
              <a:rPr lang="en-US" sz="3600" b="1" dirty="0">
                <a:solidFill>
                  <a:srgbClr val="0000CC"/>
                </a:solidFill>
              </a:rPr>
              <a:t>   </a:t>
            </a:r>
            <a:endParaRPr lang="ru-RU" sz="3600" b="1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336" y="1693864"/>
            <a:ext cx="60508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uk-UA" noProof="1">
                <a:latin typeface="Segoe UI" panose="020B0502040204020203" pitchFamily="34" charset="0"/>
              </a:rPr>
              <a:t>Оголошення</a:t>
            </a:r>
            <a:r>
              <a:rPr lang="ru-RU" dirty="0">
                <a:latin typeface="Segoe UI" panose="020B0502040204020203" pitchFamily="34" charset="0"/>
              </a:rPr>
              <a:t> та </a:t>
            </a:r>
            <a:r>
              <a:rPr lang="uk-UA" dirty="0">
                <a:latin typeface="Segoe UI" panose="020B0502040204020203" pitchFamily="34" charset="0"/>
              </a:rPr>
              <a:t>ініціалізація</a:t>
            </a:r>
            <a:r>
              <a:rPr lang="ru-RU" dirty="0">
                <a:latin typeface="Segoe UI" panose="020B0502040204020203" pitchFamily="34" charset="0"/>
              </a:rPr>
              <a:t> </a:t>
            </a:r>
            <a:r>
              <a:rPr lang="uk-UA" dirty="0">
                <a:latin typeface="Segoe UI" panose="020B0502040204020203" pitchFamily="34" charset="0"/>
              </a:rPr>
              <a:t>масивів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>
                <a:latin typeface="Segoe UI" panose="020B0502040204020203" pitchFamily="34" charset="0"/>
              </a:rPr>
              <a:t>Властивість </a:t>
            </a:r>
            <a:r>
              <a:rPr lang="en-US" dirty="0">
                <a:latin typeface="Segoe UI" panose="020B0502040204020203" pitchFamily="34" charset="0"/>
              </a:rPr>
              <a:t>length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err="1">
                <a:latin typeface="Segoe UI" panose="020B0502040204020203" pitchFamily="34" charset="0"/>
              </a:rPr>
              <a:t>Массиви</a:t>
            </a:r>
            <a:r>
              <a:rPr lang="uk-UA" dirty="0">
                <a:latin typeface="Segoe UI" panose="020B0502040204020203" pitchFamily="34" charset="0"/>
              </a:rPr>
              <a:t> та цикл </a:t>
            </a:r>
            <a:r>
              <a:rPr lang="en-US">
                <a:latin typeface="Segoe UI" panose="020B0502040204020203" pitchFamily="34" charset="0"/>
              </a:rPr>
              <a:t>for of</a:t>
            </a:r>
            <a:endParaRPr lang="uk-UA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</a:rPr>
              <a:t>push/pop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</a:rPr>
              <a:t>shift/unshift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</a:rPr>
              <a:t>splice/slice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Segoe UI" panose="020B0502040204020203" pitchFamily="34" charset="0"/>
              </a:rPr>
              <a:t>concat</a:t>
            </a: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Segoe UI" panose="020B0502040204020203" pitchFamily="34" charset="0"/>
              </a:rPr>
              <a:t>indexOf</a:t>
            </a:r>
            <a:endParaRPr lang="en-US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</a:rPr>
              <a:t>split</a:t>
            </a:r>
            <a:endParaRPr lang="en-US" dirty="0"/>
          </a:p>
          <a:p>
            <a:endParaRPr lang="uk-UA" dirty="0"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9912" y="116632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Масиви</a:t>
            </a:r>
            <a:endParaRPr lang="en-US" sz="3200" b="1" dirty="0">
              <a:solidFill>
                <a:srgbClr val="FF99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E73F7-07C6-D719-D531-170406026320}"/>
              </a:ext>
            </a:extLst>
          </p:cNvPr>
          <p:cNvSpPr txBox="1"/>
          <p:nvPr/>
        </p:nvSpPr>
        <p:spPr>
          <a:xfrm>
            <a:off x="827584" y="855296"/>
            <a:ext cx="6552728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Масив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це впорядкована множина елементів, які мають спільне ім’я. Іншими словами масив – це впорядкована колекція значень.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43E5E-5144-FBEE-2454-0DD2B55DF54F}"/>
              </a:ext>
            </a:extLst>
          </p:cNvPr>
          <p:cNvSpPr txBox="1"/>
          <p:nvPr/>
        </p:nvSpPr>
        <p:spPr>
          <a:xfrm>
            <a:off x="827584" y="1884642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масив може містити елементи будь-якого типу. </a:t>
            </a: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1AF8E6-3E45-F297-BBEC-DFF32DB1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59272"/>
            <a:ext cx="2047619" cy="4476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52B331-B90C-4316-FCF9-31947180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5" y="2906891"/>
            <a:ext cx="6523809" cy="4476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52A0A5-0876-3C14-929C-19DFEC2C2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700" y="3690175"/>
            <a:ext cx="5184576" cy="12241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8C9170-E40D-3D64-6976-5B3D3DFA4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12" y="5249976"/>
            <a:ext cx="2904762" cy="11714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723B86-FC9D-B81C-4925-16C8AB0F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660" y="5249976"/>
            <a:ext cx="5544616" cy="12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E03B88-F252-4FC5-D79F-20250FDB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8" y="890137"/>
            <a:ext cx="6792615" cy="498849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8139A8-0B9B-D940-04CD-1DA9A5A4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581128"/>
            <a:ext cx="2034641" cy="10801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63D107-F5CE-024D-A9D3-07D3FA73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276872"/>
            <a:ext cx="2353106" cy="3242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88DA6AD-337C-3184-64D6-2206AAB35DA2}"/>
              </a:ext>
            </a:extLst>
          </p:cNvPr>
          <p:cNvSpPr/>
          <p:nvPr/>
        </p:nvSpPr>
        <p:spPr>
          <a:xfrm>
            <a:off x="3779912" y="116632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Масиви</a:t>
            </a:r>
            <a:endParaRPr lang="en-US" sz="32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5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4AB4CD-DB6B-B244-D095-81BE33CC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6259987" cy="60273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8B9B0B-C735-FA00-2D8D-65811C77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86" y="3454964"/>
            <a:ext cx="2609524" cy="2152381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C4BDFE2-04AF-F114-BE84-0DBD7FE568A7}"/>
              </a:ext>
            </a:extLst>
          </p:cNvPr>
          <p:cNvSpPr/>
          <p:nvPr/>
        </p:nvSpPr>
        <p:spPr>
          <a:xfrm>
            <a:off x="2771800" y="-108684"/>
            <a:ext cx="47141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Використання індекса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E3BFAE-BAC5-9192-1F77-30658598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42" y="4005064"/>
            <a:ext cx="3141502" cy="187220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030100-6D22-4E54-B958-378B261F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28" y="5102926"/>
            <a:ext cx="1638095" cy="2095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186600-5150-B628-FB5B-FAC9F26C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85" y="774847"/>
            <a:ext cx="6000000" cy="4971429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038D3334-F36E-5916-51B7-BAB6811B5697}"/>
              </a:ext>
            </a:extLst>
          </p:cNvPr>
          <p:cNvSpPr/>
          <p:nvPr/>
        </p:nvSpPr>
        <p:spPr>
          <a:xfrm>
            <a:off x="2771800" y="116632"/>
            <a:ext cx="47141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Властивість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length</a:t>
            </a:r>
            <a:endParaRPr lang="uk-UA" sz="3200" b="1" noProof="1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5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066504F-30B0-83F1-2F29-0C4B0749E016}"/>
              </a:ext>
            </a:extLst>
          </p:cNvPr>
          <p:cNvSpPr/>
          <p:nvPr/>
        </p:nvSpPr>
        <p:spPr>
          <a:xfrm>
            <a:off x="1115616" y="116632"/>
            <a:ext cx="63703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uk-UA" sz="3200" b="1" noProof="1">
                <a:solidFill>
                  <a:srgbClr val="FF9933"/>
                </a:solidFill>
                <a:latin typeface="Segoe UI" panose="020B0502040204020203" pitchFamily="34" charset="0"/>
              </a:rPr>
              <a:t>Виведення елементів 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массива</a:t>
            </a:r>
            <a:endParaRPr lang="uk-UA" sz="3200" b="1" noProof="1">
              <a:solidFill>
                <a:srgbClr val="FF9933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4A601-6FE5-52C3-6402-0BEFD6E1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5980952" cy="38666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8F20C2-FD07-C17A-0C50-5E1BEE90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60" y="3463358"/>
            <a:ext cx="2647619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1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37865-BAE5-FBD7-9F46-5034E393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6934926" cy="31683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719FCD-56EE-6E00-5C0F-E89BB278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49" y="3573016"/>
            <a:ext cx="2866667" cy="1780952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CEE62E6-3032-FB36-FBD8-9BCEC83D4639}"/>
              </a:ext>
            </a:extLst>
          </p:cNvPr>
          <p:cNvSpPr/>
          <p:nvPr/>
        </p:nvSpPr>
        <p:spPr>
          <a:xfrm>
            <a:off x="2051720" y="0"/>
            <a:ext cx="47141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Масиви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. Цикл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for of</a:t>
            </a:r>
            <a:endParaRPr lang="uk-UA" sz="3200" b="1" noProof="1">
              <a:solidFill>
                <a:srgbClr val="FF993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1F9B8-24BB-4100-8982-8FA7A2E8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8" y="4438043"/>
            <a:ext cx="568761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Конструкція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...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оголошує цикл, що перебирає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ітерабельні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об'єкти,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такі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 масиви і рядки. Тіло циклу буде виконуватися для значення кожного елемента. Це хороша заміна циклу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якщо не потрібен доступ до лічильника ітерації.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574AEA-791E-405F-8704-8C4CD31A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39" y="6003954"/>
            <a:ext cx="5372472" cy="264155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(const 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variable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of </a:t>
            </a:r>
            <a:r>
              <a:rPr kumimoji="0" lang="uk-UA" altLang="uk-UA" sz="1300" b="0" i="1" u="none" strike="noStrike" cap="none" normalizeH="0" baseline="0">
                <a:ln>
                  <a:noFill/>
                </a:ln>
                <a:solidFill>
                  <a:srgbClr val="5C6370"/>
                </a:solidFill>
                <a:effectLst/>
                <a:latin typeface="Fira Code" panose="020B0809050000020004" pitchFamily="49" charset="0"/>
              </a:rPr>
              <a:t>iterable) {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uk-UA" altLang="uk-UA" sz="1300" b="0" i="1" u="none" strike="noStrike" cap="none" normalizeH="0" baseline="0">
                <a:ln>
                  <a:noFill/>
                </a:ln>
                <a:solidFill>
                  <a:srgbClr val="5C6370"/>
                </a:solidFill>
                <a:effectLst/>
                <a:latin typeface="Fira Code" panose="020B0809050000020004" pitchFamily="49" charset="0"/>
              </a:rPr>
              <a:t>// тіло циклу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}</a:t>
            </a:r>
            <a:r>
              <a:rPr kumimoji="0" lang="uk-UA" altLang="uk-U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37865-BAE5-FBD7-9F46-5034E393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6934926" cy="31683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719FCD-56EE-6E00-5C0F-E89BB278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49" y="3573016"/>
            <a:ext cx="2866667" cy="1780952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CEE62E6-3032-FB36-FBD8-9BCEC83D4639}"/>
              </a:ext>
            </a:extLst>
          </p:cNvPr>
          <p:cNvSpPr/>
          <p:nvPr/>
        </p:nvSpPr>
        <p:spPr>
          <a:xfrm>
            <a:off x="2051720" y="0"/>
            <a:ext cx="47141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sz="3200" b="1" dirty="0" err="1">
                <a:solidFill>
                  <a:srgbClr val="FF9933"/>
                </a:solidFill>
                <a:latin typeface="Segoe UI" panose="020B0502040204020203" pitchFamily="34" charset="0"/>
              </a:rPr>
              <a:t>Масиви</a:t>
            </a:r>
            <a:r>
              <a:rPr lang="ru-RU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. Цикл</a:t>
            </a:r>
            <a:r>
              <a:rPr lang="en-US" sz="3200" b="1" dirty="0">
                <a:solidFill>
                  <a:srgbClr val="FF9933"/>
                </a:solidFill>
                <a:latin typeface="Segoe UI" panose="020B0502040204020203" pitchFamily="34" charset="0"/>
              </a:rPr>
              <a:t> for of</a:t>
            </a:r>
            <a:endParaRPr lang="uk-UA" sz="3200" b="1" noProof="1">
              <a:solidFill>
                <a:srgbClr val="FF993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1F9B8-24BB-4100-8982-8FA7A2E8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8" y="4438043"/>
            <a:ext cx="568761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Конструкція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...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 оголошує цикл, що перебирає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ітерабельні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об'єкти,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такі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як масиви і рядки. Тіло циклу буде виконуватися для значення кожного елемента. Це хороша заміна циклу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, якщо не потрібен доступ до лічильника ітерації.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574AEA-791E-405F-8704-8C4CD31A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39" y="6003954"/>
            <a:ext cx="5372472" cy="264155"/>
          </a:xfrm>
          <a:prstGeom prst="rect">
            <a:avLst/>
          </a:pr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(const 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variable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of </a:t>
            </a:r>
            <a:r>
              <a:rPr kumimoji="0" lang="uk-UA" altLang="uk-UA" sz="1300" b="0" i="1" u="none" strike="noStrike" cap="none" normalizeH="0" baseline="0">
                <a:ln>
                  <a:noFill/>
                </a:ln>
                <a:solidFill>
                  <a:srgbClr val="5C6370"/>
                </a:solidFill>
                <a:effectLst/>
                <a:latin typeface="Fira Code" panose="020B0809050000020004" pitchFamily="49" charset="0"/>
              </a:rPr>
              <a:t>iterable) {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uk-UA" altLang="uk-UA" sz="1300" b="0" i="1" u="none" strike="noStrike" cap="none" normalizeH="0" baseline="0">
                <a:ln>
                  <a:noFill/>
                </a:ln>
                <a:solidFill>
                  <a:srgbClr val="5C6370"/>
                </a:solidFill>
                <a:effectLst/>
                <a:latin typeface="Fira Code" panose="020B0809050000020004" pitchFamily="49" charset="0"/>
              </a:rPr>
              <a:t>// тіло циклу</a:t>
            </a:r>
            <a:r>
              <a:rPr kumimoji="0" lang="uk-UA" altLang="uk-UA" sz="1300" b="0" i="0" u="none" strike="noStrike" cap="none" normalizeH="0" baseline="0">
                <a:ln>
                  <a:noFill/>
                </a:ln>
                <a:solidFill>
                  <a:srgbClr val="2F2F37"/>
                </a:solidFill>
                <a:effectLst/>
                <a:latin typeface="Fira Code" panose="020B0809050000020004" pitchFamily="49" charset="0"/>
              </a:rPr>
              <a:t> }</a:t>
            </a:r>
            <a:r>
              <a:rPr kumimoji="0" lang="uk-UA" altLang="uk-U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37985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14691</TotalTime>
  <Words>274</Words>
  <Application>Microsoft Office PowerPoint</Application>
  <PresentationFormat>Екран (4:3)</PresentationFormat>
  <Paragraphs>54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Calibri</vt:lpstr>
      <vt:lpstr>Fira Code</vt:lpstr>
      <vt:lpstr>Montserrat</vt:lpstr>
      <vt:lpstr>Segoe UI</vt:lpstr>
      <vt:lpstr>Wingdings</vt:lpstr>
      <vt:lpstr>Сеть</vt:lpstr>
      <vt:lpstr>      Лекція № 8 Масиви в JavaScript. Методи обробки масивів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Віртуальні освітні спільноти в загальній середній освіті  європейських країн</dc:title>
  <dc:creator>User</dc:creator>
  <cp:lastModifiedBy>Светлана Проскура</cp:lastModifiedBy>
  <cp:revision>389</cp:revision>
  <dcterms:created xsi:type="dcterms:W3CDTF">2012-03-22T14:21:27Z</dcterms:created>
  <dcterms:modified xsi:type="dcterms:W3CDTF">2024-10-23T11:08:38Z</dcterms:modified>
</cp:coreProperties>
</file>