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2" r:id="rId1"/>
  </p:sldMasterIdLst>
  <p:notesMasterIdLst>
    <p:notesMasterId r:id="rId24"/>
  </p:notesMasterIdLst>
  <p:handoutMasterIdLst>
    <p:handoutMasterId r:id="rId25"/>
  </p:handoutMasterIdLst>
  <p:sldIdLst>
    <p:sldId id="568" r:id="rId2"/>
    <p:sldId id="449" r:id="rId3"/>
    <p:sldId id="523" r:id="rId4"/>
    <p:sldId id="578" r:id="rId5"/>
    <p:sldId id="569" r:id="rId6"/>
    <p:sldId id="570" r:id="rId7"/>
    <p:sldId id="571" r:id="rId8"/>
    <p:sldId id="572" r:id="rId9"/>
    <p:sldId id="573" r:id="rId10"/>
    <p:sldId id="574" r:id="rId11"/>
    <p:sldId id="575" r:id="rId12"/>
    <p:sldId id="576" r:id="rId13"/>
    <p:sldId id="577" r:id="rId14"/>
    <p:sldId id="598" r:id="rId15"/>
    <p:sldId id="580" r:id="rId16"/>
    <p:sldId id="584" r:id="rId17"/>
    <p:sldId id="585" r:id="rId18"/>
    <p:sldId id="594" r:id="rId19"/>
    <p:sldId id="609" r:id="rId20"/>
    <p:sldId id="608" r:id="rId21"/>
    <p:sldId id="607" r:id="rId22"/>
    <p:sldId id="565" r:id="rId23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9933"/>
    <a:srgbClr val="009900"/>
    <a:srgbClr val="5E0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9" autoAdjust="0"/>
    <p:restoredTop sz="95064" autoAdjust="0"/>
  </p:normalViewPr>
  <p:slideViewPr>
    <p:cSldViewPr>
      <p:cViewPr>
        <p:scale>
          <a:sx n="125" d="100"/>
          <a:sy n="125" d="100"/>
        </p:scale>
        <p:origin x="125" y="-5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3D51A1B-C3E1-4FDD-8113-7E1212EEE0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9E1EC9C-BD8B-48FD-820D-823762207C3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6912A01-F4CF-423A-91D9-ED4D5F23F3D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33B66D7-7D61-43D7-B93F-779F5A7784A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41E53E0-AFC6-4C19-A259-5DA59F26B380}" type="slidenum">
              <a:rPr lang="ru-RU" altLang="en-US"/>
              <a:pPr>
                <a:defRPr/>
              </a:pPr>
              <a:t>‹№›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06421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5AF55B4-4946-40FA-BECF-2D58109C392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2E59F7E-E95F-4764-B415-F7E1D0F42F6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D520B80-D3E6-4A8A-8783-50175458D7A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BC5119C-74E1-4309-9B22-A3078FF847E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noProof="0"/>
              <a:t>Образец текста</a:t>
            </a:r>
          </a:p>
          <a:p>
            <a:pPr lvl="1"/>
            <a:r>
              <a:rPr lang="ru-RU" altLang="uk-UA" noProof="0"/>
              <a:t>Второй уровень</a:t>
            </a:r>
          </a:p>
          <a:p>
            <a:pPr lvl="2"/>
            <a:r>
              <a:rPr lang="ru-RU" altLang="uk-UA" noProof="0"/>
              <a:t>Третий уровень</a:t>
            </a:r>
          </a:p>
          <a:p>
            <a:pPr lvl="3"/>
            <a:r>
              <a:rPr lang="ru-RU" altLang="uk-UA" noProof="0"/>
              <a:t>Четвертый уровень</a:t>
            </a:r>
          </a:p>
          <a:p>
            <a:pPr lvl="4"/>
            <a:r>
              <a:rPr lang="ru-RU" altLang="uk-UA" noProof="0"/>
              <a:t>Пятый уровень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9022B01-D279-4999-AC1D-F2A1D88616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1BD1365-B7BC-4F89-8C85-59E9B2DAFE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AB000B7-7D28-4C0C-A07A-F0D144AC3AC2}" type="slidenum">
              <a:rPr lang="ru-RU" altLang="en-US"/>
              <a:pPr>
                <a:defRPr/>
              </a:pPr>
              <a:t>‹№›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211498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749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5181567E-CE81-44E7-A274-E8BDAF939A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55B41009-A138-4094-886F-C1A61BEB10D3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0F8F3368-C0D2-4A4A-91CA-12AE4BED9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F42A5657-3125-4BB6-8623-323DDC30E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CD54A2B7-389F-4B8A-9CCD-BA2C9BE42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C3310AC3-DB5B-4D1A-B556-987BFD7CF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29742240-395E-45E6-9C35-262208CEC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03FD8C69-BC35-4DA4-9BE1-6EF5F3D52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19A7FA6E-560D-4068-9732-01081CC54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2FF46930-670A-4274-A566-0DD0A59C3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B0195E3E-C9EC-4D4A-BDF6-F41D6E5D2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F4A6A975-07D7-4EF7-B4D7-880000B5C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86F54505-9C15-434E-9C9C-F56FD27E4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06B133EE-33D8-4431-B021-53638E5F5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8AB9DAD0-B2AD-49C2-A54A-E156E37C4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3767042C-F260-4FD0-ABE8-A0B02CF0D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13336CB5-DF16-4A0F-851A-8D7A6D87F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3FA587AE-9F05-41E7-8C1A-B36FCAE19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DA72A72D-8ECA-44EF-A011-44BC4BC32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3B833228-D423-4244-B55C-7583FA56B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BCEFA9D1-7406-428F-B9C0-68F865229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314CCA99-2BF7-4A51-A6A3-EE04D0B4E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E46C69DA-9C3B-4CBD-AB03-68ABD5C2E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8CEEC784-FCCF-4A33-A2BF-182FAD0D6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52617071-4A30-458F-ABC5-818312F14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87F9D2CB-CD6B-408D-AB5D-1FA494E70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C414B20E-5A1E-4CC7-8608-443584F7E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D134CA5B-1A22-4F53-B120-02382DE38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FFC2DD94-08D0-4F6F-B234-239C38F70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D3C832A2-0043-4051-9488-959899DC5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3C0A6C2B-88D8-4FA0-B097-3023ECCC3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4867A4C6-04BE-4614-8153-ED054804F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8DC6AB24-5170-4A5C-9E64-229090994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45B970FE-12BF-4AC2-AE3E-C3A1900DA3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ru-RU" altLang="en-US" noProof="0"/>
              <a:t>Образец заголовка</a:t>
            </a:r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ru-RU" altLang="en-US" noProof="0"/>
              <a:t>Образец подзаголовка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61F4D802-FE6E-495F-8413-F5145BA27E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A83E2-F176-4517-A837-98F0D75F04D0}" type="datetime1">
              <a:rPr lang="ru-RU" altLang="uk-UA" smtClean="0"/>
              <a:t>23.10.2024</a:t>
            </a:fld>
            <a:endParaRPr lang="ru-RU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7A934771-E69E-4511-8A62-0E3D94AC2C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17BC047C-8153-47C9-BDB8-606040F9A3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FC8147-1A3A-4022-A929-68270AF30DA8}" type="slidenum">
              <a:rPr lang="ru-RU" altLang="en-US"/>
              <a:pPr>
                <a:defRPr/>
              </a:pPr>
              <a:t>‹№›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832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8FBA017-D994-42EF-942D-2CC19D8156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83CA5-83BB-4421-97C7-7C49567FDD39}" type="datetime1">
              <a:rPr lang="ru-RU" altLang="uk-UA" smtClean="0"/>
              <a:t>23.10.2024</a:t>
            </a:fld>
            <a:endParaRPr lang="ru-RU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00F0095-BFC8-4B26-BB0A-C54BB6AAE4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5450ACD-AE65-439B-9A1F-20230C22B2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C6BEBE-DE9F-4127-AA11-2985F05E8386}" type="slidenum">
              <a:rPr lang="ru-RU" altLang="en-US"/>
              <a:pPr>
                <a:defRPr/>
              </a:pPr>
              <a:t>‹№›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1194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03D4089-727C-4E76-848F-C40F5D217F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15450-60CE-4A76-AB53-531389CB5947}" type="datetime1">
              <a:rPr lang="ru-RU" altLang="uk-UA" smtClean="0"/>
              <a:t>23.10.2024</a:t>
            </a:fld>
            <a:endParaRPr lang="ru-RU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16A949C-AED8-49C9-9118-6B757CFD3A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B284C98-8F1A-41C1-99D9-3F099A8736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8159D-74F5-4F58-9544-AF864E9F406A}" type="slidenum">
              <a:rPr lang="ru-RU" altLang="en-US"/>
              <a:pPr>
                <a:defRPr/>
              </a:pPr>
              <a:t>‹№›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0124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DD00EB-5ABC-4941-A9C1-38607E0251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06AD6-51A8-4B73-B8BC-84049F4C646B}" type="datetime1">
              <a:rPr lang="ru-RU" altLang="uk-UA" smtClean="0"/>
              <a:t>23.10.2024</a:t>
            </a:fld>
            <a:endParaRPr lang="ru-RU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D7F17F8-A333-4920-A64B-CE76F41494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590DFB4-5BC3-4AF6-85A2-05A20F1116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AAC45-1D38-42FE-99F1-497AFE028285}" type="slidenum">
              <a:rPr lang="ru-RU" altLang="en-US"/>
              <a:pPr>
                <a:defRPr/>
              </a:pPr>
              <a:t>‹№›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6855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FC1BA7C-79B9-476E-81CE-74C4EDA515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0E9FA-79FD-4246-B654-47DB4931FFA0}" type="datetime1">
              <a:rPr lang="ru-RU" altLang="uk-UA" smtClean="0"/>
              <a:t>23.10.2024</a:t>
            </a:fld>
            <a:endParaRPr lang="ru-RU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6B6773A-D0F4-4A19-A39E-038636B10C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69D885D-4F1B-4BB4-9B28-2FF7EDFF79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FAE8B-0E24-4707-83AC-D5508FEB8B9E}" type="slidenum">
              <a:rPr lang="ru-RU" altLang="en-US"/>
              <a:pPr>
                <a:defRPr/>
              </a:pPr>
              <a:t>‹№›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9157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1CAD14-0D1A-4950-8E93-35216AC1B2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9C76E-D3A6-4336-9CD7-D887B8C08B28}" type="datetime1">
              <a:rPr lang="ru-RU" altLang="uk-UA" smtClean="0"/>
              <a:t>23.10.2024</a:t>
            </a:fld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80B7982-BFC9-4970-8573-10F8A84059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4C45153-8597-457D-A93D-D6E45CEE12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E1676-5E18-4BA8-80ED-ABD9B014D35A}" type="slidenum">
              <a:rPr lang="ru-RU" altLang="en-US"/>
              <a:pPr>
                <a:defRPr/>
              </a:pPr>
              <a:t>‹№›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08085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5785F3F-38E2-4D9D-973C-DF8EEB44C5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6EE94-6069-44EF-B641-1867683FA129}" type="datetime1">
              <a:rPr lang="ru-RU" altLang="uk-UA" smtClean="0"/>
              <a:t>23.10.2024</a:t>
            </a:fld>
            <a:endParaRPr lang="ru-RU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D90EE5B-9BDD-4C5C-80F2-3D88D0E88F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091E532-77F2-4398-B27A-F088966636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7B081-40C6-42A1-AE57-0395F3F6CC43}" type="slidenum">
              <a:rPr lang="ru-RU" altLang="en-US"/>
              <a:pPr>
                <a:defRPr/>
              </a:pPr>
              <a:t>‹№›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96921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7239017-9445-4634-879E-68458F6A6D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4D591-5F01-4725-9CA2-9FAC7C7032B7}" type="datetime1">
              <a:rPr lang="ru-RU" altLang="uk-UA" smtClean="0"/>
              <a:t>23.10.2024</a:t>
            </a:fld>
            <a:endParaRPr lang="ru-RU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68ED14D-1944-4D1D-8B57-9D213B43D6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DF92F34-0A02-48B4-AB95-66AA2453ED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3B902-D91D-4BAB-AD0A-EF6066BD3F0A}" type="slidenum">
              <a:rPr lang="ru-RU" altLang="en-US"/>
              <a:pPr>
                <a:defRPr/>
              </a:pPr>
              <a:t>‹№›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9718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08A5245-3A12-4CF5-99E8-A84E654A13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F4F73-1219-4D6B-8395-C7C67084B690}" type="datetime1">
              <a:rPr lang="ru-RU" altLang="uk-UA" smtClean="0"/>
              <a:t>23.10.2024</a:t>
            </a:fld>
            <a:endParaRPr lang="ru-RU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827FB3D-E930-413D-BB84-E090D62867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610E385-CC2A-4474-BDA0-D97C2B640E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8F715-B465-482C-9C15-B595EC595656}" type="slidenum">
              <a:rPr lang="ru-RU" altLang="en-US"/>
              <a:pPr>
                <a:defRPr/>
              </a:pPr>
              <a:t>‹№›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6743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7C45351-E5C4-4799-A1FE-73DBAE0D59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3C22E-A243-4C32-8F9C-A0B573AE8D16}" type="datetime1">
              <a:rPr lang="ru-RU" altLang="uk-UA" smtClean="0"/>
              <a:t>23.10.2024</a:t>
            </a:fld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28F7249-954C-46D3-BCCD-FD2DA47CF2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3D49197-6EC2-4CCB-B274-4C22B61CB4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8EB3C-3624-4E54-B9FB-A27DC1916B10}" type="slidenum">
              <a:rPr lang="ru-RU" altLang="en-US"/>
              <a:pPr>
                <a:defRPr/>
              </a:pPr>
              <a:t>‹№›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0951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84A0789-11F9-4CF0-87A1-DA0D33E63B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BA90A-6D3C-4A9B-97EB-02AB156114C6}" type="datetime1">
              <a:rPr lang="ru-RU" altLang="uk-UA" smtClean="0"/>
              <a:t>23.10.2024</a:t>
            </a:fld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AC47BF-A5DC-49CA-AC09-15B54C84DB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343BA9B-8C26-4E01-92E7-99D65BE50D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76869-E1F8-46B6-91EB-CF68F33485B4}" type="slidenum">
              <a:rPr lang="ru-RU" altLang="en-US"/>
              <a:pPr>
                <a:defRPr/>
              </a:pPr>
              <a:t>‹№›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7646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AB5B7F9D-D101-4D3E-AB5F-DAF4D6C503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F4F500F-08F0-4985-8D73-A7BCA5429E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заголовка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D931678-BBCC-47EB-BC87-0C220BFAD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154629" name="Rectangle 5">
            <a:extLst>
              <a:ext uri="{FF2B5EF4-FFF2-40B4-BE49-F238E27FC236}">
                <a16:creationId xmlns:a16="http://schemas.microsoft.com/office/drawing/2014/main" id="{ADC1072B-D705-4671-8AA6-170C30A150E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fld id="{28A53AA4-96B5-4027-BB47-5DE17B06BC5F}" type="datetime1">
              <a:rPr lang="ru-RU" altLang="uk-UA" smtClean="0"/>
              <a:t>23.10.2024</a:t>
            </a:fld>
            <a:endParaRPr lang="ru-RU" altLang="en-US"/>
          </a:p>
        </p:txBody>
      </p:sp>
      <p:sp>
        <p:nvSpPr>
          <p:cNvPr id="154630" name="Rectangle 6">
            <a:extLst>
              <a:ext uri="{FF2B5EF4-FFF2-40B4-BE49-F238E27FC236}">
                <a16:creationId xmlns:a16="http://schemas.microsoft.com/office/drawing/2014/main" id="{C52F954B-63BA-47D2-B78C-B9CD674D9B8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154631" name="Rectangle 7">
            <a:extLst>
              <a:ext uri="{FF2B5EF4-FFF2-40B4-BE49-F238E27FC236}">
                <a16:creationId xmlns:a16="http://schemas.microsoft.com/office/drawing/2014/main" id="{D5E6B267-9890-4EF2-857F-0D25DDBEDD7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23A8D667-2824-4B6E-ABFB-F922DED5C989}" type="slidenum">
              <a:rPr lang="ru-RU" altLang="en-US"/>
              <a:pPr>
                <a:defRPr/>
              </a:pPr>
              <a:t>‹№›</a:t>
            </a:fld>
            <a:endParaRPr lang="ru-RU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4D20ADD2-2F41-4243-BA0D-6E1786B1FDCE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05E76D55-F934-4904-83E5-6937E3390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F3099225-A5E9-42FF-924D-A25D39D49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C2FA314F-EDC5-4FC3-BCA8-9EB27D6FA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C8549554-717F-448A-B031-47C998433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27FB3CD6-D228-4BDA-9F1A-64CC92FD9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94A1618B-5CCE-441A-9BCF-C28DF62E3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2CFF7797-B17D-4A1F-BDBE-4E51B67B6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49A1831B-8163-4D9D-B4E7-8B362DEBA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30FDDF57-CFB0-4F02-BE73-7246F5E21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02B5D426-FA3B-4184-B5DE-224DBAE0A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499D1993-27EC-4BCA-B5EA-79C7FAEB1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50D51A15-BE09-4F64-820C-9E27AEE42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013AD1D9-C103-4FE6-9287-0E8EE67D2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D8428C2F-AA4F-40F8-8D81-1C2622508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6BDE56B4-015F-4D76-B560-5B2B11E96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6361592C-825E-4B5B-A705-7D6DB38D8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F296A67F-46B0-43BF-9FFB-1C3A4C086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B0C62690-27BF-4196-A0E1-9B4D7D847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76D8DF5D-1840-4DA1-8054-E77FC835F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BDD908F0-FD0B-4545-AF43-BD83E2961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A5ACD0E0-029E-41EE-B257-6121FF9B5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9542B4AF-D24E-46AC-AC71-D344BF767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6BCB6A8B-B02D-451A-A5FC-B90EF5CDB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82AF8664-5E3F-49D8-8EBA-DEAC9FC6B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6EFA038A-8743-48F7-8D80-6AAC6EAEF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0F589AC7-D8A6-466B-8A42-27E52B346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B88C938B-2EF1-491D-8081-6759EB82B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CFBD20CA-527F-47C5-A93F-2F4CCF518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20E7EA7B-3FB5-45A4-BB4A-461D87C99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9804C4C7-280E-4184-A05C-B0CD9F8AD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2036CEE4-E9C2-4C1C-AE8E-B929FD0C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1" r:id="rId1"/>
    <p:sldLayoutId id="2147484271" r:id="rId2"/>
    <p:sldLayoutId id="2147484272" r:id="rId3"/>
    <p:sldLayoutId id="2147484273" r:id="rId4"/>
    <p:sldLayoutId id="2147484274" r:id="rId5"/>
    <p:sldLayoutId id="2147484275" r:id="rId6"/>
    <p:sldLayoutId id="2147484276" r:id="rId7"/>
    <p:sldLayoutId id="2147484277" r:id="rId8"/>
    <p:sldLayoutId id="2147484278" r:id="rId9"/>
    <p:sldLayoutId id="2147484279" r:id="rId10"/>
    <p:sldLayoutId id="214748428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slproskura@gmail.com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>
            <a:spLocks noGrp="1"/>
          </p:cNvSpPr>
          <p:nvPr>
            <p:ph type="ctrTitle" idx="4294967295"/>
          </p:nvPr>
        </p:nvSpPr>
        <p:spPr>
          <a:xfrm>
            <a:off x="528889" y="3537679"/>
            <a:ext cx="7772400" cy="182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br>
              <a:rPr lang="uk-UA" sz="3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ru-RU" sz="1100" dirty="0"/>
            </a:br>
            <a:br>
              <a:rPr lang="uk-UA" sz="3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uk-UA" sz="2400" b="1" i="0" u="none" strike="noStrike" cap="none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Лекція № </a:t>
            </a:r>
            <a:r>
              <a:rPr lang="en-US" sz="2400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br>
              <a:rPr lang="uk-UA" sz="2800" dirty="0">
                <a:solidFill>
                  <a:srgbClr val="0000CC"/>
                </a:solidFill>
              </a:rPr>
            </a:br>
            <a:r>
              <a:rPr lang="uk-UA" sz="2400" dirty="0">
                <a:solidFill>
                  <a:srgbClr val="2D2DB9"/>
                </a:solidFill>
                <a:latin typeface="Arial"/>
                <a:cs typeface="Arial"/>
                <a:sym typeface="Arial"/>
              </a:rPr>
              <a:t>Функції в </a:t>
            </a:r>
            <a:r>
              <a:rPr lang="en-US" sz="2400" dirty="0">
                <a:solidFill>
                  <a:srgbClr val="2D2DB9"/>
                </a:solidFill>
                <a:latin typeface="Arial"/>
                <a:cs typeface="Arial"/>
                <a:sym typeface="Arial"/>
              </a:rPr>
              <a:t>JavaScript</a:t>
            </a:r>
            <a:r>
              <a:rPr lang="ru-RU" sz="2400" dirty="0">
                <a:solidFill>
                  <a:srgbClr val="2D2DB9"/>
                </a:solidFill>
                <a:latin typeface="Arial"/>
                <a:cs typeface="Arial"/>
                <a:sym typeface="Arial"/>
              </a:rPr>
              <a:t>. </a:t>
            </a:r>
            <a:r>
              <a:rPr lang="uk-UA" altLang="ru-RU" sz="2400" dirty="0">
                <a:solidFill>
                  <a:srgbClr val="2D2DB9"/>
                </a:solidFill>
                <a:latin typeface="Arial"/>
                <a:cs typeface="Arial"/>
              </a:rPr>
              <a:t>Оголошення та виклик функцій. </a:t>
            </a:r>
            <a:r>
              <a:rPr lang="uk-UA" sz="2400" dirty="0">
                <a:solidFill>
                  <a:srgbClr val="2D2DB9"/>
                </a:solidFill>
                <a:latin typeface="Arial"/>
                <a:cs typeface="Arial"/>
              </a:rPr>
              <a:t>Області видимості. Локальні та глобальні змінні.</a:t>
            </a:r>
            <a:r>
              <a:rPr lang="en-US" sz="2400" dirty="0">
                <a:solidFill>
                  <a:srgbClr val="2D2DB9"/>
                </a:solidFill>
                <a:latin typeface="Arial"/>
                <a:cs typeface="Arial"/>
              </a:rPr>
              <a:t> Variable &amp; Function hoisting</a:t>
            </a:r>
            <a:br>
              <a:rPr lang="en-US" sz="2800" dirty="0">
                <a:solidFill>
                  <a:srgbClr val="202124"/>
                </a:solidFill>
                <a:latin typeface="inherit"/>
              </a:rPr>
            </a:br>
            <a:br>
              <a:rPr lang="uk-UA" sz="28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9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32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1</a:t>
            </a:fld>
            <a:endParaRPr/>
          </a:p>
        </p:txBody>
      </p:sp>
      <p:pic>
        <p:nvPicPr>
          <p:cNvPr id="158" name="Google Shape;15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4709" y="81374"/>
            <a:ext cx="647774" cy="77733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3"/>
          <p:cNvSpPr/>
          <p:nvPr/>
        </p:nvSpPr>
        <p:spPr>
          <a:xfrm>
            <a:off x="520539" y="950394"/>
            <a:ext cx="3310136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Національний технічний університет України «КИЇВСЬКИЙ ПОЛІТЕХНИЧНИЙ ІНСТИТУТ імені  ІГОРЯ СІКОРСЬКОГО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6786" y="96270"/>
            <a:ext cx="655414" cy="77342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3"/>
          <p:cNvSpPr/>
          <p:nvPr/>
        </p:nvSpPr>
        <p:spPr>
          <a:xfrm>
            <a:off x="4415089" y="1003065"/>
            <a:ext cx="343740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Кафедра інформаційних систем та технологій </a:t>
            </a:r>
            <a:endParaRPr sz="16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/>
          <p:nvPr/>
        </p:nvSpPr>
        <p:spPr>
          <a:xfrm>
            <a:off x="5439695" y="5876835"/>
            <a:ext cx="3657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Лектор </a:t>
            </a:r>
            <a:endParaRPr lang="en-US"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Проскура Світлана Леонідівна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slproskura@gmail.com</a:t>
            </a:r>
            <a:endParaRPr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3"/>
          <p:cNvSpPr/>
          <p:nvPr/>
        </p:nvSpPr>
        <p:spPr>
          <a:xfrm>
            <a:off x="505990" y="2478406"/>
            <a:ext cx="853777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b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ІНТЕРНЕТ-ТЕХНОЛОГІЇ ТА ПРОЄКТУВАННЯ</a:t>
            </a:r>
            <a:r>
              <a:rPr lang="en-US" sz="2000" b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WEB-</a:t>
            </a:r>
            <a:r>
              <a:rPr lang="ru-RU" sz="2000" b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ЗАСТОСУВАНЬ</a:t>
            </a:r>
            <a:endParaRPr sz="20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B5D7ADA-1518-C211-B782-42701FD5F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260648"/>
            <a:ext cx="7056784" cy="45718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ru-RU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Функція, яка повертає значення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A1ADE4-7CB0-82EC-87DF-9D02E7A21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836712"/>
            <a:ext cx="6264696" cy="557132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A31CE7F-1C4A-96EC-D7BC-0657FDC93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4692590"/>
            <a:ext cx="1961905" cy="190476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1667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88DA6AD-337C-3184-64D6-2206AAB35DA2}"/>
              </a:ext>
            </a:extLst>
          </p:cNvPr>
          <p:cNvSpPr/>
          <p:nvPr/>
        </p:nvSpPr>
        <p:spPr>
          <a:xfrm>
            <a:off x="3779912" y="116632"/>
            <a:ext cx="28083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ru-RU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Приклад 1</a:t>
            </a:r>
            <a:endParaRPr lang="en-US" sz="3200" b="1" dirty="0">
              <a:solidFill>
                <a:srgbClr val="FF9933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EE2225-17CF-7E74-6FDC-916AE7600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855296"/>
            <a:ext cx="5904656" cy="577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30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88DA6AD-337C-3184-64D6-2206AAB35DA2}"/>
              </a:ext>
            </a:extLst>
          </p:cNvPr>
          <p:cNvSpPr/>
          <p:nvPr/>
        </p:nvSpPr>
        <p:spPr>
          <a:xfrm>
            <a:off x="539552" y="116632"/>
            <a:ext cx="65527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ru-RU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Приклад 2  Калькулятор на </a:t>
            </a:r>
            <a:r>
              <a:rPr lang="en-US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JS</a:t>
            </a:r>
            <a:endParaRPr lang="en-US" sz="3200" b="1" dirty="0">
              <a:solidFill>
                <a:srgbClr val="FF9933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9D3C878-2FA7-7737-23D0-E84185D85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8" y="1268760"/>
            <a:ext cx="5747823" cy="479248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2F1FE0-A379-1B6E-FA90-A2529D259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849" y="1052736"/>
            <a:ext cx="5714286" cy="39714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68334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9253E8A-F6C2-82CD-893D-D2D228715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69332"/>
            <a:ext cx="6984776" cy="4352381"/>
          </a:xfrm>
          <a:prstGeom prst="rect">
            <a:avLst/>
          </a:prstGeom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488DA6AD-337C-3184-64D6-2206AAB35DA2}"/>
              </a:ext>
            </a:extLst>
          </p:cNvPr>
          <p:cNvSpPr/>
          <p:nvPr/>
        </p:nvSpPr>
        <p:spPr>
          <a:xfrm>
            <a:off x="4067944" y="0"/>
            <a:ext cx="32403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ru-RU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Приклад 3</a:t>
            </a:r>
            <a:endParaRPr lang="en-US" sz="3200" b="1" dirty="0">
              <a:solidFill>
                <a:srgbClr val="FF9933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45CDFA-E6BC-F9F3-BB26-02B7E8A63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49" y="4721713"/>
            <a:ext cx="6918779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86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88DA6AD-337C-3184-64D6-2206AAB35DA2}"/>
              </a:ext>
            </a:extLst>
          </p:cNvPr>
          <p:cNvSpPr/>
          <p:nvPr/>
        </p:nvSpPr>
        <p:spPr>
          <a:xfrm>
            <a:off x="1979712" y="260648"/>
            <a:ext cx="56166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uk-UA" sz="3200" b="1" noProof="1">
                <a:solidFill>
                  <a:srgbClr val="FF9933"/>
                </a:solidFill>
                <a:latin typeface="Segoe UI" panose="020B0502040204020203" pitchFamily="34" charset="0"/>
              </a:rPr>
              <a:t>Іменування</a:t>
            </a:r>
            <a:r>
              <a:rPr lang="ru-RU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 </a:t>
            </a:r>
            <a:r>
              <a:rPr lang="uk-UA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функцій</a:t>
            </a:r>
            <a:r>
              <a:rPr lang="ru-RU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 в </a:t>
            </a:r>
            <a:r>
              <a:rPr lang="en-US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JS</a:t>
            </a:r>
            <a:endParaRPr lang="en-US" sz="3200" b="1" dirty="0">
              <a:solidFill>
                <a:srgbClr val="FF993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1BA628-0181-9560-E0C5-E38CF029D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083957"/>
            <a:ext cx="6552728" cy="28791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Функція</a:t>
            </a:r>
            <a:r>
              <a:rPr kumimoji="0" lang="uk-UA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- це, тому ім'я функції зазвичай є дієсловом.</a:t>
            </a:r>
            <a:r>
              <a:rPr kumimoji="0" lang="uk-UA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0FFC19-60A3-8AF2-A940-5672584A2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81" y="2353323"/>
            <a:ext cx="2932085" cy="158057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Приклади імен функцій: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showReport</a:t>
            </a:r>
            <a:r>
              <a:rPr kumimoji="0" lang="uk-UA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getSegmentLength</a:t>
            </a:r>
            <a:r>
              <a:rPr kumimoji="0" lang="uk-UA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createButton</a:t>
            </a:r>
            <a:r>
              <a:rPr kumimoji="0" lang="uk-UA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deleteDuplicates</a:t>
            </a:r>
            <a:r>
              <a:rPr kumimoji="0" lang="uk-UA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()</a:t>
            </a:r>
            <a:r>
              <a:rPr kumimoji="0" lang="uk-UA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CC919F-427D-2C41-CB24-DCA26B02C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269" y="2065413"/>
            <a:ext cx="4932040" cy="28791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Одна функція має виконувати одну дію.</a:t>
            </a:r>
            <a:r>
              <a:rPr kumimoji="0" lang="uk-UA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ED7816-A252-D6A2-299A-2196ED5B1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058" y="2629138"/>
            <a:ext cx="4841390" cy="158057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21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showReport</a:t>
            </a:r>
            <a:r>
              <a:rPr kumimoji="0" lang="uk-UA" altLang="ru-RU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() </a:t>
            </a:r>
            <a:r>
              <a:rPr kumimoji="0" lang="uk-UA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– порушення правила, якщо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функція  з таким ім'ям буде готувати дані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для звіту та показувати звіт.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ru-RU" sz="2100" dirty="0">
              <a:solidFill>
                <a:srgbClr val="202124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Функція повинна лише показувати звіт.</a:t>
            </a:r>
            <a:r>
              <a:rPr kumimoji="0" lang="uk-UA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B567E7-6F91-AD93-1E49-306E87B4F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58" y="4589323"/>
            <a:ext cx="5950458" cy="28791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21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Хороше ім'я функції часто замінює коментар у коді.</a:t>
            </a:r>
            <a:r>
              <a:rPr kumimoji="0" lang="uk-UA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013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88DA6AD-337C-3184-64D6-2206AAB35DA2}"/>
              </a:ext>
            </a:extLst>
          </p:cNvPr>
          <p:cNvSpPr/>
          <p:nvPr/>
        </p:nvSpPr>
        <p:spPr>
          <a:xfrm>
            <a:off x="1619672" y="0"/>
            <a:ext cx="55446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uk-UA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Області видимо</a:t>
            </a:r>
            <a:r>
              <a:rPr lang="en-US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c</a:t>
            </a:r>
            <a:r>
              <a:rPr lang="uk-UA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ті в </a:t>
            </a:r>
            <a:r>
              <a:rPr lang="en-US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JS</a:t>
            </a:r>
            <a:endParaRPr lang="en-US" sz="3200" b="1" dirty="0">
              <a:solidFill>
                <a:srgbClr val="FF993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10E48D-8EC0-7FBA-E77B-A59B66C277A1}"/>
              </a:ext>
            </a:extLst>
          </p:cNvPr>
          <p:cNvSpPr txBox="1"/>
          <p:nvPr/>
        </p:nvSpPr>
        <p:spPr>
          <a:xfrm>
            <a:off x="395536" y="738664"/>
            <a:ext cx="74827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Область </a:t>
            </a:r>
            <a:r>
              <a:rPr lang="uk-UA" noProof="1"/>
              <a:t>видимості (scope</a:t>
            </a:r>
            <a:r>
              <a:rPr lang="ru-RU" dirty="0"/>
              <a:t>) </a:t>
            </a:r>
            <a:r>
              <a:rPr lang="uk-UA" noProof="1"/>
              <a:t>– фрагмент  програмного коду, у межах якого  створений ідентифікатор(змінна, константа, функція, масив…) </a:t>
            </a:r>
            <a:r>
              <a:rPr lang="ru-RU" noProof="1"/>
              <a:t>може діяти. </a:t>
            </a:r>
            <a:r>
              <a:rPr lang="uk-UA" noProof="1"/>
              <a:t>При виході з цього фрагменту він зникає.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84A93C-2BE7-C68F-7033-A436730F9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227" y="1676400"/>
            <a:ext cx="5867400" cy="51816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A29B456-0A02-AF45-044C-0BE930FD6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60" y="2852936"/>
            <a:ext cx="2828571" cy="2088232"/>
          </a:xfrm>
          <a:prstGeom prst="rect">
            <a:avLst/>
          </a:prstGeo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49907594-F385-99A7-A5D3-0E24A9701660}"/>
              </a:ext>
            </a:extLst>
          </p:cNvPr>
          <p:cNvCxnSpPr>
            <a:cxnSpLocks/>
          </p:cNvCxnSpPr>
          <p:nvPr/>
        </p:nvCxnSpPr>
        <p:spPr>
          <a:xfrm flipH="1" flipV="1">
            <a:off x="2973331" y="3789040"/>
            <a:ext cx="1094613" cy="288032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E117603-4376-DCB5-9545-ADD4AC5F6DC5}"/>
              </a:ext>
            </a:extLst>
          </p:cNvPr>
          <p:cNvCxnSpPr>
            <a:cxnSpLocks/>
          </p:cNvCxnSpPr>
          <p:nvPr/>
        </p:nvCxnSpPr>
        <p:spPr>
          <a:xfrm flipH="1" flipV="1">
            <a:off x="2483768" y="4005064"/>
            <a:ext cx="1584176" cy="22440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C1355E0-567A-9416-154E-BB7F7AE17098}"/>
              </a:ext>
            </a:extLst>
          </p:cNvPr>
          <p:cNvCxnSpPr>
            <a:cxnSpLocks/>
          </p:cNvCxnSpPr>
          <p:nvPr/>
        </p:nvCxnSpPr>
        <p:spPr>
          <a:xfrm flipH="1" flipV="1">
            <a:off x="2973331" y="4445496"/>
            <a:ext cx="809644" cy="53586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8FF9DCB-5EF1-2B55-5802-B1A6618D41CA}"/>
              </a:ext>
            </a:extLst>
          </p:cNvPr>
          <p:cNvCxnSpPr>
            <a:cxnSpLocks/>
          </p:cNvCxnSpPr>
          <p:nvPr/>
        </p:nvCxnSpPr>
        <p:spPr>
          <a:xfrm flipH="1" flipV="1">
            <a:off x="2483768" y="4185767"/>
            <a:ext cx="1584176" cy="22440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20C29E43-A1C9-3930-A9BA-07DA7676D47E}"/>
              </a:ext>
            </a:extLst>
          </p:cNvPr>
          <p:cNvCxnSpPr>
            <a:cxnSpLocks/>
          </p:cNvCxnSpPr>
          <p:nvPr/>
        </p:nvCxnSpPr>
        <p:spPr>
          <a:xfrm flipH="1" flipV="1">
            <a:off x="2339752" y="4661554"/>
            <a:ext cx="1443223" cy="60646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53D327F-55AD-60B1-2F15-FFF68FADD906}"/>
              </a:ext>
            </a:extLst>
          </p:cNvPr>
          <p:cNvCxnSpPr>
            <a:cxnSpLocks/>
          </p:cNvCxnSpPr>
          <p:nvPr/>
        </p:nvCxnSpPr>
        <p:spPr>
          <a:xfrm flipH="1" flipV="1">
            <a:off x="2357308" y="4869160"/>
            <a:ext cx="1710636" cy="1728192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236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D2A99E-473F-0BC7-A65B-BF3224B3E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9952"/>
            <a:ext cx="5990476" cy="5238095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7874D26-6035-1A7E-0B0B-8333D8D0C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4365104"/>
            <a:ext cx="2828571" cy="2088232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0B40655D-EE53-5929-3EA9-EEF270FAA84A}"/>
              </a:ext>
            </a:extLst>
          </p:cNvPr>
          <p:cNvSpPr/>
          <p:nvPr/>
        </p:nvSpPr>
        <p:spPr>
          <a:xfrm>
            <a:off x="1619672" y="0"/>
            <a:ext cx="55446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uk-UA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Області видимо</a:t>
            </a:r>
            <a:r>
              <a:rPr lang="en-US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c</a:t>
            </a:r>
            <a:r>
              <a:rPr lang="uk-UA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ті в </a:t>
            </a:r>
            <a:r>
              <a:rPr lang="en-US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JS</a:t>
            </a:r>
            <a:endParaRPr lang="en-US" sz="3200" b="1" dirty="0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074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88DA6AD-337C-3184-64D6-2206AAB35DA2}"/>
              </a:ext>
            </a:extLst>
          </p:cNvPr>
          <p:cNvSpPr/>
          <p:nvPr/>
        </p:nvSpPr>
        <p:spPr>
          <a:xfrm>
            <a:off x="4067944" y="0"/>
            <a:ext cx="32403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ru-RU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Приклад 3</a:t>
            </a:r>
            <a:endParaRPr lang="en-US" sz="3200" b="1" dirty="0">
              <a:solidFill>
                <a:srgbClr val="FF9933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9C0A9D-4E00-CF0E-2132-035FE26F8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35" y="1052736"/>
            <a:ext cx="4933333" cy="433333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68EE73-2F40-B555-22F5-354D1ADAC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2204864"/>
            <a:ext cx="2142857" cy="1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60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88DA6AD-337C-3184-64D6-2206AAB35DA2}"/>
              </a:ext>
            </a:extLst>
          </p:cNvPr>
          <p:cNvSpPr/>
          <p:nvPr/>
        </p:nvSpPr>
        <p:spPr>
          <a:xfrm>
            <a:off x="1907704" y="0"/>
            <a:ext cx="5400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uk-UA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Механізм </a:t>
            </a:r>
            <a:r>
              <a:rPr lang="ru-RU" sz="3200" b="1" dirty="0" err="1">
                <a:solidFill>
                  <a:srgbClr val="FF9933"/>
                </a:solidFill>
                <a:latin typeface="Segoe UI" panose="020B0502040204020203" pitchFamily="34" charset="0"/>
              </a:rPr>
              <a:t>hoisting</a:t>
            </a:r>
            <a:r>
              <a:rPr lang="uk-UA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 </a:t>
            </a:r>
            <a:endParaRPr lang="en-US" sz="3200" b="1" dirty="0">
              <a:solidFill>
                <a:srgbClr val="FF9933"/>
              </a:solidFill>
              <a:latin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FBD37-ABA1-A828-3ADD-69383DC145C5}"/>
              </a:ext>
            </a:extLst>
          </p:cNvPr>
          <p:cNvSpPr txBox="1"/>
          <p:nvPr/>
        </p:nvSpPr>
        <p:spPr>
          <a:xfrm>
            <a:off x="125506" y="732984"/>
            <a:ext cx="78848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1080"/>
                </a:solidFill>
                <a:latin typeface="Consolas" panose="020B0609020204030204" pitchFamily="49" charset="0"/>
              </a:rPr>
              <a:t>Підняття змінних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або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hoisting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 — </a:t>
            </a:r>
            <a:r>
              <a:rPr lang="uk-UA" dirty="0">
                <a:solidFill>
                  <a:srgbClr val="001080"/>
                </a:solidFill>
                <a:latin typeface="Consolas" panose="020B0609020204030204" pitchFamily="49" charset="0"/>
              </a:rPr>
              <a:t>це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механ</a:t>
            </a:r>
            <a:r>
              <a:rPr lang="uk-UA" dirty="0">
                <a:solidFill>
                  <a:srgbClr val="001080"/>
                </a:solidFill>
                <a:latin typeface="Consolas" panose="020B0609020204030204" pitchFamily="49" charset="0"/>
              </a:rPr>
              <a:t>і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зм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,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який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заставляє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змінні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 та об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’</a:t>
            </a:r>
            <a:r>
              <a:rPr lang="uk-UA" dirty="0">
                <a:solidFill>
                  <a:srgbClr val="001080"/>
                </a:solidFill>
                <a:latin typeface="Consolas" panose="020B0609020204030204" pitchFamily="49" charset="0"/>
              </a:rPr>
              <a:t>явлення функцій переміщуватись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на початок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своєї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області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видимості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, перед тем, як код буде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виконаний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.         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219D77E-CE5E-55A1-488E-0FA9D7030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06" y="4365103"/>
            <a:ext cx="3819048" cy="20285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8761A4B-0350-C348-92D5-9E79D6924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584" y="4631769"/>
            <a:ext cx="5104762" cy="149523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6DC5009-D575-6373-C3C5-4378AD9AB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87" y="1828834"/>
            <a:ext cx="3742857" cy="20095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B03B6E7-389B-1935-306D-67AA5BCCEB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9599" y="1828834"/>
            <a:ext cx="2476190" cy="1428571"/>
          </a:xfrm>
          <a:prstGeom prst="rect">
            <a:avLst/>
          </a:prstGeom>
        </p:spPr>
      </p:pic>
      <p:sp>
        <p:nvSpPr>
          <p:cNvPr id="16" name="Rectangle 1">
            <a:extLst>
              <a:ext uri="{FF2B5EF4-FFF2-40B4-BE49-F238E27FC236}">
                <a16:creationId xmlns:a16="http://schemas.microsoft.com/office/drawing/2014/main" id="{05A5E95D-9379-EFF1-F5BE-E7C632324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3364547"/>
            <a:ext cx="4104456" cy="79574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16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рядок - </a:t>
            </a:r>
            <a:r>
              <a:rPr kumimoji="0" lang="uk-UA" altLang="ru-RU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змінна зі значенням </a:t>
            </a:r>
            <a:r>
              <a:rPr kumimoji="0" lang="uk-UA" altLang="ru-RU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undefined</a:t>
            </a:r>
            <a:r>
              <a:rPr kumimoji="0" lang="uk-UA" altLang="ru-RU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буде доступна до того, як здійсниться ініціалізація цієї змінної.</a:t>
            </a:r>
            <a:r>
              <a:rPr kumimoji="0" lang="uk-UA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798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88DA6AD-337C-3184-64D6-2206AAB35DA2}"/>
              </a:ext>
            </a:extLst>
          </p:cNvPr>
          <p:cNvSpPr/>
          <p:nvPr/>
        </p:nvSpPr>
        <p:spPr>
          <a:xfrm>
            <a:off x="1259632" y="0"/>
            <a:ext cx="60486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ru-RU" sz="3200" b="1" dirty="0" err="1">
                <a:solidFill>
                  <a:srgbClr val="FF9933"/>
                </a:solidFill>
                <a:latin typeface="Segoe UI" panose="020B0502040204020203" pitchFamily="34" charset="0"/>
              </a:rPr>
              <a:t>Механізм</a:t>
            </a:r>
            <a:r>
              <a:rPr lang="ru-RU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 </a:t>
            </a:r>
            <a:r>
              <a:rPr lang="uk-UA" altLang="ru-RU" sz="3200" b="1" dirty="0" err="1">
                <a:solidFill>
                  <a:srgbClr val="FF9933"/>
                </a:solidFill>
                <a:latin typeface="Segoe UI" panose="020B0502040204020203" pitchFamily="34" charset="0"/>
              </a:rPr>
              <a:t>Funciton</a:t>
            </a:r>
            <a:r>
              <a:rPr lang="uk-UA" altLang="ru-RU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 </a:t>
            </a:r>
            <a:r>
              <a:rPr lang="uk-UA" altLang="ru-RU" sz="3200" b="1" dirty="0" err="1">
                <a:solidFill>
                  <a:srgbClr val="FF9933"/>
                </a:solidFill>
                <a:latin typeface="Segoe UI" panose="020B0502040204020203" pitchFamily="34" charset="0"/>
              </a:rPr>
              <a:t>hoisting</a:t>
            </a:r>
            <a:r>
              <a:rPr lang="uk-UA" altLang="ru-RU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 </a:t>
            </a:r>
            <a:endParaRPr lang="en-US" sz="3200" b="1" dirty="0">
              <a:solidFill>
                <a:srgbClr val="FF9933"/>
              </a:solidFill>
              <a:latin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CDF65B-D4A6-81C2-23FE-6C4E03851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747137"/>
            <a:ext cx="7704856" cy="384273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2100" b="0" i="0" u="none" strike="noStrike" cap="none" normalizeH="0" baseline="0" noProof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Funciton hoisting </a:t>
            </a:r>
            <a:r>
              <a:rPr kumimoji="0" lang="uk-UA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- підняття функцій.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ru-RU" sz="2100" dirty="0">
              <a:solidFill>
                <a:srgbClr val="202124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функцію можна використовувати до її визначення.  Інтерпретатор, до виконання </a:t>
            </a:r>
            <a:r>
              <a:rPr kumimoji="0" lang="uk-UA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скрипта</a:t>
            </a:r>
            <a:r>
              <a:rPr kumimoji="0" lang="uk-UA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збирає інформацію про всі функції, визначені в сценарії.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ru-RU" sz="2100" dirty="0">
              <a:solidFill>
                <a:srgbClr val="202124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Ідентифікатори (імена функцій) будуть доступні відразу, як тільки почнеться виконання сценарію.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ru-RU" sz="2100" dirty="0">
              <a:solidFill>
                <a:srgbClr val="202124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Функції "піднімаються" на початку скрипту, тому ми можемо їх використовувати до того, як вони фактично будуть оголошені в коді.</a:t>
            </a:r>
            <a:r>
              <a:rPr kumimoji="0" lang="uk-UA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86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76813" y="862868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>
                <a:solidFill>
                  <a:srgbClr val="0000CC"/>
                </a:solidFill>
              </a:rPr>
              <a:t>План</a:t>
            </a:r>
            <a:r>
              <a:rPr lang="en-US" sz="3600" b="1" dirty="0">
                <a:solidFill>
                  <a:srgbClr val="0000CC"/>
                </a:solidFill>
              </a:rPr>
              <a:t>   </a:t>
            </a:r>
            <a:endParaRPr lang="ru-RU" sz="3600" b="1" dirty="0">
              <a:solidFill>
                <a:srgbClr val="0000CC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F98C81-77CA-DBD7-01CF-25ADC458B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2053938"/>
            <a:ext cx="6336704" cy="275012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uk-UA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Оголошення та виклик функцій</a:t>
            </a:r>
            <a:endParaRPr kumimoji="0" lang="en-US" altLang="ru-RU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uk-UA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Параметри та параметри за замовчуванням </a:t>
            </a:r>
            <a:endParaRPr kumimoji="0" lang="en-US" altLang="ru-RU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uk-UA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Значення, що повертаються ( </a:t>
            </a:r>
            <a:r>
              <a:rPr kumimoji="0" lang="en-US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return)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uk-UA" altLang="ru-RU" sz="2100" dirty="0">
                <a:solidFill>
                  <a:srgbClr val="202124"/>
                </a:solidFill>
                <a:latin typeface="inherit"/>
              </a:rPr>
              <a:t>Рекомендації щодо іменування функцій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100" noProof="1">
                <a:solidFill>
                  <a:srgbClr val="202124"/>
                </a:solidFill>
                <a:latin typeface="inherit"/>
              </a:rPr>
              <a:t>Області видимості</a:t>
            </a:r>
            <a:r>
              <a:rPr lang="ru-RU" sz="2100" dirty="0">
                <a:solidFill>
                  <a:srgbClr val="202124"/>
                </a:solidFill>
                <a:latin typeface="inherit"/>
              </a:rPr>
              <a:t>. </a:t>
            </a:r>
            <a:r>
              <a:rPr lang="uk-UA" sz="2100" noProof="1">
                <a:solidFill>
                  <a:srgbClr val="202124"/>
                </a:solidFill>
                <a:latin typeface="inherit"/>
              </a:rPr>
              <a:t>Локальні та глобальні змінні.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100" dirty="0">
                <a:solidFill>
                  <a:srgbClr val="202124"/>
                </a:solidFill>
                <a:latin typeface="inherit"/>
              </a:rPr>
              <a:t>  </a:t>
            </a:r>
            <a:r>
              <a:rPr lang="uk-UA" sz="2100" dirty="0">
                <a:solidFill>
                  <a:srgbClr val="202124"/>
                </a:solidFill>
                <a:latin typeface="inherit"/>
              </a:rPr>
              <a:t>Ключове</a:t>
            </a:r>
            <a:r>
              <a:rPr lang="ru-RU" sz="2100" dirty="0">
                <a:solidFill>
                  <a:srgbClr val="202124"/>
                </a:solidFill>
                <a:latin typeface="inherit"/>
              </a:rPr>
              <a:t> слово </a:t>
            </a:r>
            <a:r>
              <a:rPr lang="en-US" sz="2100" dirty="0">
                <a:solidFill>
                  <a:srgbClr val="202124"/>
                </a:solidFill>
                <a:latin typeface="inherit"/>
              </a:rPr>
              <a:t>var</a:t>
            </a:r>
            <a:r>
              <a:rPr lang="ru-RU" sz="2100" dirty="0">
                <a:solidFill>
                  <a:srgbClr val="202124"/>
                </a:solidFill>
                <a:latin typeface="inherit"/>
              </a:rPr>
              <a:t>.</a:t>
            </a:r>
            <a:endParaRPr lang="en-US" sz="2100" dirty="0">
              <a:solidFill>
                <a:srgbClr val="202124"/>
              </a:solidFill>
              <a:latin typeface="inheri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100" dirty="0">
                <a:solidFill>
                  <a:srgbClr val="202124"/>
                </a:solidFill>
                <a:latin typeface="inherit"/>
              </a:rPr>
              <a:t> Variable &amp; Function hoisting</a:t>
            </a:r>
            <a:r>
              <a:rPr lang="ru-RU" sz="2100" dirty="0">
                <a:solidFill>
                  <a:srgbClr val="202124"/>
                </a:solidFill>
                <a:latin typeface="inherit"/>
              </a:rPr>
              <a:t>.</a:t>
            </a:r>
            <a:endParaRPr lang="en-US" sz="2100" dirty="0">
              <a:solidFill>
                <a:srgbClr val="202124"/>
              </a:solidFill>
              <a:latin typeface="inherit"/>
            </a:endParaRPr>
          </a:p>
          <a:p>
            <a:pPr marL="457200" indent="-457200">
              <a:buFont typeface="+mj-lt"/>
              <a:buAutoNum type="arabicPeriod"/>
            </a:pPr>
            <a:endParaRPr lang="en-US" sz="800" dirty="0">
              <a:latin typeface="Segoe UI" panose="020B050204020402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uk-UA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uk-UA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368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D3091E-44BC-9ABD-6FB2-3FBE0DE0B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676619"/>
            <a:ext cx="5952381" cy="5504762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E8D765B9-1CD5-476F-0BCE-B3C223D35753}"/>
              </a:ext>
            </a:extLst>
          </p:cNvPr>
          <p:cNvSpPr/>
          <p:nvPr/>
        </p:nvSpPr>
        <p:spPr>
          <a:xfrm>
            <a:off x="1259632" y="0"/>
            <a:ext cx="60486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uk-UA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Механізм</a:t>
            </a:r>
            <a:r>
              <a:rPr lang="ru-RU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 </a:t>
            </a:r>
            <a:r>
              <a:rPr lang="uk-UA" altLang="ru-RU" sz="3200" b="1" noProof="1">
                <a:solidFill>
                  <a:srgbClr val="FF9933"/>
                </a:solidFill>
                <a:latin typeface="Segoe UI" panose="020B0502040204020203" pitchFamily="34" charset="0"/>
              </a:rPr>
              <a:t>Funciton hoisting </a:t>
            </a:r>
            <a:endParaRPr lang="uk-UA" sz="3200" b="1" noProof="1">
              <a:solidFill>
                <a:srgbClr val="FF9933"/>
              </a:solidFill>
              <a:latin typeface="Segoe UI" panose="020B0502040204020203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5E1FC7A-7998-5AFC-2D2B-A09D69728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066" y="4309490"/>
            <a:ext cx="2590476" cy="1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26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88DA6AD-337C-3184-64D6-2206AAB35DA2}"/>
              </a:ext>
            </a:extLst>
          </p:cNvPr>
          <p:cNvSpPr/>
          <p:nvPr/>
        </p:nvSpPr>
        <p:spPr>
          <a:xfrm>
            <a:off x="2015716" y="0"/>
            <a:ext cx="41404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uk-UA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Області видимості</a:t>
            </a:r>
            <a:endParaRPr lang="uk-UA" sz="3200" b="1" dirty="0">
              <a:solidFill>
                <a:srgbClr val="FF993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44FC57-54F3-505F-4643-78CF94132A6F}"/>
              </a:ext>
            </a:extLst>
          </p:cNvPr>
          <p:cNvSpPr txBox="1"/>
          <p:nvPr/>
        </p:nvSpPr>
        <p:spPr>
          <a:xfrm>
            <a:off x="161510" y="738276"/>
            <a:ext cx="781286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</a:p>
          <a:p>
            <a:r>
              <a:rPr lang="ru-RU" dirty="0"/>
              <a:t>         </a:t>
            </a:r>
            <a:r>
              <a:rPr lang="uk-UA" noProof="1"/>
              <a:t>У JS є дві області видимості – глобальна, локальна.</a:t>
            </a:r>
          </a:p>
          <a:p>
            <a:endParaRPr lang="uk-UA" noProof="1"/>
          </a:p>
          <a:p>
            <a:r>
              <a:rPr lang="uk-UA" noProof="1"/>
              <a:t>         Глобальна - об'єкт window, усе що визначено  в елементі script.</a:t>
            </a:r>
          </a:p>
          <a:p>
            <a:endParaRPr lang="uk-UA" noProof="1"/>
          </a:p>
          <a:p>
            <a:r>
              <a:rPr lang="uk-UA" noProof="1"/>
              <a:t>         Локальна function scope - функція, якщо змінні створені за допомогою ключового слова var.</a:t>
            </a:r>
          </a:p>
          <a:p>
            <a:endParaRPr lang="uk-UA" noProof="1"/>
          </a:p>
          <a:p>
            <a:r>
              <a:rPr lang="uk-UA" noProof="1"/>
              <a:t>         Локальна block scope - блок коду, виділений операторними дужками { і } (працює, якщо змінна створена з допомогою ключового слова let).</a:t>
            </a:r>
          </a:p>
          <a:p>
            <a:endParaRPr lang="uk-UA" noProof="1"/>
          </a:p>
          <a:p>
            <a:r>
              <a:rPr lang="uk-UA" noProof="1"/>
              <a:t>         Якщо змінна створена в глобальній області видимості, вона може використовуватися у цій області  видимості, або у вкладених областях видимості.</a:t>
            </a:r>
          </a:p>
          <a:p>
            <a:endParaRPr lang="uk-UA" noProof="1"/>
          </a:p>
          <a:p>
            <a:r>
              <a:rPr lang="uk-UA" noProof="1"/>
              <a:t>         Коли виконання сценарію виходить за область видимості, в якій було створено змінну, до змінної не можна звернутися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8525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23728" y="2132856"/>
            <a:ext cx="34563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solidFill>
                <a:srgbClr val="FF9933"/>
              </a:solidFill>
              <a:latin typeface="Segoe UI" panose="020B0502040204020203" pitchFamily="34" charset="0"/>
            </a:endParaRPr>
          </a:p>
          <a:p>
            <a:r>
              <a:rPr lang="uk-UA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Дякую за увагу</a:t>
            </a:r>
            <a:endParaRPr lang="uk-UA" sz="3200" b="1" dirty="0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74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88DA6AD-337C-3184-64D6-2206AAB35DA2}"/>
              </a:ext>
            </a:extLst>
          </p:cNvPr>
          <p:cNvSpPr/>
          <p:nvPr/>
        </p:nvSpPr>
        <p:spPr>
          <a:xfrm>
            <a:off x="467544" y="66938"/>
            <a:ext cx="799288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uk-UA" sz="2800" b="1" noProof="1">
                <a:solidFill>
                  <a:srgbClr val="FF9933"/>
                </a:solidFill>
                <a:latin typeface="Segoe UI" panose="020B0502040204020203" pitchFamily="34" charset="0"/>
              </a:rPr>
              <a:t>Функція. Оголошення та виклик функції.</a:t>
            </a:r>
            <a:endParaRPr lang="uk-UA" sz="2800" b="1" noProof="1">
              <a:solidFill>
                <a:srgbClr val="FF9933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C3160A4-CC4A-3B50-C742-8BC7325AA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972320"/>
            <a:ext cx="6403035" cy="61107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Функція</a:t>
            </a:r>
            <a:r>
              <a:rPr kumimoji="0" lang="uk-UA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– фрагмент програмного коду, до якого можна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звернутись з іншої частини програми.</a:t>
            </a:r>
            <a:r>
              <a:rPr kumimoji="0" lang="uk-UA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864E240-C137-6E68-7D58-9240AE23D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1844824"/>
            <a:ext cx="88868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51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6778E0-610D-C68B-B641-A7CE5C803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22" y="679247"/>
            <a:ext cx="7073802" cy="503152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5B2ED9-7D58-85BF-C00D-60C05E74D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844" y="2060848"/>
            <a:ext cx="2977488" cy="17281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BD8015-47D2-74CF-9D18-2BED922E4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3852015"/>
            <a:ext cx="3084904" cy="17281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AB9D48E-7CBB-87E6-C5B0-7D9E005C3A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0529" y="5643182"/>
            <a:ext cx="3845607" cy="1140069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19A67E79-CCED-B654-6267-ACC7F95A0451}"/>
              </a:ext>
            </a:extLst>
          </p:cNvPr>
          <p:cNvSpPr/>
          <p:nvPr/>
        </p:nvSpPr>
        <p:spPr>
          <a:xfrm>
            <a:off x="1331640" y="-33897"/>
            <a:ext cx="54726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uk-UA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Функція</a:t>
            </a:r>
            <a:r>
              <a:rPr lang="ru-RU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 без </a:t>
            </a:r>
            <a:r>
              <a:rPr lang="uk-UA" sz="3200" b="1" noProof="1">
                <a:solidFill>
                  <a:srgbClr val="FF9933"/>
                </a:solidFill>
                <a:latin typeface="Segoe UI" panose="020B0502040204020203" pitchFamily="34" charset="0"/>
              </a:rPr>
              <a:t>парамерів</a:t>
            </a:r>
            <a:endParaRPr lang="uk-UA" sz="3200" b="1" noProof="1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52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8CC862-41B5-2070-BA3D-C6C98E5D4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3861048"/>
            <a:ext cx="2190476" cy="2142857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2AFEAE-D504-A833-C67C-8538E11E9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412776"/>
            <a:ext cx="5142886" cy="4248472"/>
          </a:xfrm>
          <a:prstGeom prst="rect">
            <a:avLst/>
          </a:prstGeom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779637AF-3229-0237-F5EB-9697F79F1DD1}"/>
              </a:ext>
            </a:extLst>
          </p:cNvPr>
          <p:cNvSpPr/>
          <p:nvPr/>
        </p:nvSpPr>
        <p:spPr>
          <a:xfrm>
            <a:off x="755576" y="260648"/>
            <a:ext cx="69847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uk-UA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Функція, яка приймає </a:t>
            </a:r>
            <a:r>
              <a:rPr lang="uk-UA" sz="3200" b="1" noProof="1">
                <a:solidFill>
                  <a:srgbClr val="FF9933"/>
                </a:solidFill>
                <a:latin typeface="Segoe UI" panose="020B0502040204020203" pitchFamily="34" charset="0"/>
              </a:rPr>
              <a:t>парамерів</a:t>
            </a:r>
            <a:endParaRPr lang="uk-UA" sz="3200" b="1" noProof="1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4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88DA6AD-337C-3184-64D6-2206AAB35DA2}"/>
              </a:ext>
            </a:extLst>
          </p:cNvPr>
          <p:cNvSpPr/>
          <p:nvPr/>
        </p:nvSpPr>
        <p:spPr>
          <a:xfrm>
            <a:off x="3779912" y="116632"/>
            <a:ext cx="21602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ru-RU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М</a:t>
            </a:r>
            <a:endParaRPr lang="en-US" sz="3200" b="1" dirty="0">
              <a:solidFill>
                <a:srgbClr val="FF9933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A66048B-5D40-B6F5-04E5-E0262FAF3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856"/>
            <a:ext cx="9144000" cy="432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52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5BDA5C-B459-2246-A2D4-97DDA48EA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836712"/>
            <a:ext cx="5866667" cy="4190476"/>
          </a:xfrm>
          <a:prstGeom prst="rect">
            <a:avLst/>
          </a:prstGeom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488DA6AD-337C-3184-64D6-2206AAB35DA2}"/>
              </a:ext>
            </a:extLst>
          </p:cNvPr>
          <p:cNvSpPr/>
          <p:nvPr/>
        </p:nvSpPr>
        <p:spPr>
          <a:xfrm>
            <a:off x="1907704" y="-99392"/>
            <a:ext cx="48965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Undefined parameter</a:t>
            </a:r>
            <a:endParaRPr lang="en-US" sz="3200" b="1" dirty="0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9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FE012C44-1E3E-5EC1-F5BE-CEDF095768C1}"/>
              </a:ext>
            </a:extLst>
          </p:cNvPr>
          <p:cNvSpPr/>
          <p:nvPr/>
        </p:nvSpPr>
        <p:spPr>
          <a:xfrm>
            <a:off x="1907704" y="-99392"/>
            <a:ext cx="48965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Default parameter</a:t>
            </a:r>
            <a:endParaRPr lang="en-US" sz="3200" b="1" dirty="0">
              <a:solidFill>
                <a:srgbClr val="FF9933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0D4FEAF-B77B-CA61-FF1D-6B3E3D686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2600428"/>
            <a:ext cx="2142857" cy="16571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CD64C8E-65FC-29F8-C616-0C7D35110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793032"/>
            <a:ext cx="5040560" cy="435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03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70318A-90E0-2808-8613-4235885AD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260648"/>
            <a:ext cx="7056784" cy="45718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ru-RU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Функція, яка повертає значення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6EE4A3-A5A5-A734-B025-F748D6FA5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051" y="1124744"/>
            <a:ext cx="6912768" cy="61107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21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Функція може повертати значення. Виклик функції можна присвоїти змінній.</a:t>
            </a:r>
            <a:r>
              <a:rPr kumimoji="0" lang="uk-UA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0058AF-4110-D664-27C8-C456BB539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227" y="3645024"/>
            <a:ext cx="3590476" cy="2419048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62CD1925-7F27-1828-E8AF-B6544C9BD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051" y="2840289"/>
            <a:ext cx="7548829" cy="61107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Для визначення значення, що повертається використовується ключове слово </a:t>
            </a:r>
            <a:r>
              <a:rPr kumimoji="0" lang="uk-UA" altLang="ru-RU" sz="21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return</a:t>
            </a:r>
            <a:r>
              <a:rPr kumimoji="0" lang="uk-UA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в тілі функції.</a:t>
            </a:r>
            <a:r>
              <a:rPr kumimoji="0" lang="uk-UA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0EE4DA6-1143-F8F1-4FC4-C79078141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226" y="1929478"/>
            <a:ext cx="3229901" cy="38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13532"/>
      </p:ext>
    </p:extLst>
  </p:cSld>
  <p:clrMapOvr>
    <a:masterClrMapping/>
  </p:clrMapOvr>
</p:sld>
</file>

<file path=ppt/theme/theme1.xml><?xml version="1.0" encoding="utf-8"?>
<a:theme xmlns:a="http://schemas.openxmlformats.org/drawingml/2006/main" name="Сеть">
  <a:themeElements>
    <a:clrScheme name="Сеть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Сеть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еть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ть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15701</TotalTime>
  <Words>558</Words>
  <Application>Microsoft Office PowerPoint</Application>
  <PresentationFormat>Екран (4:3)</PresentationFormat>
  <Paragraphs>96</Paragraphs>
  <Slides>22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22</vt:i4>
      </vt:variant>
    </vt:vector>
  </HeadingPairs>
  <TitlesOfParts>
    <vt:vector size="29" baseType="lpstr">
      <vt:lpstr>Arial</vt:lpstr>
      <vt:lpstr>Calibri</vt:lpstr>
      <vt:lpstr>Consolas</vt:lpstr>
      <vt:lpstr>inherit</vt:lpstr>
      <vt:lpstr>Segoe UI</vt:lpstr>
      <vt:lpstr>Wingdings</vt:lpstr>
      <vt:lpstr>Сеть</vt:lpstr>
      <vt:lpstr>      Лекція № 8 Функції в JavaScript. Оголошення та виклик функцій. Області видимості. Локальні та глобальні змінні. Variable &amp; Function hoisting       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Віртуальні освітні спільноти в загальній середній освіті  європейських країн</dc:title>
  <dc:creator>User</dc:creator>
  <cp:lastModifiedBy>Светлана Проскура</cp:lastModifiedBy>
  <cp:revision>402</cp:revision>
  <dcterms:created xsi:type="dcterms:W3CDTF">2012-03-22T14:21:27Z</dcterms:created>
  <dcterms:modified xsi:type="dcterms:W3CDTF">2024-10-23T11:08:16Z</dcterms:modified>
</cp:coreProperties>
</file>