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7" r:id="rId2"/>
    <p:sldId id="320" r:id="rId3"/>
    <p:sldId id="364" r:id="rId4"/>
    <p:sldId id="372" r:id="rId5"/>
    <p:sldId id="373" r:id="rId6"/>
    <p:sldId id="365" r:id="rId7"/>
    <p:sldId id="374" r:id="rId8"/>
    <p:sldId id="375" r:id="rId9"/>
    <p:sldId id="366" r:id="rId10"/>
    <p:sldId id="367" r:id="rId11"/>
    <p:sldId id="368" r:id="rId12"/>
    <p:sldId id="376" r:id="rId13"/>
    <p:sldId id="369" r:id="rId14"/>
    <p:sldId id="377" r:id="rId15"/>
    <p:sldId id="370" r:id="rId16"/>
    <p:sldId id="382" r:id="rId17"/>
    <p:sldId id="378" r:id="rId18"/>
    <p:sldId id="383" r:id="rId19"/>
    <p:sldId id="384" r:id="rId20"/>
    <p:sldId id="385" r:id="rId21"/>
    <p:sldId id="379" r:id="rId22"/>
    <p:sldId id="380" r:id="rId23"/>
    <p:sldId id="381" r:id="rId24"/>
    <p:sldId id="371" r:id="rId25"/>
    <p:sldId id="386" r:id="rId26"/>
    <p:sldId id="387" r:id="rId27"/>
    <p:sldId id="388" r:id="rId28"/>
    <p:sldId id="389" r:id="rId29"/>
    <p:sldId id="390" r:id="rId30"/>
    <p:sldId id="391" r:id="rId31"/>
    <p:sldId id="395" r:id="rId32"/>
    <p:sldId id="394" r:id="rId33"/>
    <p:sldId id="392" r:id="rId34"/>
    <p:sldId id="393" r:id="rId35"/>
    <p:sldId id="396" r:id="rId36"/>
    <p:sldId id="400" r:id="rId37"/>
    <p:sldId id="401" r:id="rId38"/>
    <p:sldId id="397" r:id="rId39"/>
    <p:sldId id="398" r:id="rId40"/>
    <p:sldId id="399" r:id="rId41"/>
    <p:sldId id="335" r:id="rId42"/>
    <p:sldId id="321" r:id="rId43"/>
    <p:sldId id="402" r:id="rId44"/>
    <p:sldId id="403" r:id="rId45"/>
    <p:sldId id="404" r:id="rId46"/>
    <p:sldId id="405" r:id="rId47"/>
    <p:sldId id="406" r:id="rId48"/>
    <p:sldId id="407" r:id="rId49"/>
    <p:sldId id="408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F00"/>
    <a:srgbClr val="40404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6F49D-5FDD-48A9-8279-CA765510D6B4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8442-6349-4338-B951-A70D1D9246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255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7493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0734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8275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9792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8248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0368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512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8463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0079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1832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3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7677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4777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1845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60559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63090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42655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58026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6640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84053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48581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457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93053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42747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69346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15913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0853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42234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69755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64890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6406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06280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7002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74619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50600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14100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89826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01443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29470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84792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0544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33144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34439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694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172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4685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0367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3419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5456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520E8-337F-587B-BD0F-664D1C99D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A05008-CA85-649A-EBD4-B2876BF6F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1BF871-ED17-FE3F-B0A4-0090BB8B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67498F-D36F-55F5-C8E6-C54BDF44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926CE5-FF61-97E0-A53D-B3E87800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41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3CCF1-0E3A-7C75-69B8-63CCB016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564346-2F5B-E5AC-1BAA-01ED3333A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D00BF7-E4B9-950B-4BDE-A18D20EB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E73715-91B4-FEFE-C9CE-A4E90EDC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8C7E78-70B7-2B11-DC36-02627914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1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62FE4AB-6E8D-4A7C-EF0E-5E3162DC1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DA7F09-1F6A-3F29-2C6E-EFEA3671E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144B78-0688-B48A-7EB0-5BA4538A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A73AFB-DAA9-D33E-F244-15964B12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E7A6AA-4A59-D0C2-707D-B53A39A5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59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0A1C7-D266-26C2-4AEE-D6E24109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E81C4E-E86A-55C6-86D8-ED0C96E56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A251B4-BE43-75E2-6717-704871F7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A2AC8-1371-3538-D2B5-2BF294811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686DA4-8960-E22D-C4C3-C6C4BE1A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18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936C3-A3F6-210C-0899-510CCB90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A52D93-E4B0-8BBF-D98F-ED70B0D45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79E27B-E30C-880B-5544-47A5F689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E68A7C-FEFF-4F91-0598-D4A1D349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613BE2-7BDD-2A63-B7EB-A62D26D7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45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EEADE-B4B7-72C5-14BF-6EF8CEC3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F0EAFE-3FB2-F244-E2D8-EBE11DC06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E6FA73-C967-FF73-3162-B62F48251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07C761-6168-8ACE-3F43-2AEA63F8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8098D2-6E57-B10B-86A0-598ACE92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37880C-B331-C2E9-14A6-CD2ACC4A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42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9C082-3B8B-16DE-9B1A-51E4445A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37DBD1-1D83-0903-5E3A-54B15ADFB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D2E797-6694-8CDC-F6FB-CDAB127AE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A5E988-763B-F532-7612-21507146C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88F7C80-6D23-962B-8B0E-E8038F9D7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22734E4-2FE2-CBEB-98D9-634DB84C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49789E3-B597-EA94-D0F2-C01B17E6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8217E2-7C02-33B0-ADD8-62F1AA6D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02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B2C2CF-69AE-663F-56FC-467D5A1A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F3A36A9-CA1F-48A2-DCFD-1FB3CD05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9FB62B-9911-E9DF-C760-6C56590B1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49E8FD-2548-DED6-5579-2114DCA5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57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01D7E74-5312-AAFE-5EF1-3E4D41F7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FDA7BFE-956F-A336-060A-3277D3D0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A20F76-04F3-5B76-DDE5-AA090436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26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F1542-3779-30AA-A83E-04A4BDCCE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F6C495-7F00-5B3E-C695-A71C9FCB5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E11369E-DEB3-3C9D-2540-C51C3A712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05368C-B3FA-57DC-7B49-E0955430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5BA06E-C021-8F60-CF92-BC51C7B3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3842DE-0DFF-F286-A716-87E81AA9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DFDE4-8DCA-0520-33F3-E3A91E24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44C646C-ABF6-95E4-36F9-89B478EF7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E71FB9-F812-F902-3B09-278FD6185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18126E-B391-9837-6C90-FDA4EA9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F9E8F9-9741-14C1-B716-B9F98EBA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AF9FC2-3FEA-96EE-9135-59C392AF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02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F2C7A-1C22-A8C2-3BEB-3CDF9BCB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706030-2689-3804-73BD-9F6680109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F9819C-08F8-5073-1E98-98D772DA3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0FDDA-C62F-47B4-B7DD-52184EB7138A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94E71E-F5F9-3DB3-88C8-4325140A8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0FC0A1-81CC-D45D-024C-CA48DC66A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18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textbook.edu.goit.global/javascript-yk5evp/v2/uk/docs/lesson-05/objects#%D0%BC%D0%B5%D1%82%D0%BE%D0%B4%D0%B8-%D0%BE%D0%B1%D1%94%D0%BA%D1%82%D0%B0" TargetMode="External"/><Relationship Id="rId7" Type="http://schemas.openxmlformats.org/officeDocument/2006/relationships/hyperlink" Target="mailto:slproskur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https://textbook.edu.goit.global/javascript-yk5evp/v2/uk/docs/lesson-05/iteration#%D1%86%D0%B8%D0%BA%D0%BB-fori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hyperlink" Target="https://textbook.edu.goit.global/javascript-yk5evp/v2/uk/docs/lesson-05/objects#%D0%B7%D0%B2%D0%B5%D1%80%D0%BD%D0%B5%D0%BD%D0%BD%D1%8F-%D0%B4%D0%BE-%D0%B2%D0%BB%D0%B0%D1%81%D1%82%D0%B8%D0%B2%D0%BE%D1%81%D1%82%D0%B5%D0%B9-%D1%87%D0%B5%D1%80%D0%B5%D0%B7-%D0%BA%D1%80%D0%B0%D0%BF%D0%BA%D1%83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hyperlink" Target="https://textbook.edu.goit.global/javascript-yk5evp/v2/uk/docs/lesson-05/objects#%D0%B7%D0%B2%D0%B5%D1%80%D0%BD%D0%B5%D0%BD%D0%BD%D1%8F-%D0%B4%D0%BE-%D0%B2%D0%BB%D0%B0%D1%81%D1%82%D0%B8%D0%B2%D0%BE%D1%81%D1%82%D0%B5%D0%B9-%D1%87%D0%B5%D1%80%D0%B5%D0%B7-%D0%BA%D0%B2%D0%B0%D0%B4%D1%80%D0%B0%D1%82%D0%BD%D1%96-%D0%B4%D1%83%D0%B6%D0%BA%D0%B8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>
            <a:spLocks noGrp="1"/>
          </p:cNvSpPr>
          <p:nvPr>
            <p:ph type="ctrTitle" idx="4294967295"/>
          </p:nvPr>
        </p:nvSpPr>
        <p:spPr>
          <a:xfrm>
            <a:off x="2052888" y="5069802"/>
            <a:ext cx="9030443" cy="15534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uk-UA" sz="3200" b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Лекція №9</a:t>
            </a:r>
            <a:br>
              <a:rPr lang="uk-UA" sz="3200" dirty="0">
                <a:solidFill>
                  <a:srgbClr val="0000CC"/>
                </a:solidFill>
              </a:rPr>
            </a:br>
            <a:r>
              <a:rPr lang="uk-UA" sz="3200" b="1" dirty="0">
                <a:solidFill>
                  <a:srgbClr val="0000CC"/>
                </a:solidFill>
              </a:rPr>
              <a:t>Об'єкт. Властивості об'єкта.</a:t>
            </a:r>
            <a:r>
              <a:rPr lang="uk-UA" sz="3200" b="1" dirty="0">
                <a:solidFill>
                  <a:srgbClr val="0000CC"/>
                </a:solidFill>
                <a:hlinkClick r:id="rId3" tooltip="Пряме посилання на цей заголовок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​</a:t>
            </a:r>
            <a:r>
              <a:rPr lang="uk-UA" sz="3200" b="1" dirty="0">
                <a:solidFill>
                  <a:srgbClr val="0000CC"/>
                </a:solidFill>
              </a:rPr>
              <a:t> Короткі властивості. Перебирання об'єкта. Цикл </a:t>
            </a:r>
            <a:r>
              <a:rPr lang="uk-UA" sz="3200" b="1" dirty="0" err="1">
                <a:solidFill>
                  <a:srgbClr val="0000CC"/>
                </a:solidFill>
              </a:rPr>
              <a:t>for</a:t>
            </a:r>
            <a:r>
              <a:rPr lang="uk-UA" sz="3200" b="1" dirty="0">
                <a:solidFill>
                  <a:srgbClr val="0000CC"/>
                </a:solidFill>
              </a:rPr>
              <a:t>...</a:t>
            </a:r>
            <a:r>
              <a:rPr lang="uk-UA" sz="3200" b="1" dirty="0" err="1">
                <a:solidFill>
                  <a:srgbClr val="0000CC"/>
                </a:solidFill>
              </a:rPr>
              <a:t>in</a:t>
            </a:r>
            <a:r>
              <a:rPr lang="uk-UA" sz="3200" b="1" dirty="0">
                <a:solidFill>
                  <a:srgbClr val="0000CC"/>
                </a:solidFill>
                <a:hlinkClick r:id="rId4" tooltip="Пряме посилання на цей заголовок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​</a:t>
            </a:r>
            <a:r>
              <a:rPr lang="uk-UA" sz="3200" b="1" dirty="0">
                <a:solidFill>
                  <a:srgbClr val="0000CC"/>
                </a:solidFill>
              </a:rPr>
              <a:t>. Методи об'єкта.  Масив об'єктів</a:t>
            </a:r>
            <a:r>
              <a:rPr lang="uk-UA" sz="3200" b="1">
                <a:solidFill>
                  <a:srgbClr val="0000CC"/>
                </a:solidFill>
              </a:rPr>
              <a:t>. </a:t>
            </a:r>
            <a:br>
              <a:rPr lang="uk-UA" sz="3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9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3200" b="1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3"/>
          <p:cNvSpPr txBox="1">
            <a:spLocks noGrp="1"/>
          </p:cNvSpPr>
          <p:nvPr>
            <p:ph type="sldNum" idx="12"/>
          </p:nvPr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fld id="{00000000-1234-1234-1234-123412341234}" type="slidenum">
              <a:rPr lang="uk-UA"/>
              <a:pPr/>
              <a:t>1</a:t>
            </a:fld>
            <a:endParaRPr/>
          </a:p>
        </p:txBody>
      </p:sp>
      <p:pic>
        <p:nvPicPr>
          <p:cNvPr id="158" name="Google Shape;15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78709" y="81374"/>
            <a:ext cx="647774" cy="77733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3"/>
          <p:cNvSpPr/>
          <p:nvPr/>
        </p:nvSpPr>
        <p:spPr>
          <a:xfrm>
            <a:off x="2044539" y="950394"/>
            <a:ext cx="3310136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uk-UA" sz="1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Національний технічний університет України «КИЇВСЬКИЙ ПОЛІТЕХНИЧНИЙ ІНСТИТУТ імені  ІГОРЯ СІКОРСЬКОГО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40786" y="96270"/>
            <a:ext cx="655414" cy="77342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3"/>
          <p:cNvSpPr/>
          <p:nvPr/>
        </p:nvSpPr>
        <p:spPr>
          <a:xfrm>
            <a:off x="5939089" y="1003066"/>
            <a:ext cx="343740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uk-UA" sz="16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Кафедра інформаційних систем та технологій </a:t>
            </a:r>
            <a:endParaRPr sz="16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/>
          <p:nvPr/>
        </p:nvSpPr>
        <p:spPr>
          <a:xfrm>
            <a:off x="6915243" y="5079197"/>
            <a:ext cx="3657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uk-UA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Лектор </a:t>
            </a:r>
          </a:p>
          <a:p>
            <a:r>
              <a:rPr lang="uk-UA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Проскура </a:t>
            </a:r>
            <a:r>
              <a:rPr lang="uk-UA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СвІтлана</a:t>
            </a:r>
            <a:r>
              <a:rPr lang="uk-UA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Леонідівна</a:t>
            </a:r>
            <a:endParaRPr dirty="0"/>
          </a:p>
          <a:p>
            <a:r>
              <a:rPr lang="uk-UA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slproskura@gmail</a:t>
            </a:r>
            <a:r>
              <a:rPr lang="uk-UA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.com</a:t>
            </a:r>
            <a:endParaRPr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3"/>
          <p:cNvSpPr/>
          <p:nvPr/>
        </p:nvSpPr>
        <p:spPr>
          <a:xfrm>
            <a:off x="2029991" y="2478406"/>
            <a:ext cx="853777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uk-UA" sz="2000"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ІНТЕРНЕТ-ТЕХНОЛОГІЇ та ПРОЕКТУВАННЯ  WEB -ЗАСТОСУВАНЬ</a:t>
            </a:r>
            <a:endParaRPr sz="2000" b="1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3EED21A-C0C1-4AE7-83E9-82A9B85654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67762" y="45664"/>
            <a:ext cx="1219370" cy="16480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728270" y="74548"/>
            <a:ext cx="661148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Додавання властивостей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85A9E2-8460-4D51-B809-BB23C7290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9024" y="4227977"/>
            <a:ext cx="2838846" cy="18385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6D4813-FD6D-4EF4-98F5-12D1AC88A3DB}"/>
              </a:ext>
            </a:extLst>
          </p:cNvPr>
          <p:cNvSpPr txBox="1"/>
          <p:nvPr/>
        </p:nvSpPr>
        <p:spPr>
          <a:xfrm>
            <a:off x="1328894" y="799492"/>
            <a:ext cx="87395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effectLst/>
              </a:rPr>
              <a:t>Операція додавання нової властивості після створення об'єкта нічим не відрізняється від зміни значення вже існуючої властивості. Якщо під час запису значення за ім'ям, така властивість в об'єкті відсутня, вона буде створена.</a:t>
            </a:r>
          </a:p>
          <a:p>
            <a:br>
              <a:rPr lang="uk-UA" dirty="0">
                <a:effectLst/>
              </a:rPr>
            </a:b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542E26-8940-427F-ACAE-9D702FE24A49}"/>
              </a:ext>
            </a:extLst>
          </p:cNvPr>
          <p:cNvSpPr txBox="1"/>
          <p:nvPr/>
        </p:nvSpPr>
        <p:spPr>
          <a:xfrm>
            <a:off x="816429" y="1802990"/>
            <a:ext cx="609432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book = {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Last Kingdom"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author: 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"Bernard Cornwell"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genres: [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"historical prose"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"adventure"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isPublic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rating: </a:t>
            </a:r>
            <a:r>
              <a:rPr lang="en-A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8.38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book.pageCount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836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book.originalLanguage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book.translations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console.log(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book.pageCount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836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console.log(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book.originalLanguage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</a:t>
            </a:r>
            <a:r>
              <a:rPr lang="en-A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console.log(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book.translations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en-A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92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758415" y="154935"/>
            <a:ext cx="666172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Короткі властивості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2F32A7-0FB0-46DE-87C2-DB6FFF27E1DB}"/>
              </a:ext>
            </a:extLst>
          </p:cNvPr>
          <p:cNvSpPr txBox="1"/>
          <p:nvPr/>
        </p:nvSpPr>
        <p:spPr>
          <a:xfrm>
            <a:off x="1137975" y="880629"/>
            <a:ext cx="92821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Іноді, під час створення об'єкта значення властивості необхідно взяти зі змінної або параметра функції з таким самим ім'ям, що і у властивості.</a:t>
            </a:r>
          </a:p>
          <a:p>
            <a:pPr algn="l"/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Синтаксис у наступному прикладі занадто громіздкий, тому що доводиться дублювати ім'я властивості та ім'я змінної, в якій зберігається потрібне значення.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0D1569-6484-4665-BA5D-1908F0BF6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4565" y="4637739"/>
            <a:ext cx="1419423" cy="6573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092AEF-73BA-444E-95F8-9A8E9BF1958F}"/>
              </a:ext>
            </a:extLst>
          </p:cNvPr>
          <p:cNvSpPr txBox="1"/>
          <p:nvPr/>
        </p:nvSpPr>
        <p:spPr>
          <a:xfrm>
            <a:off x="866671" y="2844412"/>
            <a:ext cx="61872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Генрі </a:t>
            </a:r>
            <a:r>
              <a:rPr lang="uk-U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Сибола</a:t>
            </a:r>
            <a:r>
              <a:rPr lang="uk-U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A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 = {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name: name,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age: age,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console.log(user.name);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"</a:t>
            </a:r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Генрі </a:t>
            </a:r>
            <a:r>
              <a:rPr lang="uk-UA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Сибола</a:t>
            </a:r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endParaRPr lang="uk-U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user.age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25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37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758415" y="154935"/>
            <a:ext cx="666172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Короткі властивості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58066F-A0E7-4307-ACFC-BD9C0201566A}"/>
              </a:ext>
            </a:extLst>
          </p:cNvPr>
          <p:cNvSpPr txBox="1"/>
          <p:nvPr/>
        </p:nvSpPr>
        <p:spPr>
          <a:xfrm>
            <a:off x="801689" y="815608"/>
            <a:ext cx="97088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Синтаксис коротких властивостей (</a:t>
            </a:r>
            <a:r>
              <a:rPr lang="en-A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shorthand properties) 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вирішує цю проблему, дозволяючи використовувати ім'я змінної у якості імені властивості, а її значення - у якості значення властивості.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FC2A12-272F-423C-AA2C-5367823EB6CC}"/>
              </a:ext>
            </a:extLst>
          </p:cNvPr>
          <p:cNvSpPr txBox="1"/>
          <p:nvPr/>
        </p:nvSpPr>
        <p:spPr>
          <a:xfrm>
            <a:off x="994954" y="1979742"/>
            <a:ext cx="609432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2---------------------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Генрі </a:t>
            </a:r>
            <a:r>
              <a:rPr lang="uk-U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Сибола</a:t>
            </a:r>
            <a:r>
              <a:rPr lang="uk-U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A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 = {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name,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age,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console.log(user.name);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"</a:t>
            </a:r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Генрі </a:t>
            </a:r>
            <a:r>
              <a:rPr lang="uk-UA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Сибола</a:t>
            </a:r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endParaRPr lang="uk-U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user.age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25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AE14D5-E323-49C7-9BD8-8B76178AF155}"/>
              </a:ext>
            </a:extLst>
          </p:cNvPr>
          <p:cNvSpPr txBox="1"/>
          <p:nvPr/>
        </p:nvSpPr>
        <p:spPr>
          <a:xfrm>
            <a:off x="994953" y="5502032"/>
            <a:ext cx="81088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Тобто, оголошуючи об'єкт, достатньо вказати тільки ім'я властивості, а значення буде взяте зі змінної з аналогічним ім'ям</a:t>
            </a:r>
            <a:endParaRPr lang="en-A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D111CDC-43BD-4DB4-BD6D-006B474F3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234" y="4065505"/>
            <a:ext cx="1514686" cy="6763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42659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758414" y="154935"/>
            <a:ext cx="701333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Обчислювальні властивості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C11EBB-0A8A-42D0-BBC2-66C7F4EF9390}"/>
              </a:ext>
            </a:extLst>
          </p:cNvPr>
          <p:cNvSpPr txBox="1"/>
          <p:nvPr/>
        </p:nvSpPr>
        <p:spPr>
          <a:xfrm>
            <a:off x="866671" y="801225"/>
            <a:ext cx="99050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Бувають ситуації, коли під час оголошення об'єкта необхідно додати властивість з ім'ям, яке ми заздалегідь не знаємо, тому що воно зберігається у якості значення змінної або у якості результату виконання функції.</a:t>
            </a:r>
            <a:endParaRPr lang="en-US" b="0" i="0" dirty="0"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algn="l"/>
            <a:endParaRPr lang="uk-UA" b="0" i="0" dirty="0"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algn="l"/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Раніше для цього необхідно було спочатку створити об'єкт, а потім додавати властивості через квадратні дужки, що не зовсім зручно.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CB662-7D01-4B2B-80E0-F5437D224094}"/>
              </a:ext>
            </a:extLst>
          </p:cNvPr>
          <p:cNvSpPr txBox="1"/>
          <p:nvPr/>
        </p:nvSpPr>
        <p:spPr>
          <a:xfrm>
            <a:off x="866671" y="2727349"/>
            <a:ext cx="60943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propName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 = {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age: </a:t>
            </a:r>
            <a:r>
              <a:rPr lang="en-A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b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user[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propName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Генрі </a:t>
            </a:r>
            <a:r>
              <a:rPr lang="uk-U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Сибола</a:t>
            </a:r>
            <a:r>
              <a:rPr lang="uk-U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console.log(user.name);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</a:t>
            </a:r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Генрі </a:t>
            </a:r>
            <a:r>
              <a:rPr lang="uk-UA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Сибола</a:t>
            </a:r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endParaRPr lang="uk-U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5CB2AA5-144B-48DE-9477-2D04CEC3F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8955" y="3921397"/>
            <a:ext cx="1552792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24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758414" y="154935"/>
            <a:ext cx="701333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Обчислювальні властивості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E7135D-5AA8-47CB-8229-34CBF45BE470}"/>
              </a:ext>
            </a:extLst>
          </p:cNvPr>
          <p:cNvSpPr txBox="1"/>
          <p:nvPr/>
        </p:nvSpPr>
        <p:spPr>
          <a:xfrm>
            <a:off x="786283" y="978962"/>
            <a:ext cx="92520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Синтаксис обчислювальних властивостей (</a:t>
            </a:r>
            <a:r>
              <a:rPr lang="en-A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computed properties) 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допомагає уникнути зайвого коду і, в деяких випадках, спростити його. Значенням обчислювальної властивості може бути будь-який </a:t>
            </a:r>
            <a:r>
              <a:rPr lang="uk-UA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валідний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вираз.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95EEE7-F780-4288-B2E9-8B04892F6495}"/>
              </a:ext>
            </a:extLst>
          </p:cNvPr>
          <p:cNvSpPr txBox="1"/>
          <p:nvPr/>
        </p:nvSpPr>
        <p:spPr>
          <a:xfrm>
            <a:off x="545123" y="2249383"/>
            <a:ext cx="60943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propName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 = {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age: </a:t>
            </a:r>
            <a:r>
              <a:rPr lang="en-A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Ім'я цієї властивості буде взяте зі значення змінної </a:t>
            </a:r>
            <a:r>
              <a:rPr lang="en-A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propName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propName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 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Генрі </a:t>
            </a:r>
            <a:r>
              <a:rPr lang="uk-U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Сибола</a:t>
            </a:r>
            <a:r>
              <a:rPr lang="uk-U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console.log(user.name);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</a:t>
            </a:r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Генрі </a:t>
            </a:r>
            <a:r>
              <a:rPr lang="uk-UA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Сибола</a:t>
            </a:r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endParaRPr lang="uk-U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3AC5755-ADD1-4668-AED6-7D2E8C0D4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4777" y="3750875"/>
            <a:ext cx="1571844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41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758415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Методи об'єкта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15908B-C8A2-463A-BFA5-D747D87063ED}"/>
              </a:ext>
            </a:extLst>
          </p:cNvPr>
          <p:cNvSpPr txBox="1"/>
          <p:nvPr/>
        </p:nvSpPr>
        <p:spPr>
          <a:xfrm>
            <a:off x="1" y="838713"/>
            <a:ext cx="385605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1600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Досі ми розглядали об'єкти тільки як сховища взаємопов'язаних даних, наприклад, інформація про книгу тощо. Об'єкти-сховища, зазвичай, знаходяться в масиві таких самих об'єктів, який є колекцією однотипних елементів.</a:t>
            </a:r>
            <a:endParaRPr lang="en-US" sz="1600" b="0" i="0" dirty="0"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algn="l"/>
            <a:endParaRPr lang="uk-UA" sz="1600" b="0" i="0" dirty="0"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algn="l"/>
            <a:r>
              <a:rPr lang="uk-UA" sz="1600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Об'єкти можуть зберігати не тільки дані, але і функції для роботи з цими даними - методи. Якщо значення властивості - це функція, така властивість називається методом об'єкта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A0FFBE4-1BC8-4D1D-BC63-AB6152CF1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787" y="5562222"/>
            <a:ext cx="5620534" cy="9050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181E2E-3024-4751-A002-228365E70AA7}"/>
              </a:ext>
            </a:extLst>
          </p:cNvPr>
          <p:cNvSpPr txBox="1"/>
          <p:nvPr/>
        </p:nvSpPr>
        <p:spPr>
          <a:xfrm>
            <a:off x="4030187" y="977213"/>
            <a:ext cx="853113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===============МЕТОДИ об'єкта</a:t>
            </a:r>
            <a:endParaRPr lang="uk-UA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k-U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uk-UA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✅ Логічно і синтаксично згруповані сутності</a:t>
            </a:r>
            <a:endParaRPr lang="uk-UA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k-U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bookShelf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books: [</a:t>
            </a:r>
            <a:r>
              <a:rPr lang="en-A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Last Kingdom"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"Dream Guardian"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uk-UA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Це метод об'єкта</a:t>
            </a:r>
            <a:endParaRPr lang="uk-UA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k-U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getBooks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Цей метод буде повертати всі книги - властивість </a:t>
            </a:r>
            <a:r>
              <a:rPr lang="en-AU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books"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uk-UA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Це метод об'єкта</a:t>
            </a:r>
            <a:endParaRPr lang="uk-UA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k-U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addBook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bookName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console.log(</a:t>
            </a:r>
            <a:r>
              <a:rPr lang="en-A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Цей метод буде додавати нову книгу у властивість </a:t>
            </a:r>
            <a:r>
              <a:rPr lang="en-A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books"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uk-UA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Виклики методів</a:t>
            </a:r>
            <a:endParaRPr lang="uk-UA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k-U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bookShelf.getBooks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bookShelf.addBook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Нова книга"</a:t>
            </a:r>
            <a:r>
              <a:rPr lang="uk-U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2235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758415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Методи об'єкта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9D69630-9569-4625-8193-AA83E24DE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Такі об'єкти можна назвати «моделями». Вони пов'язують дані і методи для роботи з цими даними. Наприклад, можна було оголосити змінну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books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і дві функції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getBooks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і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addBook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bookName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але тоді це були б три незалежні сутності без явного синтаксичного, і зі слабким логічним зв'язком.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5BE719-447A-4595-BDD7-1D01DD283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30" y="859026"/>
            <a:ext cx="1003830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dirty="0">
                <a:latin typeface="Arial" panose="020B0604020202020204" pitchFamily="34" charset="0"/>
              </a:rPr>
              <a:t>Такі об'єкти можна назвати «моделями». Вони пов'язують дані і методи для роботи з цими даними. Наприклад, можна було оголосити змінну </a:t>
            </a:r>
            <a:r>
              <a:rPr lang="uk-UA" altLang="uk-UA" dirty="0" err="1">
                <a:latin typeface="Arial" panose="020B0604020202020204" pitchFamily="34" charset="0"/>
              </a:rPr>
              <a:t>books</a:t>
            </a:r>
            <a:r>
              <a:rPr lang="uk-UA" altLang="uk-UA" dirty="0">
                <a:latin typeface="Arial" panose="020B0604020202020204" pitchFamily="34" charset="0"/>
              </a:rPr>
              <a:t> і дві функції </a:t>
            </a:r>
            <a:r>
              <a:rPr lang="uk-UA" altLang="uk-UA" dirty="0" err="1">
                <a:latin typeface="Arial" panose="020B0604020202020204" pitchFamily="34" charset="0"/>
              </a:rPr>
              <a:t>getBooks</a:t>
            </a:r>
            <a:r>
              <a:rPr lang="uk-UA" altLang="uk-UA" dirty="0">
                <a:latin typeface="Arial" panose="020B0604020202020204" pitchFamily="34" charset="0"/>
              </a:rPr>
              <a:t>() і </a:t>
            </a:r>
            <a:r>
              <a:rPr lang="uk-UA" altLang="uk-UA" dirty="0" err="1">
                <a:latin typeface="Arial" panose="020B0604020202020204" pitchFamily="34" charset="0"/>
              </a:rPr>
              <a:t>addBook</a:t>
            </a:r>
            <a:r>
              <a:rPr lang="uk-UA" altLang="uk-UA" dirty="0">
                <a:latin typeface="Arial" panose="020B0604020202020204" pitchFamily="34" charset="0"/>
              </a:rPr>
              <a:t>(</a:t>
            </a:r>
            <a:r>
              <a:rPr lang="uk-UA" altLang="uk-UA" dirty="0" err="1">
                <a:latin typeface="Arial" panose="020B0604020202020204" pitchFamily="34" charset="0"/>
              </a:rPr>
              <a:t>bookName</a:t>
            </a:r>
            <a:r>
              <a:rPr lang="uk-UA" altLang="uk-UA" dirty="0">
                <a:latin typeface="Arial" panose="020B0604020202020204" pitchFamily="34" charset="0"/>
              </a:rPr>
              <a:t>), але тоді це були б три незалежні сутності без явного синтаксичного, і зі слабким логічним зв'язком.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3D9AB8-BEF4-4897-8F99-57C3A90AEAAB}"/>
              </a:ext>
            </a:extLst>
          </p:cNvPr>
          <p:cNvSpPr txBox="1"/>
          <p:nvPr/>
        </p:nvSpPr>
        <p:spPr>
          <a:xfrm>
            <a:off x="170823" y="2270149"/>
            <a:ext cx="134045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2-------------------</a:t>
            </a:r>
            <a:endParaRPr lang="uk-U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❌ </a:t>
            </a:r>
            <a:r>
              <a:rPr lang="uk-UA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Слабкопозв'язані</a:t>
            </a:r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незалежні сутності</a:t>
            </a:r>
            <a:endParaRPr lang="uk-U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books = [];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getBooks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addBook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b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597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663108" y="0"/>
            <a:ext cx="1002825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3600" b="1" dirty="0">
                <a:solidFill>
                  <a:srgbClr val="E6AF00"/>
                </a:solidFill>
                <a:latin typeface="Arial"/>
                <a:cs typeface="Arial"/>
              </a:rPr>
              <a:t>Доступ до </a:t>
            </a:r>
            <a:r>
              <a:rPr lang="ru-RU" sz="3600" b="1" dirty="0" err="1">
                <a:solidFill>
                  <a:srgbClr val="E6AF00"/>
                </a:solidFill>
                <a:latin typeface="Arial"/>
                <a:cs typeface="Arial"/>
              </a:rPr>
              <a:t>властивостей</a:t>
            </a:r>
            <a:r>
              <a:rPr lang="ru-RU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ru-RU" sz="3600" b="1" dirty="0" err="1">
                <a:solidFill>
                  <a:srgbClr val="E6AF00"/>
                </a:solidFill>
                <a:latin typeface="Arial"/>
                <a:cs typeface="Arial"/>
              </a:rPr>
              <a:t>об'єкта</a:t>
            </a:r>
            <a:r>
              <a:rPr lang="ru-RU" sz="3600" b="1" dirty="0">
                <a:solidFill>
                  <a:srgbClr val="E6AF00"/>
                </a:solidFill>
                <a:latin typeface="Arial"/>
                <a:cs typeface="Arial"/>
              </a:rPr>
              <a:t> в методах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B8A203-F463-4C34-A327-CFE76CE8B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08" y="739670"/>
            <a:ext cx="967664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Методи використовуються для роботи з властивостями об'єкта, їх зміни. Для доступу до об'єкта в методі використовується не ім'я змінної, наприклад 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bookShelf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а ключове слово 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- контекст.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Значенням 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буде об'єкт перед «крапкою», тобто об'єкт, який викликав цей метод, у нашому випадку - це посилання на об'єкт 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bookShelf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014C2-249B-4950-8E9E-E3948038F2A7}"/>
              </a:ext>
            </a:extLst>
          </p:cNvPr>
          <p:cNvSpPr txBox="1"/>
          <p:nvPr/>
        </p:nvSpPr>
        <p:spPr>
          <a:xfrm>
            <a:off x="663108" y="1997839"/>
            <a:ext cx="944293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bookShelf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books: [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Last Kingdom"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getBooks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console.log(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Перед крапкою знаходиться об'єкт </a:t>
            </a:r>
            <a:r>
              <a:rPr lang="en-A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bookShelf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тому, викликаючи метод,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this </a:t>
            </a:r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буде зберігати посилання на нього.</a:t>
            </a:r>
            <a:endParaRPr lang="uk-U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bookShelf.getBooks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{books: ['The Last Kingdom'], </a:t>
            </a:r>
            <a:r>
              <a:rPr lang="en-A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getBooks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f}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F3A60D0-8133-43B4-BA0E-9B680D5BD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588" y="5254658"/>
            <a:ext cx="3496163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41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663108" y="0"/>
            <a:ext cx="1002825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3600" b="1" dirty="0">
                <a:solidFill>
                  <a:srgbClr val="E6AF00"/>
                </a:solidFill>
                <a:latin typeface="Arial"/>
                <a:cs typeface="Arial"/>
              </a:rPr>
              <a:t>Доступ до </a:t>
            </a:r>
            <a:r>
              <a:rPr lang="ru-RU" sz="3600" b="1" dirty="0" err="1">
                <a:solidFill>
                  <a:srgbClr val="E6AF00"/>
                </a:solidFill>
                <a:latin typeface="Arial"/>
                <a:cs typeface="Arial"/>
              </a:rPr>
              <a:t>властивостей</a:t>
            </a:r>
            <a:r>
              <a:rPr lang="ru-RU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ru-RU" sz="3600" b="1" dirty="0" err="1">
                <a:solidFill>
                  <a:srgbClr val="E6AF00"/>
                </a:solidFill>
                <a:latin typeface="Arial"/>
                <a:cs typeface="Arial"/>
              </a:rPr>
              <a:t>об'єкта</a:t>
            </a:r>
            <a:r>
              <a:rPr lang="ru-RU" sz="3600" b="1" dirty="0">
                <a:solidFill>
                  <a:srgbClr val="E6AF00"/>
                </a:solidFill>
                <a:latin typeface="Arial"/>
                <a:cs typeface="Arial"/>
              </a:rPr>
              <a:t> в методах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67634F-E086-4A4E-B12C-BA586376E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878" y="502645"/>
            <a:ext cx="6094325" cy="9526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15E0BD-1570-4CDB-BCD7-B973699C1B4D}"/>
              </a:ext>
            </a:extLst>
          </p:cNvPr>
          <p:cNvSpPr txBox="1"/>
          <p:nvPr/>
        </p:nvSpPr>
        <p:spPr>
          <a:xfrm>
            <a:off x="-103432" y="646290"/>
            <a:ext cx="1181981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bookShelf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books: [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Last Kingdom"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getBooks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.books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addBook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bookName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A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.books.push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bookName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removeBook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bookName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bookIndex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.books.indexOf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bookName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A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.books.splice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bookIndex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console.log(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bookShelf.getBooks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["The Last Kingdom"]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bookShelf.addBook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Mist"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bookShelf.addBook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"Dream Guardian"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console.log(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bookShelf.getBooks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['The Last Kingdom', 'The Mist', 'Dream Guardian']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bookShelf.removeBook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Mist"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console.log(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bookShelf.getBooks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['The Last Kingdom', 'Dream Guardian']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E120B0D-C928-4813-8CC1-0BE27B659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911" y="1553801"/>
            <a:ext cx="5020296" cy="350121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16708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663108" y="0"/>
            <a:ext cx="1002825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3600" b="1" dirty="0">
                <a:solidFill>
                  <a:srgbClr val="E6AF00"/>
                </a:solidFill>
                <a:latin typeface="Arial"/>
                <a:cs typeface="Arial"/>
              </a:rPr>
              <a:t>Доступ до </a:t>
            </a:r>
            <a:r>
              <a:rPr lang="ru-RU" sz="3600" b="1" dirty="0" err="1">
                <a:solidFill>
                  <a:srgbClr val="E6AF00"/>
                </a:solidFill>
                <a:latin typeface="Arial"/>
                <a:cs typeface="Arial"/>
              </a:rPr>
              <a:t>властивостей</a:t>
            </a:r>
            <a:r>
              <a:rPr lang="ru-RU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ru-RU" sz="3600" b="1" dirty="0" err="1">
                <a:solidFill>
                  <a:srgbClr val="E6AF00"/>
                </a:solidFill>
                <a:latin typeface="Arial"/>
                <a:cs typeface="Arial"/>
              </a:rPr>
              <a:t>об'єкта</a:t>
            </a:r>
            <a:r>
              <a:rPr lang="ru-RU" sz="3600" b="1" dirty="0">
                <a:solidFill>
                  <a:srgbClr val="E6AF00"/>
                </a:solidFill>
                <a:latin typeface="Arial"/>
                <a:cs typeface="Arial"/>
              </a:rPr>
              <a:t> в методах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5E9EE4-AB36-44E8-A0A0-6E575B9B5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97" y="646290"/>
            <a:ext cx="6484624" cy="596451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B788918-1759-4C7E-8F47-1521AAA39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540" y="646290"/>
            <a:ext cx="428059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Логічно замислитися - чому б не використовувати ім'я об'єкта у зверненні до властивостей, адже ми явно не збираємося його змінювати. Справа в тому, що ім'я об'єкта - річ ненадійна, методи одного об'єкта можна копіювати в інший (з іншим ім'ям), а в майбутньому дізнаємось, що часто під час створення об'єкта, ми наперед зовсім не знаємо імені. Використання 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гарантує, що метод працює саме з тим об'єктом, який його викликав.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64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758415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Медіа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358D9B-FE8E-4EF9-847D-3B37440D2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249" y="-154935"/>
            <a:ext cx="8354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38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875439-2430-4913-B334-57A9B38E5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82" y="301166"/>
            <a:ext cx="6273222" cy="466271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F6D6DC-84FE-44E4-AF94-04A3A28F6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8035" y="2242972"/>
            <a:ext cx="5487166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20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B36583-C92B-40B1-B1AC-40F2F6AC4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96" y="442127"/>
            <a:ext cx="9599516" cy="531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21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758415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Медіа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4AD7AE-3D61-439C-AC92-2F8983B79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753" y="0"/>
            <a:ext cx="8659433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96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758415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Медіа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D93FC4-0FCD-4D89-957A-845771A8A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972" y="68543"/>
            <a:ext cx="8208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61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758415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Медіа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FA7A516-6ABA-433C-83EF-68DD43AD4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840" y="340183"/>
            <a:ext cx="8678486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07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758415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Медіа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488503-7FB2-4EAB-B869-9661FAD9E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315" y="0"/>
            <a:ext cx="81313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37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758415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Медіа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6E1570-B4EB-453E-AA4B-0729E1E1B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637" y="154935"/>
            <a:ext cx="8545118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07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758415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Медіа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A6C45C-60AD-4EC7-B2AE-70BA5FA29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347" y="0"/>
            <a:ext cx="8209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96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758415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Медіа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B89F45E-C352-4212-927B-CD9F5DACD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908" y="0"/>
            <a:ext cx="8242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76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758415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Медіа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8CB312-DD86-4E0D-9E5E-151E3312A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594" y="0"/>
            <a:ext cx="73748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9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DDE9465D-A41B-495A-A084-D7AB01C16051}"/>
              </a:ext>
            </a:extLst>
          </p:cNvPr>
          <p:cNvSpPr txBox="1"/>
          <p:nvPr/>
        </p:nvSpPr>
        <p:spPr>
          <a:xfrm>
            <a:off x="4329173" y="-20002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Вкладені властивості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E61B2A-1306-4049-80F6-A24A5735705E}"/>
              </a:ext>
            </a:extLst>
          </p:cNvPr>
          <p:cNvSpPr txBox="1"/>
          <p:nvPr/>
        </p:nvSpPr>
        <p:spPr>
          <a:xfrm>
            <a:off x="892471" y="626288"/>
            <a:ext cx="94271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Значенням властивості може бути інший об'єкт, для того, щоб зберігати вкладені і згруповані дані. </a:t>
            </a:r>
            <a:endParaRPr lang="en-US" b="0" i="0" dirty="0"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endParaRPr lang="en-US" dirty="0">
              <a:solidFill>
                <a:srgbClr val="2F2F37"/>
              </a:solidFill>
              <a:latin typeface="Montserrat" panose="00000500000000000000" pitchFamily="2" charset="-52"/>
            </a:endParaRPr>
          </a:p>
          <a:p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Наприклад, статистика користувача соціальної мережі складається з кількості </a:t>
            </a:r>
            <a:r>
              <a:rPr lang="uk-UA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відстежувачів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переглядів і </a:t>
            </a:r>
            <a:r>
              <a:rPr lang="uk-UA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лайків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і зберігати ці дані найзручніше у вигляді об'єкта. Те саме з місцем розташування - окремо країна і місто.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7E70DD-34AF-4A05-A06B-C5D05CBBE70A}"/>
              </a:ext>
            </a:extLst>
          </p:cNvPr>
          <p:cNvSpPr txBox="1"/>
          <p:nvPr/>
        </p:nvSpPr>
        <p:spPr>
          <a:xfrm>
            <a:off x="892471" y="2420609"/>
            <a:ext cx="370967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 = {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name: 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"Jacques </a:t>
            </a:r>
            <a:r>
              <a:rPr lang="en-A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Gluke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tag: 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jgluke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location: {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country: 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"Jamaica"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city: 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Ocho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Rios"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stats: {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followers: </a:t>
            </a:r>
            <a:r>
              <a:rPr lang="en-A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5603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views: </a:t>
            </a:r>
            <a:r>
              <a:rPr lang="en-A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4827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likes: </a:t>
            </a:r>
            <a:r>
              <a:rPr lang="en-A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1308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console.log(user);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098E06E-0380-4112-B43F-879334D81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118" y="4446594"/>
            <a:ext cx="7154273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37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758415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Медіа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B93848-3D6F-49E3-9AAC-F0A25C9BA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171" y="222630"/>
            <a:ext cx="8421275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39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758415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Медіа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BC8592B-2FA0-4277-B4AD-EDBA40798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590" y="154935"/>
            <a:ext cx="8183117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21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758415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Медіа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A19CC5-ADE8-4470-9B11-D2FB1A0EE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69" y="154935"/>
            <a:ext cx="8630854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49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758415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Медіа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B11EE5-36B6-47FB-82A9-56713EEE0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388" y="66205"/>
            <a:ext cx="8583223" cy="67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36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758415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Медіа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52A4DA1-57FE-4D85-B288-7C2304119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389" y="9047"/>
            <a:ext cx="8221222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61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758415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Медіа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954D07-1619-4144-BB0F-54AEEAF73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240" y="0"/>
            <a:ext cx="7801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5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758415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Медіа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623E82-AAE7-4982-BB0C-000344137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967" y="37626"/>
            <a:ext cx="8526065" cy="6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57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758415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Медіа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FCA991-1CE7-4C1F-A0FB-AEEAE601E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629" y="272793"/>
            <a:ext cx="8526065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069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758415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Медіа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D6CF0C-7AB5-4DA7-9810-8652153DA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955" y="154935"/>
            <a:ext cx="8411749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901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758415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Медіа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C9D3D5-E6D6-44D0-9240-4282E2D7E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733" y="0"/>
            <a:ext cx="8264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1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758415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Вкладені властивості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1B84CAE-8E25-4702-B345-14164BA2B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689" y="1511982"/>
            <a:ext cx="7363894" cy="26314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У майбутньому це можна буде використовувати для пошуку користувачів за країною, містом, мінімальною або максимальною кількістю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відстежувачів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тощо.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Звернення до властивостей через крапку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sng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  <a:hlinkClick r:id="rId4"/>
              </a:rPr>
              <a:t>​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Перший спосіб отримати доступ до властивості об'єкта – це</a:t>
            </a:r>
            <a:r>
              <a:rPr kumimoji="0" lang="en-US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синтаксис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об'єкт.ім'я_властивості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 Синтаксис «через крапку» використовується у більшості випадків і доречний тоді, коли ми заздалегідь знаємо ім'я (ключ) властивості, до якої хочемо отримати доступ.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На місці звернення буде повернуто значення властивості з таким ім'ям.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Якщо об'єкт не містить властивості з таким ім'ям, на місці звернення повернеться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undefined</a:t>
            </a:r>
            <a:endParaRPr kumimoji="0" lang="uk-UA" altLang="uk-UA" sz="1300" b="0" i="0" u="none" strike="noStrike" cap="none" normalizeH="0" baseline="0" dirty="0">
              <a:ln>
                <a:noFill/>
              </a:ln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CB0FBD-0966-406B-B493-005B2EBCA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325" y="1201151"/>
            <a:ext cx="9288415" cy="375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077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758415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Медіа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CC3C6A-4F2B-4586-9BE4-6A81FADEB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257" y="154935"/>
            <a:ext cx="8649907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361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858899" y="225273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Медіа-запити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0F17C2-9FB8-428A-A20E-8DADFFF3A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551" y="0"/>
            <a:ext cx="8350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182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537352" y="74548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Синтаксис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957341-FFE4-4370-8B6F-BEAB6991A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104" y="0"/>
            <a:ext cx="7885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144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537352" y="74548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Синтаксис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B0EEED6-2C78-4D8A-B184-F5AB2F1B8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498" y="154935"/>
            <a:ext cx="8440328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816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537352" y="74548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Синтаксис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A0E47B-7684-48CA-8746-F390F7F2F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82" y="-47858"/>
            <a:ext cx="6985704" cy="235967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ED863B9-7DA9-4765-BB40-2A1000676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1055" y="2012183"/>
            <a:ext cx="6830378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548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537352" y="74548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Синтаксис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C49B395-5DFF-4738-B786-C0F5841E7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220" y="154935"/>
            <a:ext cx="7984466" cy="592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829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537352" y="74548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Синтаксис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27A76D-77C7-4CE7-A4B8-078629033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11" y="-17453"/>
            <a:ext cx="8648576" cy="147658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C607A6-4FFC-483A-856A-C1E143F96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882" y="1692395"/>
            <a:ext cx="6382641" cy="475363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5608EC-33D9-4061-BF5D-B00E64F7BB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8617" y="1962665"/>
            <a:ext cx="5108718" cy="416683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F7B6376-7781-485F-B8BF-B40862DC53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2582" y="6173767"/>
            <a:ext cx="6458851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097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537352" y="74548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Синтаксис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0D7815B-31FD-4E22-808F-A855D6E0A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915" y="0"/>
            <a:ext cx="6639852" cy="65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05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537352" y="74548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Синтаксис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2BA23F-397B-4B7E-BB41-DE3A2363F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786" y="0"/>
            <a:ext cx="69504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988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537352" y="74548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Синтаксис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7BDB97-B7E2-482A-883C-65C5BB0E6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794" y="154935"/>
            <a:ext cx="7020905" cy="99073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68C631B-1AC2-4D2A-85CD-7A6075054B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528" y="1604970"/>
            <a:ext cx="6306430" cy="439163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65AD549-0A76-48A5-8E8C-4A296A1E68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6251" y="3094731"/>
            <a:ext cx="3667637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4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0E6C43-5410-4A3A-A050-2FFB2C398442}"/>
              </a:ext>
            </a:extLst>
          </p:cNvPr>
          <p:cNvSpPr txBox="1"/>
          <p:nvPr/>
        </p:nvSpPr>
        <p:spPr>
          <a:xfrm>
            <a:off x="442127" y="668704"/>
            <a:ext cx="863153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book = {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title: 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Last Kingdom"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author: 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"Bernard Cornwell"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genres: [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"historical prose"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"adventure"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isPublic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rating: </a:t>
            </a:r>
            <a:r>
              <a:rPr lang="en-A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8.38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console.log(book);</a:t>
            </a:r>
          </a:p>
          <a:p>
            <a:b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bookTitle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book.title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bookTitle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'The Last Kingdom'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bookGenres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book.genres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bookGenres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['historical prose', '</a:t>
            </a:r>
            <a:r>
              <a:rPr lang="en-A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adventurs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bookPrice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book.price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bookPrice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undefined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F5EDF2FA-6A56-4DD7-9D4A-2D2909DA2AE1}"/>
              </a:ext>
            </a:extLst>
          </p:cNvPr>
          <p:cNvSpPr txBox="1"/>
          <p:nvPr/>
        </p:nvSpPr>
        <p:spPr>
          <a:xfrm>
            <a:off x="3758415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Вкладені властивості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C59771-44D5-4B2A-8519-F91A6E1E1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055" y="4762208"/>
            <a:ext cx="4334480" cy="209579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6726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683287" y="5119"/>
            <a:ext cx="985743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Звернення до вкладених властивостей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F4DCF8-1D0E-41D7-8E98-1C2CFB82A362}"/>
              </a:ext>
            </a:extLst>
          </p:cNvPr>
          <p:cNvSpPr txBox="1"/>
          <p:nvPr/>
        </p:nvSpPr>
        <p:spPr>
          <a:xfrm>
            <a:off x="439808" y="2521823"/>
            <a:ext cx="609432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 = {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name: 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"Jacques </a:t>
            </a:r>
            <a:r>
              <a:rPr lang="en-A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Gluke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tag: 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jgluke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location: {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country: 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"Jamaica"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city: 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Ocho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Rios"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hobbies: [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swiming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"music"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"sci-fi"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  <a:endParaRPr lang="uk-U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:20;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location =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user.location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console.log(location);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Об'єкт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location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country =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user.location.country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console.log(country);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'Jamaica'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16C4465-61DD-486C-B1E0-79D30E331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78" y="651409"/>
            <a:ext cx="1033305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Для доступу до вкладених властивостей використовується ланцюжок звернень «через крапку». Наприклад, якщо необхідно отримати значення країни користувача, записуємо 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user.location.country</a:t>
            </a:r>
            <a:r>
              <a:rPr kumimoji="0" lang="uk-UA" altLang="uk-UA" sz="160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де </a:t>
            </a:r>
            <a:r>
              <a:rPr kumimoji="0" lang="uk-UA" altLang="uk-UA" sz="160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user.location</a:t>
            </a:r>
            <a:r>
              <a:rPr kumimoji="0" lang="uk-UA" altLang="uk-UA" sz="160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- </a:t>
            </a:r>
            <a:endParaRPr kumimoji="0" lang="en-US" altLang="uk-UA" sz="1600" i="0" u="none" strike="noStrike" cap="none" normalizeH="0" baseline="0" dirty="0">
              <a:ln>
                <a:noFill/>
              </a:ln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uk-UA" sz="1600" i="0" u="none" strike="noStrike" cap="none" normalizeH="0" baseline="0" dirty="0">
              <a:ln>
                <a:noFill/>
              </a:ln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це звернення (шлях) до об'єкта у властивості 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location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а 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user.locaton.country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звернення до властивості 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country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у цьому об'єкті. Тобто «крапка» вказує наступну вкладеність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A2DFC5-8533-469B-8337-D4D69539E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000" y="4879162"/>
            <a:ext cx="4620270" cy="1400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649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683287" y="5119"/>
            <a:ext cx="985743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Звернення до вкладених властивостей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1D7D1D-73A1-4113-847D-6837373C5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551" y="651409"/>
            <a:ext cx="8106906" cy="9907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393FE0-218A-49F6-BAD0-2627F74ACFCD}"/>
              </a:ext>
            </a:extLst>
          </p:cNvPr>
          <p:cNvSpPr txBox="1"/>
          <p:nvPr/>
        </p:nvSpPr>
        <p:spPr>
          <a:xfrm>
            <a:off x="1077686" y="1947263"/>
            <a:ext cx="86893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2-------------------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hobbies =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user.hobbies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console.log(hobbies);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en-A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swiming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'music', 'sci-fi']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firstHobby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user.hobbies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A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firstHobby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</a:t>
            </a:r>
            <a:r>
              <a:rPr lang="en-A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swiming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numberOfHobbies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user.hobbies.length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numberOfHobbies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1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683287" y="5119"/>
            <a:ext cx="985743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Звернення до вкладених властивостей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307D4EA-EE0D-4E4C-935B-ED71E1177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7517" y="615794"/>
            <a:ext cx="4928717" cy="35548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Звернення до властивостей через квадратні дужки</a:t>
            </a:r>
            <a:r>
              <a:rPr kumimoji="0" lang="uk-UA" altLang="uk-UA" sz="1300" b="0" i="0" u="sng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  <a:hlinkClick r:id="rId4"/>
              </a:rPr>
              <a:t>​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Другий спосіб отримати доступ до властивості об'єкта - це синтаксис 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об'єкт["ім'я властивості"]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 Схоже на звернення до елемента масиву з різницею у тому, що в дужках вказується не індекс елемента, а ім'я властивості у вигляді рядка.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</a:b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Синтаксис «квадратних дужок» використовується значно рідше, у разі, коли ім'я властивості заздалегідь невідоме або зберігається у змінній, наприклад, як значення параметра функції.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На місці звернення буде повернуте значення властивості з таким ім'ям.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Якщо в об'єкті відсутня властивість з таким ім'ям, на місці звернення повернеться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undefined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A85450-177C-4D19-B88F-328EE6CC3B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4296" y="4786752"/>
            <a:ext cx="3506821" cy="16480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616705-F74A-40E0-BC9B-D45623ADBE24}"/>
              </a:ext>
            </a:extLst>
          </p:cNvPr>
          <p:cNvSpPr txBox="1"/>
          <p:nvPr/>
        </p:nvSpPr>
        <p:spPr>
          <a:xfrm>
            <a:off x="21798" y="1433420"/>
            <a:ext cx="609432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book =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Last Kingdom"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author: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"Bernard Cornwell"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genres: [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"historical prose"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"adventure"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rating: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8.38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590E4A-FA10-46F9-9E64-82E6A182BF9F}"/>
              </a:ext>
            </a:extLst>
          </p:cNvPr>
          <p:cNvSpPr txBox="1"/>
          <p:nvPr/>
        </p:nvSpPr>
        <p:spPr>
          <a:xfrm>
            <a:off x="43681" y="3587856"/>
            <a:ext cx="84624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bookTitle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book[</a:t>
            </a:r>
            <a:r>
              <a:rPr lang="en-A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console.log(</a:t>
            </a:r>
            <a:r>
              <a:rPr lang="en-A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bookTitle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A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'The Last Kingdom'</a:t>
            </a:r>
            <a:endParaRPr lang="en-A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A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bookGenres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book[</a:t>
            </a:r>
            <a:r>
              <a:rPr lang="en-A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"genres"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console.log(</a:t>
            </a:r>
            <a:r>
              <a:rPr lang="en-A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bookGenres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A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['historical prose', '</a:t>
            </a:r>
            <a:r>
              <a:rPr lang="en-AU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adventurs</a:t>
            </a:r>
            <a:r>
              <a:rPr lang="en-A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en-A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A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propKey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A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bookAuthor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book[</a:t>
            </a:r>
            <a:r>
              <a:rPr lang="en-A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propKey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console.log(</a:t>
            </a:r>
            <a:r>
              <a:rPr lang="en-A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bookAuthor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A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'Bernard Cornwell'</a:t>
            </a:r>
            <a:endParaRPr lang="en-A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5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2361695" y="154935"/>
            <a:ext cx="686269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Зміна значення властивості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5B9DC2-D876-484B-B178-AF3D4324C354}"/>
              </a:ext>
            </a:extLst>
          </p:cNvPr>
          <p:cNvSpPr txBox="1"/>
          <p:nvPr/>
        </p:nvSpPr>
        <p:spPr>
          <a:xfrm>
            <a:off x="834201" y="801225"/>
            <a:ext cx="99176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Після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створення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об'єкта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значення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його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властивостей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можна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змінити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 Для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цього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необхідно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звернутися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до них за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ім'ям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наприклад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«через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крапку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», і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присвоїти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нове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значення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928216-0CE3-4021-8295-0BCA9EF45732}"/>
              </a:ext>
            </a:extLst>
          </p:cNvPr>
          <p:cNvSpPr txBox="1"/>
          <p:nvPr/>
        </p:nvSpPr>
        <p:spPr>
          <a:xfrm>
            <a:off x="334066" y="1724555"/>
            <a:ext cx="1092008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book = {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Last Kingdom"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author: 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"Bernard Cornwell"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genres: [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"historical prose"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"adventure"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isPublic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rating: </a:t>
            </a:r>
            <a:r>
              <a:rPr lang="en-A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8.38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book.rating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book.isPublic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book.genres.push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драма"</a:t>
            </a:r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book.rating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9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console.log(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book.isPublic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console.log(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book.genres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['historical prose', 'adventures', '</a:t>
            </a:r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драма']</a:t>
            </a:r>
            <a:endParaRPr lang="uk-U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4A2422C-9DAD-4C81-8A08-1C5BCAE3D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846" y="2856948"/>
            <a:ext cx="5067804" cy="24649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051652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6072</TotalTime>
  <Words>2944</Words>
  <Application>Microsoft Office PowerPoint</Application>
  <PresentationFormat>Широкий екран</PresentationFormat>
  <Paragraphs>278</Paragraphs>
  <Slides>49</Slides>
  <Notes>49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49</vt:i4>
      </vt:variant>
    </vt:vector>
  </HeadingPairs>
  <TitlesOfParts>
    <vt:vector size="56" baseType="lpstr">
      <vt:lpstr>Arial</vt:lpstr>
      <vt:lpstr>Calibri</vt:lpstr>
      <vt:lpstr>Calibri Light</vt:lpstr>
      <vt:lpstr>Consolas</vt:lpstr>
      <vt:lpstr>Fira Code</vt:lpstr>
      <vt:lpstr>Montserrat</vt:lpstr>
      <vt:lpstr>Тема Office</vt:lpstr>
      <vt:lpstr>    Лекція №9 Об'єкт. Властивості об'єкта.​ Короткі властивості. Перебирання об'єкта. Цикл for...in​. Методи об'єкта.  Масив об'єктів.         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№3 Позиціювання елементів. Види верстки.</dc:title>
  <dc:creator>Светлана Проскура</dc:creator>
  <cp:lastModifiedBy>Светлана Проскура</cp:lastModifiedBy>
  <cp:revision>72</cp:revision>
  <dcterms:created xsi:type="dcterms:W3CDTF">2022-09-27T22:39:53Z</dcterms:created>
  <dcterms:modified xsi:type="dcterms:W3CDTF">2024-10-30T12:15:25Z</dcterms:modified>
</cp:coreProperties>
</file>